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312" r:id="rId3"/>
    <p:sldId id="274"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271" r:id="rId24"/>
    <p:sldId id="272"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16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7264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56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7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635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43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15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82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376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5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501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157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8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22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8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41</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“Not Shaken by the Wind”</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11:7-15</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October 5,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31709"/>
          </a:xfrm>
          <a:prstGeom prst="rect">
            <a:avLst/>
          </a:prstGeom>
          <a:noFill/>
        </p:spPr>
        <p:txBody>
          <a:bodyPr wrap="square">
            <a:spAutoFit/>
          </a:bodyPr>
          <a:lstStyle/>
          <a:p>
            <a:pPr>
              <a:buClrTx/>
              <a:buFontTx/>
              <a:buNone/>
            </a:pPr>
            <a:r>
              <a:rPr lang="en-US" sz="3100" kern="1200" dirty="0">
                <a:solidFill>
                  <a:prstClr val="white"/>
                </a:solidFill>
                <a:latin typeface="Calibri" panose="020F0502020204030204" pitchFamily="34" charset="0"/>
                <a:ea typeface="+mn-ea"/>
                <a:cs typeface="Calibri" panose="020F0502020204030204" pitchFamily="34" charset="0"/>
              </a:rPr>
              <a:t>… As followers of Christ today, we should be amazed and grateful that we have a greater privilege and position than John the Baptist did. While John was unclear on all that the Messiah would do, we know all that Christ has done… What a position in redemptive history we have!” </a:t>
            </a:r>
          </a:p>
          <a:p>
            <a:pPr>
              <a:buClrTx/>
              <a:buFontTx/>
              <a:buNone/>
            </a:pPr>
            <a:r>
              <a:rPr lang="en-US" sz="3100" kern="1200" dirty="0">
                <a:solidFill>
                  <a:prstClr val="white"/>
                </a:solidFill>
                <a:latin typeface="Calibri" panose="020F0502020204030204" pitchFamily="34" charset="0"/>
                <a:ea typeface="+mn-ea"/>
                <a:cs typeface="Calibri" panose="020F0502020204030204" pitchFamily="34" charset="0"/>
              </a:rPr>
              <a:t>					– David Platt</a:t>
            </a:r>
          </a:p>
        </p:txBody>
      </p:sp>
    </p:spTree>
    <p:extLst>
      <p:ext uri="{BB962C8B-B14F-4D97-AF65-F5344CB8AC3E}">
        <p14:creationId xmlns:p14="http://schemas.microsoft.com/office/powerpoint/2010/main" val="65620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buFontTx/>
              <a:buNone/>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[12] From the days of John the Baptist until now the kingdom of heaven has suffered violence, and the violent take it by force. </a:t>
            </a:r>
          </a:p>
        </p:txBody>
      </p:sp>
    </p:spTree>
    <p:extLst>
      <p:ext uri="{BB962C8B-B14F-4D97-AF65-F5344CB8AC3E}">
        <p14:creationId xmlns:p14="http://schemas.microsoft.com/office/powerpoint/2010/main" val="358766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24206"/>
          </a:xfrm>
          <a:prstGeom prst="rect">
            <a:avLst/>
          </a:prstGeom>
          <a:noFill/>
        </p:spPr>
        <p:txBody>
          <a:bodyPr wrap="square">
            <a:spAutoFit/>
          </a:bodyPr>
          <a:lstStyle/>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Psalm 2:1-2 – [1] Why do the nations rage and the peoples plot in vain? [2] The kings of the earth set themselves, and the rulers take counsel together, against the LORD and against his Anointed…  </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1 Peter 5:8 – [8] Be sober-minded; be watchful. Your adversary the devil prowls around like a roaring lion, seeking someone to devour.</a:t>
            </a:r>
          </a:p>
        </p:txBody>
      </p:sp>
    </p:spTree>
    <p:extLst>
      <p:ext uri="{BB962C8B-B14F-4D97-AF65-F5344CB8AC3E}">
        <p14:creationId xmlns:p14="http://schemas.microsoft.com/office/powerpoint/2010/main" val="15117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647152"/>
          </a:xfrm>
          <a:prstGeom prst="rect">
            <a:avLst/>
          </a:prstGeom>
          <a:noFill/>
        </p:spPr>
        <p:txBody>
          <a:bodyPr wrap="square">
            <a:spAutoFit/>
          </a:bodyPr>
          <a:lstStyle/>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Isaiah 53:3 – [3] He was despised and rejected by men, a man of sorrows and acquainted with grief; and as one from whom men hide their faces he was despised, and we esteemed him not. </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John 10:10 – [10] The thief comes only to steal and kill and destroy… </a:t>
            </a:r>
          </a:p>
        </p:txBody>
      </p:sp>
    </p:spTree>
    <p:extLst>
      <p:ext uri="{BB962C8B-B14F-4D97-AF65-F5344CB8AC3E}">
        <p14:creationId xmlns:p14="http://schemas.microsoft.com/office/powerpoint/2010/main" val="272625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647152"/>
          </a:xfrm>
          <a:prstGeom prst="rect">
            <a:avLst/>
          </a:prstGeom>
          <a:noFill/>
        </p:spPr>
        <p:txBody>
          <a:bodyPr wrap="square">
            <a:spAutoFit/>
          </a:bodyPr>
          <a:lstStyle/>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John 8:44 – [44] You are of your father the devil, and your will is to do your father’s desires. He was a murderer from the beginning, and does not stand in the truth, because there is no truth in him… </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John 15:18 – [18] “If the world hates you, know that it has hated me before it hated you.”</a:t>
            </a:r>
          </a:p>
        </p:txBody>
      </p:sp>
    </p:spTree>
    <p:extLst>
      <p:ext uri="{BB962C8B-B14F-4D97-AF65-F5344CB8AC3E}">
        <p14:creationId xmlns:p14="http://schemas.microsoft.com/office/powerpoint/2010/main" val="296701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477601"/>
          </a:xfrm>
          <a:prstGeom prst="rect">
            <a:avLst/>
          </a:prstGeom>
          <a:noFill/>
        </p:spPr>
        <p:txBody>
          <a:bodyPr wrap="square">
            <a:spAutoFit/>
          </a:bodyPr>
          <a:lstStyle/>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Ephesians 6:12 – [12] For we do not wrestle against flesh and blood, but against the rulers, against the authorities, against the cosmic powers over this present darkness, against the spiritual forces of evil in the heavenly places. </a:t>
            </a:r>
          </a:p>
        </p:txBody>
      </p:sp>
    </p:spTree>
    <p:extLst>
      <p:ext uri="{BB962C8B-B14F-4D97-AF65-F5344CB8AC3E}">
        <p14:creationId xmlns:p14="http://schemas.microsoft.com/office/powerpoint/2010/main" val="140278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647152"/>
          </a:xfrm>
          <a:prstGeom prst="rect">
            <a:avLst/>
          </a:prstGeom>
          <a:noFill/>
        </p:spPr>
        <p:txBody>
          <a:bodyPr wrap="square">
            <a:spAutoFit/>
          </a:bodyPr>
          <a:lstStyle/>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[10] Finally, be strong in the Lord and in the strength of his might. [11] Put on the whole armor of God, that you may be able to stand against the schemes of the devil.</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[13] Therefore take up the whole armor of God, that you may be able to withstand in the evil day, and having done all, to stand firm. </a:t>
            </a:r>
          </a:p>
        </p:txBody>
      </p:sp>
    </p:spTree>
    <p:extLst>
      <p:ext uri="{BB962C8B-B14F-4D97-AF65-F5344CB8AC3E}">
        <p14:creationId xmlns:p14="http://schemas.microsoft.com/office/powerpoint/2010/main" val="294600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46714"/>
          </a:xfrm>
          <a:prstGeom prst="rect">
            <a:avLst/>
          </a:prstGeom>
          <a:noFill/>
        </p:spPr>
        <p:txBody>
          <a:bodyPr wrap="square">
            <a:spAutoFit/>
          </a:bodyPr>
          <a:lstStyle/>
          <a:p>
            <a:pPr marL="457200" indent="-457200">
              <a:buClrTx/>
              <a:buFont typeface="Arial" panose="020B0604020202020204" pitchFamily="34" charset="0"/>
              <a:buChar char="•"/>
            </a:pPr>
            <a:endParaRPr lang="en-US" sz="31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[12] From the days of John the Baptist until now the kingdom of heaven has suffered violence, and the violent take it by force.</a:t>
            </a:r>
          </a:p>
        </p:txBody>
      </p:sp>
    </p:spTree>
    <p:extLst>
      <p:ext uri="{BB962C8B-B14F-4D97-AF65-F5344CB8AC3E}">
        <p14:creationId xmlns:p14="http://schemas.microsoft.com/office/powerpoint/2010/main" val="147810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39157"/>
          </a:xfrm>
          <a:prstGeom prst="rect">
            <a:avLst/>
          </a:prstGeom>
          <a:noFill/>
        </p:spPr>
        <p:txBody>
          <a:bodyPr wrap="square">
            <a:spAutoFit/>
          </a:bodyPr>
          <a:lstStyle/>
          <a:p>
            <a:pPr marL="457200" indent="-457200">
              <a:buClrTx/>
              <a:buFont typeface="Arial" panose="020B0604020202020204" pitchFamily="34" charset="0"/>
              <a:buChar char="•"/>
            </a:pPr>
            <a:endParaRPr lang="en-US" sz="31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[13] For all the Prophets and the Law prophesied until John, [14] and if you are willing to accept it, he is Elijah who is to come. [15] He who has ears to hear, let him hear. </a:t>
            </a:r>
          </a:p>
        </p:txBody>
      </p:sp>
    </p:spTree>
    <p:extLst>
      <p:ext uri="{BB962C8B-B14F-4D97-AF65-F5344CB8AC3E}">
        <p14:creationId xmlns:p14="http://schemas.microsoft.com/office/powerpoint/2010/main" val="175974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Malachi 4:5-6 – [5] “Behold, I will send you Elijah the prophet before the great and awesome day of the LORD comes. [6] And he will turn the hearts of fathers to their children and the hearts of children to their fathers, lest I come and strike the land with a decree of utter destruction.” </a:t>
            </a:r>
          </a:p>
        </p:txBody>
      </p:sp>
    </p:spTree>
    <p:extLst>
      <p:ext uri="{BB962C8B-B14F-4D97-AF65-F5344CB8AC3E}">
        <p14:creationId xmlns:p14="http://schemas.microsoft.com/office/powerpoint/2010/main" val="109616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11:7-15 (ESV) – [7] As they went away, Jesus began to speak to the crowds concerning John: “What did you go out into the wilderness to see? A reed shaken by the wind? [8] What then did you go out to see? A man dressed in soft clothing? Behold, those who wear soft clothing are in kings’ houses. </a:t>
            </a:r>
          </a:p>
        </p:txBody>
      </p:sp>
    </p:spTree>
    <p:extLst>
      <p:ext uri="{BB962C8B-B14F-4D97-AF65-F5344CB8AC3E}">
        <p14:creationId xmlns:p14="http://schemas.microsoft.com/office/powerpoint/2010/main" val="309795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Luke 1:16-17 – [16] And he will turn many of the children of Israel to the Lord their God, [17] and he will go before him in the spirit and power of Elijah, to turn the hearts of the fathers to the children, and the disobedient to the wisdom of the just, to make ready for the Lord a people prepared.”</a:t>
            </a:r>
          </a:p>
        </p:txBody>
      </p:sp>
    </p:spTree>
    <p:extLst>
      <p:ext uri="{BB962C8B-B14F-4D97-AF65-F5344CB8AC3E}">
        <p14:creationId xmlns:p14="http://schemas.microsoft.com/office/powerpoint/2010/main" val="135366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John 1:19-21 – [19] And this is the testimony of John, when the Jews sent priests and Levites from Jerusalem to ask him, “Who are you?” [20] He confessed, and did not deny, but confessed, “I am not the Christ.” [21] And they asked him, “What then? Are you Elijah?” He said, “I am not.”… </a:t>
            </a:r>
          </a:p>
        </p:txBody>
      </p:sp>
    </p:spTree>
    <p:extLst>
      <p:ext uri="{BB962C8B-B14F-4D97-AF65-F5344CB8AC3E}">
        <p14:creationId xmlns:p14="http://schemas.microsoft.com/office/powerpoint/2010/main" val="1137299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Matthew 11:15</a:t>
            </a:r>
          </a:p>
          <a:p>
            <a:pPr>
              <a:buClrTx/>
            </a:pPr>
            <a:r>
              <a:rPr lang="en-US" sz="3200" kern="1200" dirty="0">
                <a:solidFill>
                  <a:prstClr val="white"/>
                </a:solidFill>
                <a:latin typeface="Calibri" panose="020F0502020204030204" pitchFamily="34" charset="0"/>
                <a:ea typeface="+mn-ea"/>
                <a:cs typeface="Calibri" panose="020F0502020204030204" pitchFamily="34" charset="0"/>
              </a:rPr>
              <a:t>[15] He who has ears to hear, let him hear.</a:t>
            </a:r>
          </a:p>
        </p:txBody>
      </p:sp>
    </p:spTree>
    <p:extLst>
      <p:ext uri="{BB962C8B-B14F-4D97-AF65-F5344CB8AC3E}">
        <p14:creationId xmlns:p14="http://schemas.microsoft.com/office/powerpoint/2010/main" val="384938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As retold by P. J. </a:t>
            </a:r>
            <a:r>
              <a:rPr lang="en-US" sz="2400" kern="1200" dirty="0" err="1">
                <a:solidFill>
                  <a:prstClr val="white"/>
                </a:solidFill>
                <a:latin typeface="Calibri" panose="020F0502020204030204" pitchFamily="34" charset="0"/>
                <a:cs typeface="Calibri" panose="020F0502020204030204" pitchFamily="34" charset="0"/>
              </a:rPr>
              <a:t>Alindogan</a:t>
            </a:r>
            <a:r>
              <a:rPr lang="en-US" sz="2400" kern="1200" dirty="0">
                <a:solidFill>
                  <a:prstClr val="white"/>
                </a:solidFill>
                <a:latin typeface="Calibri" panose="020F0502020204030204" pitchFamily="34" charset="0"/>
                <a:cs typeface="Calibri" panose="020F0502020204030204" pitchFamily="34" charset="0"/>
              </a:rPr>
              <a:t>, The Potter's Jar blog, </a:t>
            </a:r>
            <a:r>
              <a:rPr lang="en-US" sz="2400" i="1" kern="1200" dirty="0">
                <a:solidFill>
                  <a:prstClr val="white"/>
                </a:solidFill>
                <a:latin typeface="Calibri" panose="020F0502020204030204" pitchFamily="34" charset="0"/>
                <a:cs typeface="Calibri" panose="020F0502020204030204" pitchFamily="34" charset="0"/>
              </a:rPr>
              <a:t>"Hearing" </a:t>
            </a:r>
            <a:r>
              <a:rPr lang="en-US" sz="2400" kern="1200" dirty="0">
                <a:solidFill>
                  <a:prstClr val="white"/>
                </a:solidFill>
                <a:latin typeface="Calibri" panose="020F0502020204030204" pitchFamily="34" charset="0"/>
                <a:cs typeface="Calibri" panose="020F0502020204030204" pitchFamily="34" charset="0"/>
              </a:rPr>
              <a:t>(3-4-12). https://www.preachingtoday.com/illustrations/2012/july/5072312.html</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[9] What then did you go out to see? A prophet? Yes, I tell you, and more than a prophet. [10] This is he of whom it is written, “‘Behold, I send my messenger before your face, who will prepare your way before you.’</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[11] Truly, I say to you, among those born of women there has arisen no one greater than John the Baptist. Yet the one who is least in the kingdom of heaven is greater than he. [12] From the days of John the Baptist until now the kingdom of heaven has suffered violence, and the violent take it by force. </a:t>
            </a:r>
          </a:p>
        </p:txBody>
      </p:sp>
    </p:spTree>
    <p:extLst>
      <p:ext uri="{BB962C8B-B14F-4D97-AF65-F5344CB8AC3E}">
        <p14:creationId xmlns:p14="http://schemas.microsoft.com/office/powerpoint/2010/main" val="245169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[13] For all the Prophets and the Law prophesied until John, [14] and if you are willing to accept it, he is Elijah who is to come. [15] He who has ears to hear, let him hear.</a:t>
            </a:r>
          </a:p>
        </p:txBody>
      </p:sp>
    </p:spTree>
    <p:extLst>
      <p:ext uri="{BB962C8B-B14F-4D97-AF65-F5344CB8AC3E}">
        <p14:creationId xmlns:p14="http://schemas.microsoft.com/office/powerpoint/2010/main" val="64416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[7] As they went away, Jesus began to speak to the crowds concerning John: “What did you go out into the wilderness to see? A reed shaken by the wind? [8] What then did you go out to see? A man dressed in soft clothing? Behold, those who wear soft clothing are in kings’ houses. </a:t>
            </a:r>
          </a:p>
        </p:txBody>
      </p:sp>
    </p:spTree>
    <p:extLst>
      <p:ext uri="{BB962C8B-B14F-4D97-AF65-F5344CB8AC3E}">
        <p14:creationId xmlns:p14="http://schemas.microsoft.com/office/powerpoint/2010/main" val="329815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246769"/>
          </a:xfrm>
          <a:prstGeom prst="rect">
            <a:avLst/>
          </a:prstGeom>
          <a:noFill/>
        </p:spPr>
        <p:txBody>
          <a:bodyPr wrap="square">
            <a:spAutoFit/>
          </a:bodyPr>
          <a:lstStyle/>
          <a:p>
            <a:pPr>
              <a:buClrTx/>
              <a:buFontTx/>
              <a:buNone/>
            </a:pPr>
            <a:endParaRPr lang="en-US" sz="3200"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 John was not the reed shaken with the wind; he was a wind shaking the reeds!” </a:t>
            </a:r>
          </a:p>
          <a:p>
            <a:pPr>
              <a:buClrTx/>
              <a:buFontTx/>
              <a:buNone/>
            </a:pPr>
            <a:endParaRPr lang="en-US" sz="1200" kern="1200" dirty="0">
              <a:solidFill>
                <a:prstClr val="white"/>
              </a:solidFill>
              <a:latin typeface="Calibri" panose="020F0502020204030204" pitchFamily="34" charset="0"/>
              <a:ea typeface="+mn-ea"/>
              <a:cs typeface="Calibri" panose="020F0502020204030204" pitchFamily="34" charset="0"/>
            </a:endParaRPr>
          </a:p>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					– J. Vernon McGee</a:t>
            </a:r>
          </a:p>
        </p:txBody>
      </p:sp>
    </p:spTree>
    <p:extLst>
      <p:ext uri="{BB962C8B-B14F-4D97-AF65-F5344CB8AC3E}">
        <p14:creationId xmlns:p14="http://schemas.microsoft.com/office/powerpoint/2010/main" val="589700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08762"/>
          </a:xfrm>
          <a:prstGeom prst="rect">
            <a:avLst/>
          </a:prstGeom>
          <a:noFill/>
        </p:spPr>
        <p:txBody>
          <a:bodyPr wrap="square">
            <a:spAutoFit/>
          </a:bodyPr>
          <a:lstStyle/>
          <a:p>
            <a:pPr>
              <a:buClrTx/>
              <a:buFontTx/>
              <a:buNone/>
            </a:pPr>
            <a:r>
              <a:rPr lang="en-US" sz="3100" kern="1200" dirty="0">
                <a:solidFill>
                  <a:prstClr val="white"/>
                </a:solidFill>
                <a:latin typeface="Calibri" panose="020F0502020204030204" pitchFamily="34" charset="0"/>
                <a:ea typeface="+mn-ea"/>
                <a:cs typeface="Calibri" panose="020F0502020204030204" pitchFamily="34" charset="0"/>
              </a:rPr>
              <a:t>[9] What then did you go out to see? A prophet? Yes, I tell you, and more than a prophet. [10] This is he of whom it is written, “‘Behold, I send my messenger before your face, who will prepare your way before you.’ [11] Truly, I say to you, among those born of women there has arisen no one greater than John the Baptist. Yet the one who is least in the kingdom of heaven is greater than he.</a:t>
            </a:r>
          </a:p>
        </p:txBody>
      </p:sp>
    </p:spTree>
    <p:extLst>
      <p:ext uri="{BB962C8B-B14F-4D97-AF65-F5344CB8AC3E}">
        <p14:creationId xmlns:p14="http://schemas.microsoft.com/office/powerpoint/2010/main" val="406800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431709"/>
          </a:xfrm>
          <a:prstGeom prst="rect">
            <a:avLst/>
          </a:prstGeom>
          <a:noFill/>
        </p:spPr>
        <p:txBody>
          <a:bodyPr wrap="square">
            <a:spAutoFit/>
          </a:bodyPr>
          <a:lstStyle/>
          <a:p>
            <a:pPr>
              <a:buClrTx/>
              <a:buFontTx/>
              <a:buNone/>
            </a:pPr>
            <a:r>
              <a:rPr lang="en-US" sz="3100" kern="1200" dirty="0">
                <a:solidFill>
                  <a:prstClr val="white"/>
                </a:solidFill>
                <a:latin typeface="Calibri" panose="020F0502020204030204" pitchFamily="34" charset="0"/>
                <a:ea typeface="+mn-ea"/>
                <a:cs typeface="Calibri" panose="020F0502020204030204" pitchFamily="34" charset="0"/>
              </a:rPr>
              <a:t>“While John was the climax of all who had come </a:t>
            </a:r>
            <a:r>
              <a:rPr lang="en-US" sz="3100" u="sng" kern="1200" dirty="0">
                <a:solidFill>
                  <a:prstClr val="white"/>
                </a:solidFill>
                <a:latin typeface="Calibri" panose="020F0502020204030204" pitchFamily="34" charset="0"/>
                <a:ea typeface="+mn-ea"/>
                <a:cs typeface="Calibri" panose="020F0502020204030204" pitchFamily="34" charset="0"/>
              </a:rPr>
              <a:t>before</a:t>
            </a:r>
            <a:r>
              <a:rPr lang="en-US" sz="3100" kern="1200" dirty="0">
                <a:solidFill>
                  <a:prstClr val="white"/>
                </a:solidFill>
                <a:latin typeface="Calibri" panose="020F0502020204030204" pitchFamily="34" charset="0"/>
                <a:ea typeface="+mn-ea"/>
                <a:cs typeface="Calibri" panose="020F0502020204030204" pitchFamily="34" charset="0"/>
              </a:rPr>
              <a:t> and pointed to Christ, none of them, not even the highest of them, had the position and privilege that is reserved for all believers who would come </a:t>
            </a:r>
            <a:r>
              <a:rPr lang="en-US" sz="3100" u="sng" kern="1200" dirty="0">
                <a:solidFill>
                  <a:prstClr val="white"/>
                </a:solidFill>
                <a:latin typeface="Calibri" panose="020F0502020204030204" pitchFamily="34" charset="0"/>
                <a:ea typeface="+mn-ea"/>
                <a:cs typeface="Calibri" panose="020F0502020204030204" pitchFamily="34" charset="0"/>
              </a:rPr>
              <a:t>after</a:t>
            </a:r>
            <a:r>
              <a:rPr lang="en-US" sz="3100" kern="1200" dirty="0">
                <a:solidFill>
                  <a:prstClr val="white"/>
                </a:solidFill>
                <a:latin typeface="Calibri" panose="020F0502020204030204" pitchFamily="34" charset="0"/>
                <a:ea typeface="+mn-ea"/>
                <a:cs typeface="Calibri" panose="020F0502020204030204" pitchFamily="34" charset="0"/>
              </a:rPr>
              <a:t> Christ. That’s because all men, including John the Baptist, had an incomplete picture of the Messiah…</a:t>
            </a:r>
          </a:p>
        </p:txBody>
      </p:sp>
    </p:spTree>
    <p:extLst>
      <p:ext uri="{BB962C8B-B14F-4D97-AF65-F5344CB8AC3E}">
        <p14:creationId xmlns:p14="http://schemas.microsoft.com/office/powerpoint/2010/main" val="3262186506"/>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1431</Words>
  <Application>Microsoft Office PowerPoint</Application>
  <PresentationFormat>On-screen Show (16:9)</PresentationFormat>
  <Paragraphs>52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168</cp:revision>
  <dcterms:modified xsi:type="dcterms:W3CDTF">2025-10-04T14:50:09Z</dcterms:modified>
</cp:coreProperties>
</file>