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312" r:id="rId3"/>
    <p:sldId id="274" r:id="rId4"/>
    <p:sldId id="336" r:id="rId5"/>
    <p:sldId id="347" r:id="rId6"/>
    <p:sldId id="330" r:id="rId7"/>
    <p:sldId id="350" r:id="rId8"/>
    <p:sldId id="352" r:id="rId9"/>
    <p:sldId id="334" r:id="rId10"/>
    <p:sldId id="337" r:id="rId11"/>
    <p:sldId id="353" r:id="rId12"/>
    <p:sldId id="338" r:id="rId13"/>
    <p:sldId id="354" r:id="rId14"/>
    <p:sldId id="340" r:id="rId15"/>
    <p:sldId id="351" r:id="rId16"/>
    <p:sldId id="355" r:id="rId17"/>
    <p:sldId id="357" r:id="rId18"/>
    <p:sldId id="271" r:id="rId19"/>
    <p:sldId id="272"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90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7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73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229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52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0850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385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703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32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58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27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03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71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21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36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40</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“Doubt is Not Defeat”</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11:1-6</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September 28,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14:1-12 (ESV) – 1 At that time Herod the tetrarch heard about the fame of Jesus, 2 and he said to his servants, “This is John the Baptist. He has been raised from the dead; that is why these miraculous powers are at work in him.”</a:t>
            </a:r>
          </a:p>
        </p:txBody>
      </p:sp>
    </p:spTree>
    <p:extLst>
      <p:ext uri="{BB962C8B-B14F-4D97-AF65-F5344CB8AC3E}">
        <p14:creationId xmlns:p14="http://schemas.microsoft.com/office/powerpoint/2010/main" val="285958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 For Herod had seized John and bound him and put him in prison for the sake of Herodias, his brother Philip's wife, 4 because John had been saying to him, “It is not lawful for you to have her.” 5 And though he wanted to put him to death, he feared the people, because they held him to be a prophet. </a:t>
            </a:r>
          </a:p>
        </p:txBody>
      </p:sp>
    </p:spTree>
    <p:extLst>
      <p:ext uri="{BB962C8B-B14F-4D97-AF65-F5344CB8AC3E}">
        <p14:creationId xmlns:p14="http://schemas.microsoft.com/office/powerpoint/2010/main" val="24149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6 But when Herod's birthday came, the daughter of Herodias danced before the company and pleased Herod, 7 so that he promised with an oath to give her whatever she might ask. 8 Prompted by her mother, she said, “Give me the head of John the Baptist here on a platter.”</a:t>
            </a:r>
          </a:p>
        </p:txBody>
      </p:sp>
    </p:spTree>
    <p:extLst>
      <p:ext uri="{BB962C8B-B14F-4D97-AF65-F5344CB8AC3E}">
        <p14:creationId xmlns:p14="http://schemas.microsoft.com/office/powerpoint/2010/main" val="77616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9 And the king was sorry, but because of his oaths and his guests he commanded it to be given. 10 He sent and had John beheaded in the prison, 11 and his head was brought on a platter and given to the girl, and she brought it to her mother. 12 And his disciples came and took the body and buried it, and they went and told Jesus.</a:t>
            </a:r>
          </a:p>
        </p:txBody>
      </p:sp>
    </p:spTree>
    <p:extLst>
      <p:ext uri="{BB962C8B-B14F-4D97-AF65-F5344CB8AC3E}">
        <p14:creationId xmlns:p14="http://schemas.microsoft.com/office/powerpoint/2010/main" val="101442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362733"/>
          </a:xfrm>
          <a:prstGeom prst="rect">
            <a:avLst/>
          </a:prstGeom>
          <a:noFill/>
        </p:spPr>
        <p:txBody>
          <a:bodyPr wrap="square">
            <a:spAutoFit/>
          </a:bodyPr>
          <a:lstStyle/>
          <a:p>
            <a:pPr>
              <a:buClrTx/>
            </a:pPr>
            <a:r>
              <a:rPr lang="en-US" sz="3050" kern="1200" dirty="0">
                <a:solidFill>
                  <a:prstClr val="white"/>
                </a:solidFill>
                <a:latin typeface="Calibri" panose="020F0502020204030204" pitchFamily="34" charset="0"/>
                <a:ea typeface="+mn-ea"/>
                <a:cs typeface="Calibri" panose="020F0502020204030204" pitchFamily="34" charset="0"/>
              </a:rPr>
              <a:t>“We’ve got to get past the idea that God is most glorified when we’re rich, healthy, and wealthy and we go, ‘Isn’t God grand? Look at all He gave me.’… God is most seen as powerful, glorious, worthy when everything’s gone wrong and He’s enough, He sustains us… through the deepest possible pain, through tears streaming down our face, we cry out that He’s enough, that God is enough.”	</a:t>
            </a:r>
            <a:r>
              <a:rPr lang="en-US" sz="3200" kern="1200" dirty="0">
                <a:solidFill>
                  <a:prstClr val="white"/>
                </a:solidFill>
                <a:latin typeface="Calibri" panose="020F0502020204030204" pitchFamily="34" charset="0"/>
                <a:ea typeface="+mn-ea"/>
                <a:cs typeface="Calibri" panose="020F0502020204030204" pitchFamily="34" charset="0"/>
              </a:rPr>
              <a:t>								</a:t>
            </a:r>
            <a:r>
              <a:rPr lang="en-US" sz="3050" kern="1200" dirty="0">
                <a:solidFill>
                  <a:prstClr val="white"/>
                </a:solidFill>
                <a:latin typeface="Calibri" panose="020F0502020204030204" pitchFamily="34" charset="0"/>
                <a:ea typeface="+mn-ea"/>
                <a:cs typeface="Calibri" panose="020F0502020204030204" pitchFamily="34" charset="0"/>
              </a:rPr>
              <a:t>–Matt Chandler</a:t>
            </a:r>
          </a:p>
        </p:txBody>
      </p:sp>
    </p:spTree>
    <p:extLst>
      <p:ext uri="{BB962C8B-B14F-4D97-AF65-F5344CB8AC3E}">
        <p14:creationId xmlns:p14="http://schemas.microsoft.com/office/powerpoint/2010/main" val="239851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170099"/>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[12] And his disciples came and took the body and buried it, and they went and told Jesus. </a:t>
            </a:r>
          </a:p>
          <a:p>
            <a:pPr marL="457200" indent="-45720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Christ alone was enough for John.</a:t>
            </a:r>
          </a:p>
          <a:p>
            <a:pPr marL="457200" indent="-45720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John’s faithfulness to Christ led others to also follow Christ.</a:t>
            </a:r>
          </a:p>
        </p:txBody>
      </p:sp>
    </p:spTree>
    <p:extLst>
      <p:ext uri="{BB962C8B-B14F-4D97-AF65-F5344CB8AC3E}">
        <p14:creationId xmlns:p14="http://schemas.microsoft.com/office/powerpoint/2010/main" val="3240123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52431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“When the New Testament talks about doubt, whether you're talking about the gospels or the epistles, it primarily focuses on believers. That's very important. It's as if you have to believe something before you can doubt it; you have to be committed to it before you begin to question it. So, doubt is held up as the unique problem of the believer.”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–John MacArthur</a:t>
            </a:r>
          </a:p>
        </p:txBody>
      </p:sp>
    </p:spTree>
    <p:extLst>
      <p:ext uri="{BB962C8B-B14F-4D97-AF65-F5344CB8AC3E}">
        <p14:creationId xmlns:p14="http://schemas.microsoft.com/office/powerpoint/2010/main" val="417022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216539"/>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“Some of us who have preached the Word for years, and have been the means of working faith in others and of establishing them in the knowledge of the fundamental doctrines of the Bible, have nevertheless been the subjects of the most fearful and violent doubts as to the truth of the very gospel we have preached.”</a:t>
            </a:r>
            <a:endParaRPr lang="en-US" sz="1200" kern="1200" dirty="0">
              <a:solidFill>
                <a:prstClr val="white"/>
              </a:solidFill>
              <a:latin typeface="Calibri" panose="020F0502020204030204" pitchFamily="34" charset="0"/>
              <a:ea typeface="+mn-ea"/>
              <a:cs typeface="Calibri" panose="020F0502020204030204" pitchFamily="34" charset="0"/>
            </a:endParaRPr>
          </a:p>
          <a:p>
            <a:pPr>
              <a:buClrTx/>
            </a:pPr>
            <a:r>
              <a:rPr lang="en-US" sz="1200" kern="1200" dirty="0">
                <a:solidFill>
                  <a:prstClr val="white"/>
                </a:solidFill>
                <a:latin typeface="Calibri" panose="020F0502020204030204" pitchFamily="34" charset="0"/>
                <a:ea typeface="+mn-ea"/>
                <a:cs typeface="Calibri" panose="020F0502020204030204" pitchFamily="34" charset="0"/>
              </a:rPr>
              <a:t>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–Charles Spurgeon</a:t>
            </a:r>
          </a:p>
        </p:txBody>
      </p:sp>
    </p:spTree>
    <p:extLst>
      <p:ext uri="{BB962C8B-B14F-4D97-AF65-F5344CB8AC3E}">
        <p14:creationId xmlns:p14="http://schemas.microsoft.com/office/powerpoint/2010/main" val="299064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569660"/>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p:txBody>
      </p:sp>
    </p:spTree>
    <p:extLst>
      <p:ext uri="{BB962C8B-B14F-4D97-AF65-F5344CB8AC3E}">
        <p14:creationId xmlns:p14="http://schemas.microsoft.com/office/powerpoint/2010/main" val="7323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11:1-6 (ESV) – [1] When Jesus had finished instructing his twelve disciples, he went on from there to teach and preach in their cities. [2] Now when John heard in prison about the deeds of the Christ, he sent word by his disciples [3] and said to him, “Are you the one who is to come, or shall we look for another?”</a:t>
            </a:r>
          </a:p>
        </p:txBody>
      </p:sp>
    </p:spTree>
    <p:extLst>
      <p:ext uri="{BB962C8B-B14F-4D97-AF65-F5344CB8AC3E}">
        <p14:creationId xmlns:p14="http://schemas.microsoft.com/office/powerpoint/2010/main" val="309795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[4] And Jesus answered them, “Go and tell John what you hear and see: [5] the blind receive their sight and the lame walk, lepers are cleansed and the deaf hear, and the dead are raised up, and the poor have good news preached to them. [6] And blessed is the one who is not offended by me.”</a:t>
            </a:r>
          </a:p>
        </p:txBody>
      </p:sp>
    </p:spTree>
    <p:extLst>
      <p:ext uri="{BB962C8B-B14F-4D97-AF65-F5344CB8AC3E}">
        <p14:creationId xmlns:p14="http://schemas.microsoft.com/office/powerpoint/2010/main" val="12416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431435"/>
          </a:xfrm>
          <a:prstGeom prst="rect">
            <a:avLst/>
          </a:prstGeom>
          <a:noFill/>
        </p:spPr>
        <p:txBody>
          <a:bodyPr wrap="square">
            <a:spAutoFit/>
          </a:bodyPr>
          <a:lstStyle/>
          <a:p>
            <a:pPr marL="742950" indent="-742950">
              <a:buClrTx/>
              <a:buFont typeface="+mj-lt"/>
              <a:buAutoNum type="arabicPeriod"/>
            </a:pPr>
            <a:endParaRPr lang="en-US" sz="3800" kern="1200" dirty="0">
              <a:solidFill>
                <a:prstClr val="white"/>
              </a:solidFill>
              <a:latin typeface="Calibri" panose="020F0502020204030204" pitchFamily="34" charset="0"/>
              <a:ea typeface="+mn-ea"/>
              <a:cs typeface="Calibri" panose="020F0502020204030204" pitchFamily="34" charset="0"/>
            </a:endParaRPr>
          </a:p>
          <a:p>
            <a:pPr marL="742950" indent="-742950">
              <a:buClrTx/>
              <a:buFont typeface="+mj-lt"/>
              <a:buAutoNum type="arabicPeriod"/>
            </a:pPr>
            <a:r>
              <a:rPr lang="en-US" sz="3600" kern="1200" dirty="0">
                <a:solidFill>
                  <a:prstClr val="white"/>
                </a:solidFill>
                <a:latin typeface="Calibri" panose="020F0502020204030204" pitchFamily="34" charset="0"/>
                <a:ea typeface="+mn-ea"/>
                <a:cs typeface="Calibri" panose="020F0502020204030204" pitchFamily="34" charset="0"/>
              </a:rPr>
              <a:t>Doubt is normal and inevitable.</a:t>
            </a:r>
          </a:p>
          <a:p>
            <a:pPr marL="742950" indent="-742950">
              <a:buClrTx/>
              <a:buFont typeface="+mj-lt"/>
              <a:buAutoNum type="arabicPeriod"/>
            </a:pPr>
            <a:endParaRPr lang="en-US" sz="3600" kern="1200" dirty="0">
              <a:solidFill>
                <a:prstClr val="white"/>
              </a:solidFill>
              <a:latin typeface="Calibri" panose="020F0502020204030204" pitchFamily="34" charset="0"/>
              <a:ea typeface="+mn-ea"/>
              <a:cs typeface="Calibri" panose="020F0502020204030204" pitchFamily="34" charset="0"/>
            </a:endParaRPr>
          </a:p>
          <a:p>
            <a:pPr marL="742950" indent="-742950">
              <a:buClrTx/>
              <a:buFont typeface="+mj-lt"/>
              <a:buAutoNum type="arabicPeriod"/>
            </a:pPr>
            <a:r>
              <a:rPr lang="en-US" sz="3600" kern="1200" dirty="0">
                <a:solidFill>
                  <a:prstClr val="white"/>
                </a:solidFill>
                <a:latin typeface="Calibri" panose="020F0502020204030204" pitchFamily="34" charset="0"/>
                <a:ea typeface="+mn-ea"/>
                <a:cs typeface="Calibri" panose="020F0502020204030204" pitchFamily="34" charset="0"/>
              </a:rPr>
              <a:t>Doubt, in and of itself, is not sinful.</a:t>
            </a:r>
          </a:p>
        </p:txBody>
      </p:sp>
    </p:spTree>
    <p:extLst>
      <p:ext uri="{BB962C8B-B14F-4D97-AF65-F5344CB8AC3E}">
        <p14:creationId xmlns:p14="http://schemas.microsoft.com/office/powerpoint/2010/main" val="75996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662541"/>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[2] Now when John heard in prison about the deeds of the Christ, he sent word by his disciples</a:t>
            </a:r>
          </a:p>
          <a:p>
            <a:pPr marL="457200" indent="-45720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John faced his doubt and pursued answers for his questions.</a:t>
            </a:r>
          </a:p>
          <a:p>
            <a:pPr marL="457200" indent="-45720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John knew the source of truth was Jesus.</a:t>
            </a:r>
          </a:p>
        </p:txBody>
      </p:sp>
    </p:spTree>
    <p:extLst>
      <p:ext uri="{BB962C8B-B14F-4D97-AF65-F5344CB8AC3E}">
        <p14:creationId xmlns:p14="http://schemas.microsoft.com/office/powerpoint/2010/main" val="405628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11:4-6 – [4] And Jesus answered them, “Go and tell John what you hear and see: [5] the blind receive their sight and the lame walk, lepers are cleansed and the deaf hear, and the dead are raised up, and the poor have good news preached to them. [6] And blessed is the one who is not offended by me.”</a:t>
            </a:r>
          </a:p>
        </p:txBody>
      </p:sp>
    </p:spTree>
    <p:extLst>
      <p:ext uri="{BB962C8B-B14F-4D97-AF65-F5344CB8AC3E}">
        <p14:creationId xmlns:p14="http://schemas.microsoft.com/office/powerpoint/2010/main" val="224577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Luke 7:21 – In that hour he healed many people of diseases and plagues and evil spirits, and on many who were blind he bestowed sight. </a:t>
            </a:r>
          </a:p>
        </p:txBody>
      </p:sp>
    </p:spTree>
    <p:extLst>
      <p:ext uri="{BB962C8B-B14F-4D97-AF65-F5344CB8AC3E}">
        <p14:creationId xmlns:p14="http://schemas.microsoft.com/office/powerpoint/2010/main" val="364227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Verse 5 – [5] the blind receive their sight and the lame walk, lepers are cleansed and the deaf hear, and the dead are raised up, and the poor have good news preached to them.</a:t>
            </a:r>
          </a:p>
        </p:txBody>
      </p:sp>
    </p:spTree>
    <p:extLst>
      <p:ext uri="{BB962C8B-B14F-4D97-AF65-F5344CB8AC3E}">
        <p14:creationId xmlns:p14="http://schemas.microsoft.com/office/powerpoint/2010/main" val="289081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It was ultimately John’s knowledge of God’s Word that brought him restoration from his doubts.</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Sometimes we miss God’s blessings because our lack of knowledge of His Word does not allow us to see the blessings.</a:t>
            </a:r>
          </a:p>
        </p:txBody>
      </p:sp>
    </p:spTree>
    <p:extLst>
      <p:ext uri="{BB962C8B-B14F-4D97-AF65-F5344CB8AC3E}">
        <p14:creationId xmlns:p14="http://schemas.microsoft.com/office/powerpoint/2010/main" val="2823794904"/>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1096</Words>
  <Application>Microsoft Office PowerPoint</Application>
  <PresentationFormat>On-screen Show (16:9)</PresentationFormat>
  <Paragraphs>47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163</cp:revision>
  <dcterms:modified xsi:type="dcterms:W3CDTF">2025-09-27T15:54:24Z</dcterms:modified>
</cp:coreProperties>
</file>