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312" r:id="rId3"/>
    <p:sldId id="274" r:id="rId4"/>
    <p:sldId id="336" r:id="rId5"/>
    <p:sldId id="347" r:id="rId6"/>
    <p:sldId id="330" r:id="rId7"/>
    <p:sldId id="331" r:id="rId8"/>
    <p:sldId id="348" r:id="rId9"/>
    <p:sldId id="334" r:id="rId10"/>
    <p:sldId id="337" r:id="rId11"/>
    <p:sldId id="338" r:id="rId12"/>
    <p:sldId id="327" r:id="rId13"/>
    <p:sldId id="326" r:id="rId14"/>
    <p:sldId id="339" r:id="rId15"/>
    <p:sldId id="340" r:id="rId16"/>
    <p:sldId id="271" r:id="rId17"/>
    <p:sldId id="272" r:id="rId18"/>
    <p:sldId id="349"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90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73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54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154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50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52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51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58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27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3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14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957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36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38</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“No Fear”</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10:24-33</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September 14,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97031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“All death can do to the believer is deliver him to Jesus.”   –John MacArthur</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fear of the Lord is the fear that cancels fear.”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“Let goods and kindred go, this mortal life also; the body they may kill: God’s truth </a:t>
            </a:r>
            <a:r>
              <a:rPr lang="en-US" sz="3200" kern="1200" dirty="0" err="1">
                <a:solidFill>
                  <a:prstClr val="white"/>
                </a:solidFill>
                <a:latin typeface="Calibri" panose="020F0502020204030204" pitchFamily="34" charset="0"/>
                <a:ea typeface="+mn-ea"/>
                <a:cs typeface="Calibri" panose="020F0502020204030204" pitchFamily="34" charset="0"/>
              </a:rPr>
              <a:t>abideth</a:t>
            </a:r>
            <a:r>
              <a:rPr lang="en-US" sz="3200" kern="1200" dirty="0">
                <a:solidFill>
                  <a:prstClr val="white"/>
                </a:solidFill>
                <a:latin typeface="Calibri" panose="020F0502020204030204" pitchFamily="34" charset="0"/>
                <a:ea typeface="+mn-ea"/>
                <a:cs typeface="Calibri" panose="020F0502020204030204" pitchFamily="34" charset="0"/>
              </a:rPr>
              <a:t> still; His kingdom is forever.”   –Martin Luther</a:t>
            </a:r>
          </a:p>
        </p:txBody>
      </p:sp>
    </p:spTree>
    <p:extLst>
      <p:ext uri="{BB962C8B-B14F-4D97-AF65-F5344CB8AC3E}">
        <p14:creationId xmlns:p14="http://schemas.microsoft.com/office/powerpoint/2010/main" val="285958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[29] Are not two sparrows sold for a penny? And not one of them will fall to the ground apart from your Father. [30] But even the hairs of your head are all numbered. [31] Fear not, therefore; you are of more value than many sparrows.</a:t>
            </a:r>
          </a:p>
        </p:txBody>
      </p:sp>
    </p:spTree>
    <p:extLst>
      <p:ext uri="{BB962C8B-B14F-4D97-AF65-F5344CB8AC3E}">
        <p14:creationId xmlns:p14="http://schemas.microsoft.com/office/powerpoint/2010/main" val="77616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[32] So everyone who acknowledges me before men, I also will acknowledge before my Father who is in heaven, [33] but whoever denies me before men, I also will deny before my Father who is in heaven. </a:t>
            </a:r>
          </a:p>
        </p:txBody>
      </p:sp>
    </p:spTree>
    <p:extLst>
      <p:ext uri="{BB962C8B-B14F-4D97-AF65-F5344CB8AC3E}">
        <p14:creationId xmlns:p14="http://schemas.microsoft.com/office/powerpoint/2010/main" val="73494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“Courage is almost a contradiction in terms. It means a strong desire to live taking the form of a readiness to die.”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–G.K. Chesterton</a:t>
            </a:r>
          </a:p>
        </p:txBody>
      </p:sp>
    </p:spTree>
    <p:extLst>
      <p:ext uri="{BB962C8B-B14F-4D97-AF65-F5344CB8AC3E}">
        <p14:creationId xmlns:p14="http://schemas.microsoft.com/office/powerpoint/2010/main" val="85460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62651"/>
          </a:xfrm>
          <a:prstGeom prst="rect">
            <a:avLst/>
          </a:prstGeom>
          <a:noFill/>
        </p:spPr>
        <p:txBody>
          <a:bodyPr wrap="square">
            <a:spAutoFit/>
          </a:bodyPr>
          <a:lstStyle/>
          <a:p>
            <a:pPr>
              <a:buClrTx/>
            </a:pPr>
            <a:r>
              <a:rPr lang="en-US" sz="3000" kern="1200" dirty="0">
                <a:solidFill>
                  <a:prstClr val="white"/>
                </a:solidFill>
                <a:latin typeface="Calibri" panose="020F0502020204030204" pitchFamily="34" charset="0"/>
                <a:ea typeface="+mn-ea"/>
                <a:cs typeface="Calibri" panose="020F0502020204030204" pitchFamily="34" charset="0"/>
              </a:rPr>
              <a:t>It wasn't an uncalculated risk that led J.W. Tucker into the Congo during a civil war. He counted the cost with his missionary friend Morris </a:t>
            </a:r>
            <a:r>
              <a:rPr lang="en-US" sz="3000" kern="1200" dirty="0" err="1">
                <a:solidFill>
                  <a:prstClr val="white"/>
                </a:solidFill>
                <a:latin typeface="Calibri" panose="020F0502020204030204" pitchFamily="34" charset="0"/>
                <a:ea typeface="+mn-ea"/>
                <a:cs typeface="Calibri" panose="020F0502020204030204" pitchFamily="34" charset="0"/>
              </a:rPr>
              <a:t>Plotts</a:t>
            </a:r>
            <a:r>
              <a:rPr lang="en-US" sz="3000" kern="1200" dirty="0">
                <a:solidFill>
                  <a:prstClr val="white"/>
                </a:solidFill>
                <a:latin typeface="Calibri" panose="020F0502020204030204" pitchFamily="34" charset="0"/>
                <a:ea typeface="+mn-ea"/>
                <a:cs typeface="Calibri" panose="020F0502020204030204" pitchFamily="34" charset="0"/>
              </a:rPr>
              <a:t>, who tried to convince his friend not to go. </a:t>
            </a:r>
          </a:p>
          <a:p>
            <a:pPr>
              <a:buClrTx/>
            </a:pPr>
            <a:endParaRPr lang="en-US" sz="20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err="1">
                <a:solidFill>
                  <a:prstClr val="white"/>
                </a:solidFill>
                <a:latin typeface="Calibri" panose="020F0502020204030204" pitchFamily="34" charset="0"/>
                <a:ea typeface="+mn-ea"/>
                <a:cs typeface="Calibri" panose="020F0502020204030204" pitchFamily="34" charset="0"/>
              </a:rPr>
              <a:t>Plotts</a:t>
            </a:r>
            <a:r>
              <a:rPr lang="en-US" sz="3200" kern="1200" dirty="0">
                <a:solidFill>
                  <a:prstClr val="white"/>
                </a:solidFill>
                <a:latin typeface="Calibri" panose="020F0502020204030204" pitchFamily="34" charset="0"/>
                <a:ea typeface="+mn-ea"/>
                <a:cs typeface="Calibri" panose="020F0502020204030204" pitchFamily="34" charset="0"/>
              </a:rPr>
              <a:t> said, </a:t>
            </a:r>
            <a:r>
              <a:rPr lang="en-US" sz="3200" i="1" kern="1200" dirty="0">
                <a:solidFill>
                  <a:prstClr val="white"/>
                </a:solidFill>
                <a:latin typeface="Calibri" panose="020F0502020204030204" pitchFamily="34" charset="0"/>
                <a:ea typeface="+mn-ea"/>
                <a:cs typeface="Calibri" panose="020F0502020204030204" pitchFamily="34" charset="0"/>
              </a:rPr>
              <a:t>"If you go in, you won't come out.“</a:t>
            </a:r>
          </a:p>
          <a:p>
            <a:pPr>
              <a:buClrTx/>
            </a:pPr>
            <a:endParaRPr lang="en-US"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Tucker responded, </a:t>
            </a:r>
            <a:r>
              <a:rPr lang="en-US" sz="3200" i="1" kern="1200" dirty="0">
                <a:solidFill>
                  <a:prstClr val="white"/>
                </a:solidFill>
                <a:latin typeface="Calibri" panose="020F0502020204030204" pitchFamily="34" charset="0"/>
                <a:ea typeface="+mn-ea"/>
                <a:cs typeface="Calibri" panose="020F0502020204030204" pitchFamily="34" charset="0"/>
              </a:rPr>
              <a:t>"God didn't tell me I had to come out. He only told me I had to go in."</a:t>
            </a:r>
          </a:p>
        </p:txBody>
      </p:sp>
    </p:spTree>
    <p:extLst>
      <p:ext uri="{BB962C8B-B14F-4D97-AF65-F5344CB8AC3E}">
        <p14:creationId xmlns:p14="http://schemas.microsoft.com/office/powerpoint/2010/main" val="64153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Closing Prayer: “Lord, let me never blush to own thee in all companies! Work in me a bold spirit by thy Holy Spirit. Let me confess thy truth whatever the spirit of the age may be, uphold thy church when she is most despised, obey thy precepts when they cost most dear, and glory in thy name when it is most reproached.”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–Charles Spurgeon</a:t>
            </a:r>
          </a:p>
        </p:txBody>
      </p:sp>
    </p:spTree>
    <p:extLst>
      <p:ext uri="{BB962C8B-B14F-4D97-AF65-F5344CB8AC3E}">
        <p14:creationId xmlns:p14="http://schemas.microsoft.com/office/powerpoint/2010/main" val="239851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54984"/>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i="1" kern="1200" dirty="0">
                <a:solidFill>
                  <a:prstClr val="white"/>
                </a:solidFill>
                <a:latin typeface="Calibri" panose="020F0502020204030204" pitchFamily="34" charset="0"/>
                <a:cs typeface="Calibri" panose="020F0502020204030204" pitchFamily="34" charset="0"/>
              </a:rPr>
              <a:t>“South Asian nation struggles to shape itself.” </a:t>
            </a:r>
            <a:r>
              <a:rPr lang="en-US" sz="2400" kern="1200" dirty="0">
                <a:solidFill>
                  <a:prstClr val="white"/>
                </a:solidFill>
                <a:latin typeface="Calibri" panose="020F0502020204030204" pitchFamily="34" charset="0"/>
                <a:cs typeface="Calibri" panose="020F0502020204030204" pitchFamily="34" charset="0"/>
              </a:rPr>
              <a:t>Mission Network News, (1-17-12). https://www.preachingtoday.com/illustrations/2012/february/2021312.html</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G. K. Chesterton, </a:t>
            </a:r>
            <a:r>
              <a:rPr lang="en-US" sz="2400" i="1" kern="1200" dirty="0">
                <a:solidFill>
                  <a:prstClr val="white"/>
                </a:solidFill>
                <a:latin typeface="Calibri" panose="020F0502020204030204" pitchFamily="34" charset="0"/>
                <a:cs typeface="Calibri" panose="020F0502020204030204" pitchFamily="34" charset="0"/>
              </a:rPr>
              <a:t>“Leadership,” </a:t>
            </a:r>
            <a:r>
              <a:rPr lang="en-US" sz="2400" kern="1200" dirty="0">
                <a:solidFill>
                  <a:prstClr val="white"/>
                </a:solidFill>
                <a:latin typeface="Calibri" panose="020F0502020204030204" pitchFamily="34" charset="0"/>
                <a:cs typeface="Calibri" panose="020F0502020204030204" pitchFamily="34" charset="0"/>
              </a:rPr>
              <a:t>Vol. 10, no. 4. https://www.preachingtoday.com/illustrations/1996/december/2147.html</a:t>
            </a:r>
          </a:p>
        </p:txBody>
      </p:sp>
    </p:spTree>
    <p:extLst>
      <p:ext uri="{BB962C8B-B14F-4D97-AF65-F5344CB8AC3E}">
        <p14:creationId xmlns:p14="http://schemas.microsoft.com/office/powerpoint/2010/main" val="73238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93899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Adapted from Mark </a:t>
            </a:r>
            <a:r>
              <a:rPr lang="en-US" sz="2400" kern="1200" dirty="0" err="1">
                <a:solidFill>
                  <a:prstClr val="white"/>
                </a:solidFill>
                <a:latin typeface="Calibri" panose="020F0502020204030204" pitchFamily="34" charset="0"/>
                <a:cs typeface="Calibri" panose="020F0502020204030204" pitchFamily="34" charset="0"/>
              </a:rPr>
              <a:t>Batterson</a:t>
            </a:r>
            <a:r>
              <a:rPr lang="en-US" sz="2400" kern="1200" dirty="0">
                <a:solidFill>
                  <a:prstClr val="white"/>
                </a:solidFill>
                <a:latin typeface="Calibri" panose="020F0502020204030204" pitchFamily="34" charset="0"/>
                <a:cs typeface="Calibri" panose="020F0502020204030204" pitchFamily="34" charset="0"/>
              </a:rPr>
              <a:t>, </a:t>
            </a:r>
            <a:r>
              <a:rPr lang="en-US" sz="2400" i="1" kern="1200" dirty="0">
                <a:solidFill>
                  <a:prstClr val="white"/>
                </a:solidFill>
                <a:latin typeface="Calibri" panose="020F0502020204030204" pitchFamily="34" charset="0"/>
                <a:cs typeface="Calibri" panose="020F0502020204030204" pitchFamily="34" charset="0"/>
              </a:rPr>
              <a:t>“Chase the Lion” </a:t>
            </a:r>
            <a:r>
              <a:rPr lang="en-US" sz="2400" kern="1200" dirty="0">
                <a:solidFill>
                  <a:prstClr val="white"/>
                </a:solidFill>
                <a:latin typeface="Calibri" panose="020F0502020204030204" pitchFamily="34" charset="0"/>
                <a:cs typeface="Calibri" panose="020F0502020204030204" pitchFamily="34" charset="0"/>
              </a:rPr>
              <a:t>(Multnomah, 2016), page 107. https://www.preachingtoday.com/illustrations/2017/september/7091817.html </a:t>
            </a:r>
          </a:p>
        </p:txBody>
      </p:sp>
    </p:spTree>
    <p:extLst>
      <p:ext uri="{BB962C8B-B14F-4D97-AF65-F5344CB8AC3E}">
        <p14:creationId xmlns:p14="http://schemas.microsoft.com/office/powerpoint/2010/main" val="200650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10:24-33 (ESV) – [24] “A disciple is not above his teacher, nor a servant above his master. [25] It is enough for the disciple to be like his teacher, and the servant like his master. If they have called the master of the house </a:t>
            </a:r>
            <a:r>
              <a:rPr lang="en-US" sz="3200" kern="1200" dirty="0" err="1">
                <a:solidFill>
                  <a:prstClr val="white"/>
                </a:solidFill>
                <a:latin typeface="Calibri" panose="020F0502020204030204" pitchFamily="34" charset="0"/>
                <a:ea typeface="+mn-ea"/>
                <a:cs typeface="Calibri" panose="020F0502020204030204" pitchFamily="34" charset="0"/>
              </a:rPr>
              <a:t>Beelzebul</a:t>
            </a:r>
            <a:r>
              <a:rPr lang="en-US" sz="3200" kern="1200" dirty="0">
                <a:solidFill>
                  <a:prstClr val="white"/>
                </a:solidFill>
                <a:latin typeface="Calibri" panose="020F0502020204030204" pitchFamily="34" charset="0"/>
                <a:ea typeface="+mn-ea"/>
                <a:cs typeface="Calibri" panose="020F0502020204030204" pitchFamily="34" charset="0"/>
              </a:rPr>
              <a:t>, how much more will they malign those of his household.</a:t>
            </a:r>
          </a:p>
        </p:txBody>
      </p:sp>
    </p:spTree>
    <p:extLst>
      <p:ext uri="{BB962C8B-B14F-4D97-AF65-F5344CB8AC3E}">
        <p14:creationId xmlns:p14="http://schemas.microsoft.com/office/powerpoint/2010/main" val="309795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[26] “So have no fear of them, for nothing is covered that will not be revealed, or hidden that will not be known. [27] What I tell you in the dark, say in the light, and what you hear whispered, proclaim on the housetops. [28] And do not fear those who kill the body but cannot kill the soul. Rather fear him who can destroy both soul and body in hell. </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[29] Are not two sparrows sold for a penny? And not one of them will fall to the ground apart from your Father. [30] But even the hairs of your head are all numbered. [31] Fear not, therefore; you are of more value than many sparrows. </a:t>
            </a:r>
          </a:p>
        </p:txBody>
      </p:sp>
    </p:spTree>
    <p:extLst>
      <p:ext uri="{BB962C8B-B14F-4D97-AF65-F5344CB8AC3E}">
        <p14:creationId xmlns:p14="http://schemas.microsoft.com/office/powerpoint/2010/main" val="75996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[32] So everyone who acknowledges me before men, I also will acknowledge before my Father who is in heaven, [33] but whoever denies me before men, I also will deny before my Father who is in heaven.</a:t>
            </a:r>
          </a:p>
        </p:txBody>
      </p:sp>
    </p:spTree>
    <p:extLst>
      <p:ext uri="{BB962C8B-B14F-4D97-AF65-F5344CB8AC3E}">
        <p14:creationId xmlns:p14="http://schemas.microsoft.com/office/powerpoint/2010/main" val="405628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[24] “A disciple is not above his teacher, nor a servant above his master. [25] It is enough for the disciple to be like his teacher, and the servant like his master. If they have called the master of the house </a:t>
            </a:r>
            <a:r>
              <a:rPr lang="en-US" sz="3200" kern="1200" dirty="0" err="1">
                <a:solidFill>
                  <a:prstClr val="white"/>
                </a:solidFill>
                <a:latin typeface="Calibri" panose="020F0502020204030204" pitchFamily="34" charset="0"/>
                <a:ea typeface="+mn-ea"/>
                <a:cs typeface="Calibri" panose="020F0502020204030204" pitchFamily="34" charset="0"/>
              </a:rPr>
              <a:t>Beelzebul</a:t>
            </a:r>
            <a:r>
              <a:rPr lang="en-US" sz="3200" kern="1200" dirty="0">
                <a:solidFill>
                  <a:prstClr val="white"/>
                </a:solidFill>
                <a:latin typeface="Calibri" panose="020F0502020204030204" pitchFamily="34" charset="0"/>
                <a:ea typeface="+mn-ea"/>
                <a:cs typeface="Calibri" panose="020F0502020204030204" pitchFamily="34" charset="0"/>
              </a:rPr>
              <a:t>, how much more will they malign those of his household.</a:t>
            </a:r>
          </a:p>
        </p:txBody>
      </p:sp>
    </p:spTree>
    <p:extLst>
      <p:ext uri="{BB962C8B-B14F-4D97-AF65-F5344CB8AC3E}">
        <p14:creationId xmlns:p14="http://schemas.microsoft.com/office/powerpoint/2010/main" val="224577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01095"/>
          </a:xfrm>
          <a:prstGeom prst="rect">
            <a:avLst/>
          </a:prstGeom>
          <a:noFill/>
        </p:spPr>
        <p:txBody>
          <a:bodyPr wrap="square">
            <a:spAutoFit/>
          </a:bodyPr>
          <a:lstStyle/>
          <a:p>
            <a:pPr>
              <a:buClrTx/>
            </a:pPr>
            <a:r>
              <a:rPr lang="en-US" sz="3200" u="sng" kern="1200" dirty="0">
                <a:solidFill>
                  <a:prstClr val="white"/>
                </a:solidFill>
                <a:latin typeface="Calibri" panose="020F0502020204030204" pitchFamily="34" charset="0"/>
                <a:ea typeface="+mn-ea"/>
                <a:cs typeface="Calibri" panose="020F0502020204030204" pitchFamily="34" charset="0"/>
              </a:rPr>
              <a:t>Questions for New Believers</a:t>
            </a:r>
            <a:endParaRPr lang="en-US" sz="1000" u="sng" kern="1200" dirty="0">
              <a:solidFill>
                <a:prstClr val="white"/>
              </a:solidFill>
              <a:latin typeface="Calibri" panose="020F0502020204030204" pitchFamily="34" charset="0"/>
              <a:ea typeface="+mn-ea"/>
              <a:cs typeface="Calibri" panose="020F0502020204030204" pitchFamily="34" charset="0"/>
            </a:endParaRPr>
          </a:p>
          <a:p>
            <a:pPr>
              <a:buClrTx/>
            </a:pPr>
            <a:endParaRPr lang="en-US" sz="1000" u="sng"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Are you willing to leave home and lose the blessing of your father?</a:t>
            </a:r>
          </a:p>
          <a:p>
            <a:pPr marL="514350" indent="-514350">
              <a:buClrTx/>
              <a:buFont typeface="+mj-lt"/>
              <a:buAutoNum type="arabicPeriod"/>
            </a:pPr>
            <a:endParaRPr lang="en-US" sz="1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Are you willing to lose your job?</a:t>
            </a:r>
          </a:p>
          <a:p>
            <a:pPr marL="514350" indent="-514350">
              <a:buClrTx/>
              <a:buFont typeface="+mj-lt"/>
              <a:buAutoNum type="arabicPeriod"/>
            </a:pPr>
            <a:endParaRPr lang="en-US" sz="1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Are you willing to go to the village and those who persecute you, forgive them, and share the love of Christ with them?</a:t>
            </a:r>
          </a:p>
        </p:txBody>
      </p:sp>
    </p:spTree>
    <p:extLst>
      <p:ext uri="{BB962C8B-B14F-4D97-AF65-F5344CB8AC3E}">
        <p14:creationId xmlns:p14="http://schemas.microsoft.com/office/powerpoint/2010/main" val="66693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16210"/>
          </a:xfrm>
          <a:prstGeom prst="rect">
            <a:avLst/>
          </a:prstGeom>
          <a:noFill/>
        </p:spPr>
        <p:txBody>
          <a:bodyPr wrap="square">
            <a:spAutoFit/>
          </a:bodyPr>
          <a:lstStyle/>
          <a:p>
            <a:pPr marL="514350" indent="-514350">
              <a:buClrTx/>
              <a:buFont typeface="+mj-lt"/>
              <a:buAutoNum type="arabicPeriod" startAt="4"/>
            </a:pPr>
            <a:r>
              <a:rPr lang="en-US" sz="3200" kern="1200" dirty="0">
                <a:solidFill>
                  <a:prstClr val="white"/>
                </a:solidFill>
                <a:latin typeface="Calibri" panose="020F0502020204030204" pitchFamily="34" charset="0"/>
                <a:ea typeface="+mn-ea"/>
                <a:cs typeface="Calibri" panose="020F0502020204030204" pitchFamily="34" charset="0"/>
              </a:rPr>
              <a:t>Are you willing to give an offering to the Lord?</a:t>
            </a:r>
          </a:p>
          <a:p>
            <a:pPr marL="514350" indent="-514350">
              <a:buClrTx/>
              <a:buFont typeface="+mj-lt"/>
              <a:buAutoNum type="arabicPeriod" startAt="4"/>
            </a:pPr>
            <a:endParaRPr lang="en-US" sz="1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startAt="4"/>
            </a:pPr>
            <a:r>
              <a:rPr lang="en-US" sz="3200" kern="1200" dirty="0">
                <a:solidFill>
                  <a:prstClr val="white"/>
                </a:solidFill>
                <a:latin typeface="Calibri" panose="020F0502020204030204" pitchFamily="34" charset="0"/>
                <a:ea typeface="+mn-ea"/>
                <a:cs typeface="Calibri" panose="020F0502020204030204" pitchFamily="34" charset="0"/>
              </a:rPr>
              <a:t>Are you willing to be beaten rather than deny your faith?</a:t>
            </a:r>
          </a:p>
          <a:p>
            <a:pPr marL="514350" indent="-514350">
              <a:buClrTx/>
              <a:buFont typeface="+mj-lt"/>
              <a:buAutoNum type="arabicPeriod" startAt="4"/>
            </a:pPr>
            <a:endParaRPr lang="en-US" sz="1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startAt="4"/>
            </a:pPr>
            <a:r>
              <a:rPr lang="en-US" sz="3200" kern="1200" dirty="0">
                <a:solidFill>
                  <a:prstClr val="white"/>
                </a:solidFill>
                <a:latin typeface="Calibri" panose="020F0502020204030204" pitchFamily="34" charset="0"/>
                <a:ea typeface="+mn-ea"/>
                <a:cs typeface="Calibri" panose="020F0502020204030204" pitchFamily="34" charset="0"/>
              </a:rPr>
              <a:t>Are you willing to go to prison?</a:t>
            </a:r>
          </a:p>
          <a:p>
            <a:pPr marL="514350" indent="-514350">
              <a:buClrTx/>
              <a:buFont typeface="+mj-lt"/>
              <a:buAutoNum type="arabicPeriod" startAt="4"/>
            </a:pPr>
            <a:endParaRPr lang="en-US" sz="1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startAt="4"/>
            </a:pPr>
            <a:r>
              <a:rPr lang="en-US" sz="3200" kern="1200" dirty="0">
                <a:solidFill>
                  <a:prstClr val="white"/>
                </a:solidFill>
                <a:latin typeface="Calibri" panose="020F0502020204030204" pitchFamily="34" charset="0"/>
                <a:ea typeface="+mn-ea"/>
                <a:cs typeface="Calibri" panose="020F0502020204030204" pitchFamily="34" charset="0"/>
              </a:rPr>
              <a:t>Are you willing to die for Jesus?</a:t>
            </a:r>
          </a:p>
        </p:txBody>
      </p:sp>
    </p:spTree>
    <p:extLst>
      <p:ext uri="{BB962C8B-B14F-4D97-AF65-F5344CB8AC3E}">
        <p14:creationId xmlns:p14="http://schemas.microsoft.com/office/powerpoint/2010/main" val="306542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[26] “So have no fear of them, for nothing is covered that will not be revealed, or hidden that will not be known. [27] What I tell you in the dark, say in the light, and what you hear whispered, proclaim on the housetops. [28] And do not fear those who kill the body but cannot kill the soul. Rather fear him who can destroy both soul and body in hell. </a:t>
            </a:r>
          </a:p>
        </p:txBody>
      </p:sp>
    </p:spTree>
    <p:extLst>
      <p:ext uri="{BB962C8B-B14F-4D97-AF65-F5344CB8AC3E}">
        <p14:creationId xmlns:p14="http://schemas.microsoft.com/office/powerpoint/2010/main" val="2823794904"/>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1126</Words>
  <Application>Microsoft Office PowerPoint</Application>
  <PresentationFormat>On-screen Show (16:9)</PresentationFormat>
  <Paragraphs>54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152</cp:revision>
  <dcterms:modified xsi:type="dcterms:W3CDTF">2025-09-13T01:45:31Z</dcterms:modified>
</cp:coreProperties>
</file>