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332" r:id="rId3"/>
    <p:sldId id="333" r:id="rId4"/>
    <p:sldId id="312" r:id="rId5"/>
    <p:sldId id="274" r:id="rId6"/>
    <p:sldId id="319" r:id="rId7"/>
    <p:sldId id="330" r:id="rId8"/>
    <p:sldId id="331" r:id="rId9"/>
    <p:sldId id="334" r:id="rId10"/>
    <p:sldId id="327" r:id="rId11"/>
    <p:sldId id="326" r:id="rId12"/>
    <p:sldId id="328" r:id="rId13"/>
    <p:sldId id="313" r:id="rId14"/>
    <p:sldId id="321" r:id="rId15"/>
    <p:sldId id="271" r:id="rId16"/>
    <p:sldId id="272" r:id="rId17"/>
    <p:sldId id="335"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154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154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0475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89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399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60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536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32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68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03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14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36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ww.preachingtoday.com/illustrations/2010/january/1011810.html" TargetMode="External"/><Relationship Id="rId4" Type="http://schemas.openxmlformats.org/officeDocument/2006/relationships/hyperlink" Target="https://en.wikipedia.org/wiki/Iron_Curtai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connectchurchsanford.com/give" TargetMode="External"/><Relationship Id="rId5" Type="http://schemas.openxmlformats.org/officeDocument/2006/relationships/hyperlink" Target="https://www.linkedin.com/pulse/netflix-vs-blockbuster-chris-stock" TargetMode="External"/><Relationship Id="rId4" Type="http://schemas.openxmlformats.org/officeDocument/2006/relationships/hyperlink" Target="https://www.preachingtoday.com/illustrations/2016/september/6091216.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00362" y="1387575"/>
            <a:ext cx="7943273" cy="1446550"/>
          </a:xfrm>
          <a:prstGeom prst="rect">
            <a:avLst/>
          </a:prstGeom>
          <a:noFill/>
        </p:spPr>
        <p:txBody>
          <a:bodyPr wrap="square" rtlCol="0">
            <a:spAutoFit/>
          </a:bodyPr>
          <a:lstStyle/>
          <a:p>
            <a:pPr algn="ctr"/>
            <a:r>
              <a:rPr lang="en-US" sz="4000" dirty="0">
                <a:solidFill>
                  <a:schemeClr val="tx1"/>
                </a:solidFill>
                <a:latin typeface="Cambria" panose="02040503050406030204" pitchFamily="18" charset="0"/>
              </a:rPr>
              <a:t>The King and His Kingdom Part 33</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4000" dirty="0">
                <a:solidFill>
                  <a:schemeClr val="tx1"/>
                </a:solidFill>
                <a:latin typeface="Cambria" panose="02040503050406030204" pitchFamily="18" charset="0"/>
              </a:rPr>
              <a:t>Fasting or Feasting</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1" y="3063510"/>
            <a:ext cx="7943273" cy="1200329"/>
          </a:xfrm>
          <a:prstGeom prst="rect">
            <a:avLst/>
          </a:prstGeom>
          <a:noFill/>
        </p:spPr>
        <p:txBody>
          <a:bodyPr wrap="square" rtlCol="0">
            <a:spAutoFit/>
          </a:bodyPr>
          <a:lstStyle/>
          <a:p>
            <a:pPr algn="ctr"/>
            <a:r>
              <a:rPr lang="en-US" sz="3200" dirty="0">
                <a:solidFill>
                  <a:schemeClr val="tx1"/>
                </a:solidFill>
                <a:latin typeface="Cambria" panose="02040503050406030204" pitchFamily="18" charset="0"/>
              </a:rPr>
              <a:t>Matthew 9:14-17</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3200" dirty="0">
                <a:solidFill>
                  <a:schemeClr val="tx1"/>
                </a:solidFill>
                <a:latin typeface="Cambria" panose="02040503050406030204" pitchFamily="18" charset="0"/>
              </a:rPr>
              <a:t>July 20,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marL="514350" indent="-514350">
              <a:buClrTx/>
              <a:buFont typeface="+mj-lt"/>
              <a:buAutoNum type="arabicPeriod" startAt="2"/>
            </a:pPr>
            <a:r>
              <a:rPr lang="en-US" sz="3200" kern="1200" dirty="0">
                <a:solidFill>
                  <a:prstClr val="white"/>
                </a:solidFill>
                <a:latin typeface="Calibri" panose="020F0502020204030204" pitchFamily="34" charset="0"/>
                <a:ea typeface="+mn-ea"/>
                <a:cs typeface="Calibri" panose="020F0502020204030204" pitchFamily="34" charset="0"/>
              </a:rPr>
              <a:t>Know the Time and Place</a:t>
            </a:r>
          </a:p>
          <a:p>
            <a:pPr marL="514350" indent="-51435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[15] And Jesus said to them, “Can the wedding guests mourn as long as the bridegroom is with them? The days will come when the bridegroom is taken away from them, and then they will fast.</a:t>
            </a:r>
          </a:p>
        </p:txBody>
      </p:sp>
    </p:spTree>
    <p:extLst>
      <p:ext uri="{BB962C8B-B14F-4D97-AF65-F5344CB8AC3E}">
        <p14:creationId xmlns:p14="http://schemas.microsoft.com/office/powerpoint/2010/main" val="73494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There was much mourning, praying, and fasting for generations as the people waited for the Messiah.</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Jesus tells them in verse 15 that the King has finally come and it’s not a time for fasting.</a:t>
            </a:r>
          </a:p>
        </p:txBody>
      </p:sp>
    </p:spTree>
    <p:extLst>
      <p:ext uri="{BB962C8B-B14F-4D97-AF65-F5344CB8AC3E}">
        <p14:creationId xmlns:p14="http://schemas.microsoft.com/office/powerpoint/2010/main" val="85460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139595"/>
          </a:xfrm>
          <a:prstGeom prst="rect">
            <a:avLst/>
          </a:prstGeom>
          <a:noFill/>
        </p:spPr>
        <p:txBody>
          <a:bodyPr wrap="square">
            <a:spAutoFit/>
          </a:bodyPr>
          <a:lstStyle/>
          <a:p>
            <a:pPr marL="514350" indent="-514350">
              <a:buClrTx/>
              <a:buFont typeface="+mj-lt"/>
              <a:buAutoNum type="arabicPeriod" startAt="3"/>
            </a:pPr>
            <a:r>
              <a:rPr lang="en-US" sz="3100" kern="1200" dirty="0">
                <a:solidFill>
                  <a:prstClr val="white"/>
                </a:solidFill>
                <a:latin typeface="Calibri" panose="020F0502020204030204" pitchFamily="34" charset="0"/>
                <a:ea typeface="+mn-ea"/>
                <a:cs typeface="Calibri" panose="020F0502020204030204" pitchFamily="34" charset="0"/>
              </a:rPr>
              <a:t>Know the Difference</a:t>
            </a:r>
          </a:p>
          <a:p>
            <a:pPr marL="514350" indent="-514350">
              <a:buClrTx/>
              <a:buFont typeface="+mj-lt"/>
              <a:buAutoNum type="arabicPeriod" startAt="3"/>
            </a:pPr>
            <a:endParaRPr lang="en-US"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[16] No one puts a piece of unshrunk cloth on an old garment, for the patch tears away from the garment, and a worse tear is made. [17] Neither is new wine put into old wineskins. If it is, the skins burst and the wine is spilled and the skins are destroyed. But new wine is put into fresh wineskins, and so both are preserved.” </a:t>
            </a:r>
          </a:p>
        </p:txBody>
      </p:sp>
    </p:spTree>
    <p:extLst>
      <p:ext uri="{BB962C8B-B14F-4D97-AF65-F5344CB8AC3E}">
        <p14:creationId xmlns:p14="http://schemas.microsoft.com/office/powerpoint/2010/main" val="141712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 name="Picture 1">
            <a:extLst>
              <a:ext uri="{FF2B5EF4-FFF2-40B4-BE49-F238E27FC236}">
                <a16:creationId xmlns:a16="http://schemas.microsoft.com/office/drawing/2014/main" id="{3A9EB92B-7328-41BC-B3F5-219456EFAA8A}"/>
              </a:ext>
            </a:extLst>
          </p:cNvPr>
          <p:cNvPicPr>
            <a:picLocks noChangeAspect="1"/>
          </p:cNvPicPr>
          <p:nvPr/>
        </p:nvPicPr>
        <p:blipFill>
          <a:blip r:embed="rId4"/>
          <a:stretch>
            <a:fillRect/>
          </a:stretch>
        </p:blipFill>
        <p:spPr>
          <a:xfrm>
            <a:off x="201751" y="223164"/>
            <a:ext cx="8740498" cy="4697172"/>
          </a:xfrm>
          <a:prstGeom prst="rect">
            <a:avLst/>
          </a:prstGeom>
        </p:spPr>
      </p:pic>
    </p:spTree>
    <p:extLst>
      <p:ext uri="{BB962C8B-B14F-4D97-AF65-F5344CB8AC3E}">
        <p14:creationId xmlns:p14="http://schemas.microsoft.com/office/powerpoint/2010/main" val="1777487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 name="Picture 5">
            <a:extLst>
              <a:ext uri="{FF2B5EF4-FFF2-40B4-BE49-F238E27FC236}">
                <a16:creationId xmlns:a16="http://schemas.microsoft.com/office/drawing/2014/main" id="{759CF9BE-098F-4A47-A0A0-F47BF12C82E6}"/>
              </a:ext>
            </a:extLst>
          </p:cNvPr>
          <p:cNvPicPr>
            <a:picLocks noChangeAspect="1"/>
          </p:cNvPicPr>
          <p:nvPr/>
        </p:nvPicPr>
        <p:blipFill>
          <a:blip r:embed="rId4"/>
          <a:stretch>
            <a:fillRect/>
          </a:stretch>
        </p:blipFill>
        <p:spPr>
          <a:xfrm>
            <a:off x="2028783" y="439262"/>
            <a:ext cx="5086434" cy="4264975"/>
          </a:xfrm>
          <a:prstGeom prst="rect">
            <a:avLst/>
          </a:prstGeom>
        </p:spPr>
      </p:pic>
    </p:spTree>
    <p:extLst>
      <p:ext uri="{BB962C8B-B14F-4D97-AF65-F5344CB8AC3E}">
        <p14:creationId xmlns:p14="http://schemas.microsoft.com/office/powerpoint/2010/main" val="384492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154984"/>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endParaRPr lang="en-US" sz="2400" kern="1200" dirty="0">
              <a:solidFill>
                <a:prstClr val="white"/>
              </a:solidFill>
              <a:latin typeface="Calibri" panose="020F0502020204030204" pitchFamily="34" charset="0"/>
              <a:cs typeface="Calibri" panose="020F0502020204030204" pitchFamily="34" charset="0"/>
            </a:endParaRP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hlinkClick r:id="rId4"/>
              </a:rPr>
              <a:t>https://en.wikipedia.org/wiki/Iron_Curtain</a:t>
            </a:r>
            <a:r>
              <a:rPr lang="en-US" sz="2400" kern="1200" dirty="0">
                <a:solidFill>
                  <a:prstClr val="white"/>
                </a:solidFill>
                <a:latin typeface="Calibri" panose="020F0502020204030204" pitchFamily="34" charset="0"/>
                <a:cs typeface="Calibri" panose="020F0502020204030204" pitchFamily="34" charset="0"/>
              </a:rPr>
              <a:t>  </a:t>
            </a:r>
          </a:p>
          <a:p>
            <a:pPr marL="342900" indent="-342900">
              <a:buClrTx/>
              <a:buFont typeface="Arial" panose="020B0604020202020204" pitchFamily="34" charset="0"/>
              <a:buChar char="•"/>
            </a:pPr>
            <a:endParaRPr lang="en-US" sz="2400" kern="1200" dirty="0">
              <a:solidFill>
                <a:prstClr val="white"/>
              </a:solidFill>
              <a:latin typeface="Calibri" panose="020F0502020204030204" pitchFamily="34" charset="0"/>
              <a:cs typeface="Calibri" panose="020F0502020204030204" pitchFamily="34" charset="0"/>
            </a:endParaRP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Associated Press, </a:t>
            </a:r>
            <a:r>
              <a:rPr lang="en-US" sz="2400" i="1" kern="1200" dirty="0">
                <a:solidFill>
                  <a:prstClr val="white"/>
                </a:solidFill>
                <a:latin typeface="Calibri" panose="020F0502020204030204" pitchFamily="34" charset="0"/>
                <a:cs typeface="Calibri" panose="020F0502020204030204" pitchFamily="34" charset="0"/>
              </a:rPr>
              <a:t>"Deep in the Forest, Bambi Remains the Cold War's Last Prisoner." </a:t>
            </a:r>
            <a:r>
              <a:rPr lang="en-US" sz="2400" kern="1200" dirty="0">
                <a:solidFill>
                  <a:prstClr val="white"/>
                </a:solidFill>
                <a:latin typeface="Calibri" panose="020F0502020204030204" pitchFamily="34" charset="0"/>
                <a:cs typeface="Calibri" panose="020F0502020204030204" pitchFamily="34" charset="0"/>
              </a:rPr>
              <a:t>The Wall Street Journal (11-04-09). </a:t>
            </a:r>
            <a:r>
              <a:rPr lang="en-US" sz="2400" kern="1200" dirty="0">
                <a:solidFill>
                  <a:prstClr val="white"/>
                </a:solidFill>
                <a:latin typeface="Calibri" panose="020F0502020204030204" pitchFamily="34" charset="0"/>
                <a:cs typeface="Calibri" panose="020F0502020204030204" pitchFamily="34" charset="0"/>
                <a:hlinkClick r:id="rId5"/>
              </a:rPr>
              <a:t>https://www.preachingtoday.com/illustrations/2010/january/1011810.html</a:t>
            </a:r>
            <a:r>
              <a:rPr lang="en-US" sz="2400" kern="1200" dirty="0">
                <a:solidFill>
                  <a:prstClr val="white"/>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3238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(3):</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Greg </a:t>
            </a:r>
            <a:r>
              <a:rPr lang="en-US" sz="2400" kern="1200" dirty="0" err="1">
                <a:solidFill>
                  <a:prstClr val="white"/>
                </a:solidFill>
                <a:latin typeface="Calibri" panose="020F0502020204030204" pitchFamily="34" charset="0"/>
                <a:cs typeface="Calibri" panose="020F0502020204030204" pitchFamily="34" charset="0"/>
              </a:rPr>
              <a:t>Statell</a:t>
            </a:r>
            <a:r>
              <a:rPr lang="en-US" sz="2400" kern="1200" dirty="0">
                <a:solidFill>
                  <a:prstClr val="white"/>
                </a:solidFill>
                <a:latin typeface="Calibri" panose="020F0502020204030204" pitchFamily="34" charset="0"/>
                <a:cs typeface="Calibri" panose="020F0502020204030204" pitchFamily="34" charset="0"/>
              </a:rPr>
              <a:t>, </a:t>
            </a:r>
            <a:r>
              <a:rPr lang="en-US" sz="2400" i="1" kern="1200" dirty="0">
                <a:solidFill>
                  <a:prstClr val="white"/>
                </a:solidFill>
                <a:latin typeface="Calibri" panose="020F0502020204030204" pitchFamily="34" charset="0"/>
                <a:cs typeface="Calibri" panose="020F0502020204030204" pitchFamily="34" charset="0"/>
              </a:rPr>
              <a:t>"A Look Back at Why Blockbuster Really Failed..." Forbes (9-5-14). </a:t>
            </a:r>
            <a:r>
              <a:rPr lang="en-US" sz="2400" kern="1200" dirty="0">
                <a:solidFill>
                  <a:prstClr val="white"/>
                </a:solidFill>
                <a:latin typeface="Calibri" panose="020F0502020204030204" pitchFamily="34" charset="0"/>
                <a:cs typeface="Calibri" panose="020F0502020204030204" pitchFamily="34" charset="0"/>
                <a:hlinkClick r:id="rId4"/>
              </a:rPr>
              <a:t>https://www.preachingtoday.com/illustrations/2016/september/6091216.html</a:t>
            </a:r>
            <a:endParaRPr lang="en-US" sz="2400" kern="1200" dirty="0">
              <a:solidFill>
                <a:prstClr val="white"/>
              </a:solidFill>
              <a:latin typeface="Calibri" panose="020F0502020204030204" pitchFamily="34" charset="0"/>
              <a:cs typeface="Calibri" panose="020F0502020204030204" pitchFamily="34" charset="0"/>
            </a:endParaRPr>
          </a:p>
          <a:p>
            <a:pPr marL="342900" indent="-342900">
              <a:buClrTx/>
              <a:buFont typeface="Arial" panose="020B0604020202020204" pitchFamily="34" charset="0"/>
              <a:buChar char="•"/>
            </a:pPr>
            <a:endParaRPr lang="en-US" sz="2400" kern="1200" dirty="0">
              <a:solidFill>
                <a:prstClr val="white"/>
              </a:solidFill>
              <a:latin typeface="Calibri" panose="020F0502020204030204" pitchFamily="34" charset="0"/>
              <a:cs typeface="Calibri" panose="020F0502020204030204" pitchFamily="34" charset="0"/>
            </a:endParaRP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Image - </a:t>
            </a:r>
            <a:r>
              <a:rPr lang="en-US" sz="2400" kern="1200" dirty="0">
                <a:solidFill>
                  <a:prstClr val="white"/>
                </a:solidFill>
                <a:latin typeface="Calibri" panose="020F0502020204030204" pitchFamily="34" charset="0"/>
                <a:cs typeface="Calibri" panose="020F0502020204030204" pitchFamily="34" charset="0"/>
                <a:hlinkClick r:id="rId5"/>
              </a:rPr>
              <a:t>https://www.linkedin.com/pulse/netflix-vs-blockbuster-chris-stock</a:t>
            </a:r>
            <a:r>
              <a:rPr lang="en-US" sz="2400" kern="1200" dirty="0">
                <a:solidFill>
                  <a:prstClr val="white"/>
                </a:solidFill>
                <a:latin typeface="Calibri" panose="020F0502020204030204" pitchFamily="34" charset="0"/>
                <a:cs typeface="Calibri" panose="020F0502020204030204" pitchFamily="34" charset="0"/>
              </a:rPr>
              <a:t>  </a:t>
            </a:r>
          </a:p>
          <a:p>
            <a:pPr marL="342900" indent="-342900">
              <a:buClrTx/>
              <a:buFont typeface="Arial" panose="020B0604020202020204" pitchFamily="34" charset="0"/>
              <a:buChar char="•"/>
            </a:pPr>
            <a:endParaRPr lang="en-US" sz="2400" kern="1200" dirty="0">
              <a:solidFill>
                <a:prstClr val="white"/>
              </a:solidFill>
              <a:latin typeface="Calibri" panose="020F0502020204030204" pitchFamily="34" charset="0"/>
              <a:cs typeface="Calibri" panose="020F0502020204030204" pitchFamily="34" charset="0"/>
            </a:endParaRP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Image - </a:t>
            </a:r>
            <a:r>
              <a:rPr lang="en-US" sz="2400" kern="1200" dirty="0">
                <a:solidFill>
                  <a:prstClr val="white"/>
                </a:solidFill>
                <a:latin typeface="Calibri" panose="020F0502020204030204" pitchFamily="34" charset="0"/>
                <a:cs typeface="Calibri" panose="020F0502020204030204" pitchFamily="34" charset="0"/>
                <a:hlinkClick r:id="rId6"/>
              </a:rPr>
              <a:t>https://www.connectchurchsanford.com/give</a:t>
            </a:r>
            <a:r>
              <a:rPr lang="en-US" sz="2400" kern="1200" dirty="0">
                <a:solidFill>
                  <a:prstClr val="white"/>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6302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The Iron Curtain was the political and physical boundary dividing Europe into two separate areas from the end of World War II in 1945 until the end of the Cold War in 1991. On the east side of the Iron Curtain were countries connected to the Soviet Union, and on the west side those that were NATO members…</a:t>
            </a:r>
          </a:p>
        </p:txBody>
      </p:sp>
    </p:spTree>
    <p:extLst>
      <p:ext uri="{BB962C8B-B14F-4D97-AF65-F5344CB8AC3E}">
        <p14:creationId xmlns:p14="http://schemas.microsoft.com/office/powerpoint/2010/main" val="264181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41632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 Economic and military alliances developed on each side of the Iron Curtain, and “The Iron Curtain” became a term for the physical barriers of razor wire, fences, walls, minefields, and watchtowers built along this border. </a:t>
            </a:r>
          </a:p>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2400" kern="1200" dirty="0">
                <a:solidFill>
                  <a:prstClr val="white"/>
                </a:solidFill>
                <a:latin typeface="Calibri" panose="020F0502020204030204" pitchFamily="34" charset="0"/>
                <a:ea typeface="+mn-ea"/>
                <a:cs typeface="Calibri" panose="020F0502020204030204" pitchFamily="34" charset="0"/>
              </a:rPr>
              <a:t>(Source: https://en.wikipedia.org/wiki/Iron_Curtain)</a:t>
            </a:r>
          </a:p>
        </p:txBody>
      </p:sp>
    </p:spTree>
    <p:extLst>
      <p:ext uri="{BB962C8B-B14F-4D97-AF65-F5344CB8AC3E}">
        <p14:creationId xmlns:p14="http://schemas.microsoft.com/office/powerpoint/2010/main" val="189112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Matthew 9:14-17 (ESV) – [14] Then the disciples of John came to him, saying, “Why do we and the Pharisees fast, but your disciples do not fast?” [15] And Jesus said to them, “Can the wedding guests mourn as long as the bridegroom is with them? The days will come when the bridegroom is taken away from them, and then they will fast. </a:t>
            </a:r>
          </a:p>
        </p:txBody>
      </p:sp>
    </p:spTree>
    <p:extLst>
      <p:ext uri="{BB962C8B-B14F-4D97-AF65-F5344CB8AC3E}">
        <p14:creationId xmlns:p14="http://schemas.microsoft.com/office/powerpoint/2010/main" val="309795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[16] No one puts a piece of unshrunk cloth on an old garment, for the patch tears away from the garment, and a worse tear is made. [17] Neither is new wine put into old wineskins. If it is, the skins burst and the wine is spilled and the skins are destroyed. But new wine is put into fresh wineskins, and so both are preserved.”</a:t>
            </a:r>
          </a:p>
        </p:txBody>
      </p:sp>
    </p:spTree>
    <p:extLst>
      <p:ext uri="{BB962C8B-B14F-4D97-AF65-F5344CB8AC3E}">
        <p14:creationId xmlns:p14="http://schemas.microsoft.com/office/powerpoint/2010/main" val="124161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marL="457200" indent="-457200">
              <a:buClrTx/>
              <a:buFont typeface="Wingdings" panose="05000000000000000000" pitchFamily="2" charset="2"/>
              <a:buChar char="Ø"/>
            </a:pPr>
            <a:r>
              <a:rPr lang="en-US" sz="3200" kern="1200" dirty="0">
                <a:solidFill>
                  <a:prstClr val="white"/>
                </a:solidFill>
                <a:latin typeface="Calibri" panose="020F0502020204030204" pitchFamily="34" charset="0"/>
                <a:ea typeface="+mn-ea"/>
                <a:cs typeface="Calibri" panose="020F0502020204030204" pitchFamily="34" charset="0"/>
              </a:rPr>
              <a:t>“Fasting or Feasting”</a:t>
            </a:r>
          </a:p>
          <a:p>
            <a:pPr marL="457200" indent="-457200">
              <a:buClrTx/>
              <a:buFont typeface="Wingdings" panose="05000000000000000000" pitchFamily="2" charset="2"/>
              <a:buChar char="Ø"/>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Know the Source – Verse 14</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Know the Time and Place – Verse 15</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Know the Difference – Verse 16-17 </a:t>
            </a:r>
          </a:p>
        </p:txBody>
      </p:sp>
    </p:spTree>
    <p:extLst>
      <p:ext uri="{BB962C8B-B14F-4D97-AF65-F5344CB8AC3E}">
        <p14:creationId xmlns:p14="http://schemas.microsoft.com/office/powerpoint/2010/main" val="133306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154984"/>
          </a:xfrm>
          <a:prstGeom prst="rect">
            <a:avLst/>
          </a:prstGeom>
          <a:noFill/>
        </p:spPr>
        <p:txBody>
          <a:bodyPr wrap="square">
            <a:spAutoFit/>
          </a:bodyPr>
          <a:lstStyle/>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Know the Source</a:t>
            </a:r>
          </a:p>
          <a:p>
            <a:pPr marL="514350" indent="-514350">
              <a:buClrTx/>
              <a:buFont typeface="+mj-lt"/>
              <a:buAutoNum type="arabicPeriod"/>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[14] Then the disciples of John came to him, saying, “Why do we and the Pharisees fast, but your disciples do not fast?” </a:t>
            </a:r>
          </a:p>
          <a:p>
            <a:pPr marL="514350" indent="-51435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[11] And when the Pharisees saw this, they said to his disciples, “Why does your teacher eat with tax collectors and sinners?” </a:t>
            </a:r>
          </a:p>
        </p:txBody>
      </p:sp>
    </p:spTree>
    <p:extLst>
      <p:ext uri="{BB962C8B-B14F-4D97-AF65-F5344CB8AC3E}">
        <p14:creationId xmlns:p14="http://schemas.microsoft.com/office/powerpoint/2010/main" val="224577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178067"/>
          </a:xfrm>
          <a:prstGeom prst="rect">
            <a:avLst/>
          </a:prstGeom>
          <a:noFill/>
        </p:spPr>
        <p:txBody>
          <a:bodyPr wrap="square">
            <a:spAutoFit/>
          </a:bodyPr>
          <a:lstStyle/>
          <a:p>
            <a:pPr>
              <a:buClrTx/>
            </a:pPr>
            <a:r>
              <a:rPr lang="en-US" sz="2950" kern="1200" dirty="0">
                <a:solidFill>
                  <a:prstClr val="white"/>
                </a:solidFill>
                <a:latin typeface="Calibri" panose="020F0502020204030204" pitchFamily="34" charset="0"/>
                <a:ea typeface="+mn-ea"/>
                <a:cs typeface="Calibri" panose="020F0502020204030204" pitchFamily="34" charset="0"/>
              </a:rPr>
              <a:t>Matthew 18:15-17 – [15] “If your brother sins against you, go and tell him his fault, between you and him alone. If he listens to you, you have gained your brother. [16] But if he does not listen, take one or two others along with you, that every charge may be established by the evidence of two or three witnesses. [17] If he refuses to listen to them, tell it to the church. And if he refuses to listen even to the church, let him be to you as a Gentile and a tax collector. </a:t>
            </a:r>
          </a:p>
        </p:txBody>
      </p:sp>
    </p:spTree>
    <p:extLst>
      <p:ext uri="{BB962C8B-B14F-4D97-AF65-F5344CB8AC3E}">
        <p14:creationId xmlns:p14="http://schemas.microsoft.com/office/powerpoint/2010/main" val="66693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Luke 17:3-4 – [3] Pay attention to yourselves! If your brother sins, rebuke him, and if he repents, forgive him, [4] and if he sins against you seven times in the day, and turns to you seven times, saying, ‘I repent,’ you must forgive him.”</a:t>
            </a:r>
          </a:p>
        </p:txBody>
      </p:sp>
    </p:spTree>
    <p:extLst>
      <p:ext uri="{BB962C8B-B14F-4D97-AF65-F5344CB8AC3E}">
        <p14:creationId xmlns:p14="http://schemas.microsoft.com/office/powerpoint/2010/main" val="2823794904"/>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979</Words>
  <Application>Microsoft Office PowerPoint</Application>
  <PresentationFormat>On-screen Show (16:9)</PresentationFormat>
  <Paragraphs>52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Wingdings</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138</cp:revision>
  <dcterms:modified xsi:type="dcterms:W3CDTF">2025-07-17T20:43:13Z</dcterms:modified>
</cp:coreProperties>
</file>