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312" r:id="rId3"/>
    <p:sldId id="274" r:id="rId4"/>
    <p:sldId id="319" r:id="rId5"/>
    <p:sldId id="330" r:id="rId6"/>
    <p:sldId id="331" r:id="rId7"/>
    <p:sldId id="327" r:id="rId8"/>
    <p:sldId id="326" r:id="rId9"/>
    <p:sldId id="328" r:id="rId10"/>
    <p:sldId id="313" r:id="rId11"/>
    <p:sldId id="321" r:id="rId12"/>
    <p:sldId id="314" r:id="rId13"/>
    <p:sldId id="271" r:id="rId14"/>
    <p:sldId id="272"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9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89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41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32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68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03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14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154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154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47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2" y="1387575"/>
            <a:ext cx="7943273" cy="1446550"/>
          </a:xfrm>
          <a:prstGeom prst="rect">
            <a:avLst/>
          </a:prstGeom>
          <a:noFill/>
        </p:spPr>
        <p:txBody>
          <a:bodyPr wrap="square" rtlCol="0">
            <a:spAutoFit/>
          </a:bodyPr>
          <a:lstStyle/>
          <a:p>
            <a:pPr algn="ctr"/>
            <a:r>
              <a:rPr lang="en-US" sz="4000" dirty="0">
                <a:solidFill>
                  <a:schemeClr val="tx1"/>
                </a:solidFill>
                <a:latin typeface="Cambria" panose="02040503050406030204" pitchFamily="18" charset="0"/>
              </a:rPr>
              <a:t>The King and His Kingdom Part 32</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4000" dirty="0">
                <a:solidFill>
                  <a:schemeClr val="tx1"/>
                </a:solidFill>
                <a:latin typeface="Cambria" panose="02040503050406030204" pitchFamily="18" charset="0"/>
              </a:rPr>
              <a:t>Matthew Follows Jesus</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1" y="3063510"/>
            <a:ext cx="7943273" cy="1200329"/>
          </a:xfrm>
          <a:prstGeom prst="rect">
            <a:avLst/>
          </a:prstGeom>
          <a:noFill/>
        </p:spPr>
        <p:txBody>
          <a:bodyPr wrap="square" rtlCol="0">
            <a:spAutoFit/>
          </a:bodyPr>
          <a:lstStyle/>
          <a:p>
            <a:pPr algn="ctr"/>
            <a:r>
              <a:rPr lang="en-US" sz="3200" dirty="0">
                <a:solidFill>
                  <a:schemeClr val="tx1"/>
                </a:solidFill>
                <a:latin typeface="Cambria" panose="02040503050406030204" pitchFamily="18" charset="0"/>
              </a:rPr>
              <a:t>Matthew 9:9-13</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3200" dirty="0">
                <a:solidFill>
                  <a:schemeClr val="tx1"/>
                </a:solidFill>
                <a:latin typeface="Cambria" panose="02040503050406030204" pitchFamily="18" charset="0"/>
              </a:rPr>
              <a:t>July 13,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marL="514350" indent="-514350">
              <a:buClrTx/>
              <a:buFont typeface="+mj-lt"/>
              <a:buAutoNum type="arabicParenR" startAt="2"/>
            </a:pPr>
            <a:r>
              <a:rPr lang="en-US" sz="3200" kern="1200" dirty="0">
                <a:solidFill>
                  <a:prstClr val="white"/>
                </a:solidFill>
                <a:latin typeface="Calibri" panose="020F0502020204030204" pitchFamily="34" charset="0"/>
                <a:ea typeface="+mn-ea"/>
                <a:cs typeface="Calibri" panose="020F0502020204030204" pitchFamily="34" charset="0"/>
              </a:rPr>
              <a:t>Matthew followed Jesus without the promise of stability.</a:t>
            </a:r>
          </a:p>
          <a:p>
            <a:pPr marL="514350" indent="-514350">
              <a:buClrTx/>
              <a:buFont typeface="+mj-lt"/>
              <a:buAutoNum type="arabicParenR" startAt="2"/>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is the disciple that likely gave up the largest income and the most material possessions to follow Jesus.</a:t>
            </a:r>
          </a:p>
        </p:txBody>
      </p:sp>
    </p:spTree>
    <p:extLst>
      <p:ext uri="{BB962C8B-B14F-4D97-AF65-F5344CB8AC3E}">
        <p14:creationId xmlns:p14="http://schemas.microsoft.com/office/powerpoint/2010/main" val="1777487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Philippians 3:7-8 – [7] But whatever gain I had, I counted as loss for the sake of Christ. [8] Indeed, I count everything as loss because of the surpassing worth of knowing Christ Jesus my Lord. For his sake I have suffered the loss of all things and count them as rubbish, in order that I may gain Christ</a:t>
            </a:r>
          </a:p>
        </p:txBody>
      </p:sp>
    </p:spTree>
    <p:extLst>
      <p:ext uri="{BB962C8B-B14F-4D97-AF65-F5344CB8AC3E}">
        <p14:creationId xmlns:p14="http://schemas.microsoft.com/office/powerpoint/2010/main" val="384492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54874"/>
          </a:xfrm>
          <a:prstGeom prst="rect">
            <a:avLst/>
          </a:prstGeom>
          <a:noFill/>
        </p:spPr>
        <p:txBody>
          <a:bodyPr wrap="square">
            <a:spAutoFit/>
          </a:bodyPr>
          <a:lstStyle/>
          <a:p>
            <a:pPr marL="514350" indent="-514350">
              <a:buClrTx/>
              <a:buFont typeface="+mj-lt"/>
              <a:buAutoNum type="arabicParenR" startAt="3"/>
            </a:pPr>
            <a:r>
              <a:rPr lang="en-US" sz="3400" kern="1200" dirty="0">
                <a:solidFill>
                  <a:prstClr val="white"/>
                </a:solidFill>
                <a:latin typeface="Calibri" panose="020F0502020204030204" pitchFamily="34" charset="0"/>
                <a:ea typeface="+mn-ea"/>
                <a:cs typeface="Calibri" panose="020F0502020204030204" pitchFamily="34" charset="0"/>
              </a:rPr>
              <a:t>Matthew followed Jesus without losing sight of his friends. </a:t>
            </a:r>
          </a:p>
          <a:p>
            <a:pPr marL="514350" indent="-514350">
              <a:buClrTx/>
              <a:buFont typeface="+mj-lt"/>
              <a:buAutoNum type="arabicParenR" startAt="3"/>
            </a:pPr>
            <a:endParaRPr lang="en-US" sz="34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400" kern="1200" dirty="0">
                <a:solidFill>
                  <a:prstClr val="white"/>
                </a:solidFill>
                <a:latin typeface="Calibri" panose="020F0502020204030204" pitchFamily="34" charset="0"/>
                <a:ea typeface="+mn-ea"/>
                <a:cs typeface="Calibri" panose="020F0502020204030204" pitchFamily="34" charset="0"/>
              </a:rPr>
              <a:t>Luke 5:29 – And Levi made him a great feast in his house, and there was a large company of tax collectors and others reclining at table with them. </a:t>
            </a:r>
          </a:p>
        </p:txBody>
      </p:sp>
    </p:spTree>
    <p:extLst>
      <p:ext uri="{BB962C8B-B14F-4D97-AF65-F5344CB8AC3E}">
        <p14:creationId xmlns:p14="http://schemas.microsoft.com/office/powerpoint/2010/main" val="390398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524315"/>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https://www.gotquestions.org/Matthew-in-the-Bible.html</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Howard Hendricks. </a:t>
            </a:r>
            <a:r>
              <a:rPr lang="en-US" sz="2400" i="1" kern="1200" dirty="0">
                <a:solidFill>
                  <a:prstClr val="white"/>
                </a:solidFill>
                <a:latin typeface="Calibri" panose="020F0502020204030204" pitchFamily="34" charset="0"/>
                <a:cs typeface="Calibri" panose="020F0502020204030204" pitchFamily="34" charset="0"/>
              </a:rPr>
              <a:t>"The Problem of Discrimination." </a:t>
            </a:r>
            <a:r>
              <a:rPr lang="en-US" sz="2400" kern="1200" dirty="0">
                <a:solidFill>
                  <a:prstClr val="white"/>
                </a:solidFill>
                <a:latin typeface="Calibri" panose="020F0502020204030204" pitchFamily="34" charset="0"/>
                <a:cs typeface="Calibri" panose="020F0502020204030204" pitchFamily="34" charset="0"/>
              </a:rPr>
              <a:t>Preaching Today, Tape No. 76. https://www.preachingtoday.com/illustrations/1997/august/2558.html</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https://www.espn.com/college-football/bowls13/story/_/id/10215217/the-punch-ended-woody-hayes-career</a:t>
            </a:r>
          </a:p>
        </p:txBody>
      </p:sp>
    </p:spTree>
    <p:extLst>
      <p:ext uri="{BB962C8B-B14F-4D97-AF65-F5344CB8AC3E}">
        <p14:creationId xmlns:p14="http://schemas.microsoft.com/office/powerpoint/2010/main" val="73238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9:9-13 (ESV) – [9] As Jesus passed on from there, he saw a man called Matthew sitting at the tax booth, and he said to him, “Follow me.” And he rose and followed him. [10] And as Jesus reclined at table in the house, behold, many tax collectors and sinners came and were reclining with Jesus and his disciples. </a:t>
            </a:r>
          </a:p>
        </p:txBody>
      </p:sp>
    </p:spTree>
    <p:extLst>
      <p:ext uri="{BB962C8B-B14F-4D97-AF65-F5344CB8AC3E}">
        <p14:creationId xmlns:p14="http://schemas.microsoft.com/office/powerpoint/2010/main" val="309795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[11] And when the Pharisees saw this, they said to his disciples, “Why does your teacher eat with tax collectors and sinners?” [12] But when he heard it, he said, “Those who are well have no need of a physician, but those who are sick. [13] Go and learn what this means: ‘I desire mercy, and not sacrifice.’ For I came not to call the righteous, but sinners.” </a:t>
            </a:r>
          </a:p>
        </p:txBody>
      </p:sp>
    </p:spTree>
    <p:extLst>
      <p:ext uri="{BB962C8B-B14F-4D97-AF65-F5344CB8AC3E}">
        <p14:creationId xmlns:p14="http://schemas.microsoft.com/office/powerpoint/2010/main" val="12416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Matthew’s name was “Levi” before he began to follow Jesus. </a:t>
            </a:r>
          </a:p>
          <a:p>
            <a:pPr marL="457200" indent="-457200">
              <a:buClrTx/>
              <a:buFont typeface="Arial" panose="020B0604020202020204" pitchFamily="34" charset="0"/>
              <a:buChar char="•"/>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name “Matthew” means “gift of God.”</a:t>
            </a:r>
          </a:p>
          <a:p>
            <a:pPr marL="457200" indent="-457200">
              <a:buClrTx/>
              <a:buFont typeface="Arial" panose="020B0604020202020204" pitchFamily="34" charset="0"/>
              <a:buChar char="•"/>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was a tax collector for Rome. </a:t>
            </a:r>
          </a:p>
          <a:p>
            <a:pPr marL="457200" indent="-457200">
              <a:buClrTx/>
              <a:buFont typeface="Arial" panose="020B0604020202020204" pitchFamily="34" charset="0"/>
              <a:buChar char="•"/>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was likely wealthy.</a:t>
            </a:r>
          </a:p>
          <a:p>
            <a:pPr marL="457200" indent="-457200">
              <a:buClrTx/>
              <a:buFont typeface="Arial" panose="020B0604020202020204" pitchFamily="34" charset="0"/>
              <a:buChar char="•"/>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was generally despised by others.</a:t>
            </a:r>
          </a:p>
        </p:txBody>
      </p:sp>
    </p:spTree>
    <p:extLst>
      <p:ext uri="{BB962C8B-B14F-4D97-AF65-F5344CB8AC3E}">
        <p14:creationId xmlns:p14="http://schemas.microsoft.com/office/powerpoint/2010/main" val="133306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Jesus Pursues Sinners</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Jesus could have easily chosen someone with a better reputation than Matthew.</a:t>
            </a:r>
          </a:p>
          <a:p>
            <a:pPr marL="514350" indent="-51435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Jesus chose someone despised by others. </a:t>
            </a:r>
          </a:p>
        </p:txBody>
      </p:sp>
    </p:spTree>
    <p:extLst>
      <p:ext uri="{BB962C8B-B14F-4D97-AF65-F5344CB8AC3E}">
        <p14:creationId xmlns:p14="http://schemas.microsoft.com/office/powerpoint/2010/main" val="224577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“You (or I) probably wouldn't reach a (man like) Woody Hayes. You might not reach a lot of people in other areas. The question is, are you sensitive about the people that God brings into your sphere of influence, in which He wants the Word to go to work?… ”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–Howard Hendricks</a:t>
            </a:r>
          </a:p>
        </p:txBody>
      </p:sp>
    </p:spTree>
    <p:extLst>
      <p:ext uri="{BB962C8B-B14F-4D97-AF65-F5344CB8AC3E}">
        <p14:creationId xmlns:p14="http://schemas.microsoft.com/office/powerpoint/2010/main" val="66693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947234"/>
          </a:xfrm>
          <a:prstGeom prst="rect">
            <a:avLst/>
          </a:prstGeom>
          <a:noFill/>
        </p:spPr>
        <p:txBody>
          <a:bodyPr wrap="square">
            <a:spAutoFit/>
          </a:bodyPr>
          <a:lstStyle/>
          <a:p>
            <a:pPr marL="514350" indent="-514350">
              <a:buClrTx/>
              <a:buFont typeface="+mj-lt"/>
              <a:buAutoNum type="arabicPeriod" startAt="2"/>
            </a:pPr>
            <a:r>
              <a:rPr lang="en-US" sz="3100" kern="1200" dirty="0">
                <a:solidFill>
                  <a:prstClr val="white"/>
                </a:solidFill>
                <a:latin typeface="Calibri" panose="020F0502020204030204" pitchFamily="34" charset="0"/>
                <a:ea typeface="+mn-ea"/>
                <a:cs typeface="Calibri" panose="020F0502020204030204" pitchFamily="34" charset="0"/>
              </a:rPr>
              <a:t>Jesus Desires Healing for Sinners</a:t>
            </a:r>
          </a:p>
          <a:p>
            <a:pPr>
              <a:buClrTx/>
              <a:buFontTx/>
              <a:buNone/>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2950" kern="1200" dirty="0">
                <a:solidFill>
                  <a:prstClr val="white"/>
                </a:solidFill>
                <a:latin typeface="Calibri" panose="020F0502020204030204" pitchFamily="34" charset="0"/>
                <a:ea typeface="+mn-ea"/>
                <a:cs typeface="Calibri" panose="020F0502020204030204" pitchFamily="34" charset="0"/>
              </a:rPr>
              <a:t>[11] And when the Pharisees saw this, they said to his disciples, “Why does your teacher eat with tax collectors and sinners?” [12] But when he heard it, he said, “Those who are well have no need of a physician, but those who are sick. [13] Go and learn what this means: ‘I desire mercy, and not sacrifice.’ For I came not to call the righteous, but sinners.”</a:t>
            </a:r>
          </a:p>
        </p:txBody>
      </p:sp>
    </p:spTree>
    <p:extLst>
      <p:ext uri="{BB962C8B-B14F-4D97-AF65-F5344CB8AC3E}">
        <p14:creationId xmlns:p14="http://schemas.microsoft.com/office/powerpoint/2010/main" val="73494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56966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Hosea 6:6 – For I desire steadfast love and not sacrifice, the knowledge of God rather than burnt offerings. </a:t>
            </a:r>
          </a:p>
        </p:txBody>
      </p:sp>
    </p:spTree>
    <p:extLst>
      <p:ext uri="{BB962C8B-B14F-4D97-AF65-F5344CB8AC3E}">
        <p14:creationId xmlns:p14="http://schemas.microsoft.com/office/powerpoint/2010/main" val="85460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247317"/>
          </a:xfrm>
          <a:prstGeom prst="rect">
            <a:avLst/>
          </a:prstGeom>
          <a:noFill/>
        </p:spPr>
        <p:txBody>
          <a:bodyPr wrap="square">
            <a:spAutoFit/>
          </a:bodyPr>
          <a:lstStyle/>
          <a:p>
            <a:pPr marL="514350" indent="-514350">
              <a:buClrTx/>
              <a:buFont typeface="Wingdings" panose="05000000000000000000" pitchFamily="2" charset="2"/>
              <a:buChar char="Ø"/>
            </a:pPr>
            <a:r>
              <a:rPr lang="en-US" sz="3200" kern="1200" dirty="0">
                <a:solidFill>
                  <a:prstClr val="white"/>
                </a:solidFill>
                <a:latin typeface="Calibri" panose="020F0502020204030204" pitchFamily="34" charset="0"/>
                <a:ea typeface="+mn-ea"/>
                <a:cs typeface="Calibri" panose="020F0502020204030204" pitchFamily="34" charset="0"/>
              </a:rPr>
              <a:t>Matthew provides a great example of what it looks like when someone follows Jesus.</a:t>
            </a:r>
          </a:p>
          <a:p>
            <a:pPr marL="514350" indent="-514350">
              <a:buClrTx/>
              <a:buFont typeface="+mj-lt"/>
              <a:buAutoNum type="arabicParen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arenR"/>
            </a:pPr>
            <a:r>
              <a:rPr lang="en-US" sz="3200" kern="1200" dirty="0">
                <a:solidFill>
                  <a:prstClr val="white"/>
                </a:solidFill>
                <a:latin typeface="Calibri" panose="020F0502020204030204" pitchFamily="34" charset="0"/>
                <a:ea typeface="+mn-ea"/>
                <a:cs typeface="Calibri" panose="020F0502020204030204" pitchFamily="34" charset="0"/>
              </a:rPr>
              <a:t>Matthew followed Jesus without reservation.</a:t>
            </a:r>
          </a:p>
          <a:p>
            <a:pPr marL="514350" indent="-514350">
              <a:buClrTx/>
              <a:buFont typeface="+mj-lt"/>
              <a:buAutoNum type="arabicParenR"/>
            </a:pPr>
            <a:endParaRPr lang="en-US"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[9] As Jesus passed on from there, he saw a man called Matthew sitting at the tax booth, and he said to him, “Follow me.” And he rose and followed him. </a:t>
            </a:r>
          </a:p>
        </p:txBody>
      </p:sp>
    </p:spTree>
    <p:extLst>
      <p:ext uri="{BB962C8B-B14F-4D97-AF65-F5344CB8AC3E}">
        <p14:creationId xmlns:p14="http://schemas.microsoft.com/office/powerpoint/2010/main" val="1417121288"/>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835</Words>
  <Application>Microsoft Office PowerPoint</Application>
  <PresentationFormat>On-screen Show (16:9)</PresentationFormat>
  <Paragraphs>50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Wingdings</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132</cp:revision>
  <dcterms:modified xsi:type="dcterms:W3CDTF">2025-07-12T01:34:45Z</dcterms:modified>
</cp:coreProperties>
</file>