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6" roundtripDataSignature="AMtx7mhxR8ZBGrPGrQwR41YYq53di+ac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ae3709a20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ae3709a20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4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g3ae3709a208_0_7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6" name="Google Shape;56;g3ae3709a208_0_7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g3ae3709a208_0_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g3ae3709a208_0_7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0" name="Google Shape;60;g3ae3709a208_0_7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g3ae3709a208_0_8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3" name="Google Shape;63;g3ae3709a208_0_8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4" name="Google Shape;64;g3ae3709a208_0_8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g3ae3709a208_0_8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g3ae3709a208_0_8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8" name="Google Shape;68;g3ae3709a208_0_8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9" name="Google Shape;69;g3ae3709a208_0_8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g3ae3709a208_0_8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2" name="Google Shape;72;g3ae3709a208_0_8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g3ae3709a208_0_9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5" name="Google Shape;75;g3ae3709a208_0_92"/>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6" name="Google Shape;76;g3ae3709a208_0_9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g3ae3709a208_0_96"/>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9" name="Google Shape;79;g3ae3709a208_0_9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g3ae3709a208_0_9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3ae3709a208_0_9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3" name="Google Shape;83;g3ae3709a208_0_9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g3ae3709a208_0_9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5" name="Google Shape;85;g3ae3709a208_0_9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g3ae3709a208_0_105"/>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88" name="Google Shape;88;g3ae3709a208_0_10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g3ae3709a208_0_10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g3ae3709a208_0_108"/>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92" name="Google Shape;92;g3ae3709a208_0_10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g3ae3709a208_0_1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8"/>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40" name="Google Shape;40;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g3ae3709a208_0_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52" name="Google Shape;52;g3ae3709a208_0_6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g3ae3709a208_0_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g3ae3709a208_0_57" title="3.png"/>
          <p:cNvPicPr preferRelativeResize="0"/>
          <p:nvPr/>
        </p:nvPicPr>
        <p:blipFill rotWithShape="1">
          <a:blip r:embed="rId3">
            <a:alphaModFix/>
          </a:blip>
          <a:srcRect b="0" l="0" r="0" t="0"/>
          <a:stretch/>
        </p:blipFill>
        <p:spPr>
          <a:xfrm>
            <a:off x="0" y="-90726"/>
            <a:ext cx="9837476" cy="5533574"/>
          </a:xfrm>
          <a:prstGeom prst="rect">
            <a:avLst/>
          </a:prstGeom>
          <a:noFill/>
          <a:ln>
            <a:noFill/>
          </a:ln>
        </p:spPr>
      </p:pic>
      <p:sp>
        <p:nvSpPr>
          <p:cNvPr id="100" name="Google Shape;100;g3ae3709a208_0_57"/>
          <p:cNvSpPr txBox="1"/>
          <p:nvPr>
            <p:ph type="ctrTitle"/>
          </p:nvPr>
        </p:nvSpPr>
        <p:spPr>
          <a:xfrm>
            <a:off x="287250" y="2082200"/>
            <a:ext cx="6039000" cy="206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sz="5900">
                <a:solidFill>
                  <a:schemeClr val="lt1"/>
                </a:solidFill>
                <a:latin typeface="Cambria"/>
                <a:ea typeface="Cambria"/>
                <a:cs typeface="Cambria"/>
                <a:sym typeface="Cambria"/>
              </a:rPr>
              <a:t>Advent 2025</a:t>
            </a:r>
            <a:endParaRPr sz="5900">
              <a:solidFill>
                <a:schemeClr val="lt1"/>
              </a:solidFill>
              <a:latin typeface="Cambria"/>
              <a:ea typeface="Cambria"/>
              <a:cs typeface="Cambria"/>
              <a:sym typeface="Cambria"/>
            </a:endParaRPr>
          </a:p>
          <a:p>
            <a:pPr indent="0" lvl="0" marL="0" rtl="0" algn="ctr">
              <a:spcBef>
                <a:spcPts val="0"/>
              </a:spcBef>
              <a:spcAft>
                <a:spcPts val="0"/>
              </a:spcAft>
              <a:buNone/>
            </a:pPr>
            <a:r>
              <a:rPr lang="en-US" sz="5900">
                <a:solidFill>
                  <a:schemeClr val="lt1"/>
                </a:solidFill>
                <a:latin typeface="Cambria"/>
                <a:ea typeface="Cambria"/>
                <a:cs typeface="Cambria"/>
                <a:sym typeface="Cambria"/>
              </a:rPr>
              <a:t>Part 2: Peace</a:t>
            </a:r>
            <a:endParaRPr sz="7500">
              <a:solidFill>
                <a:schemeClr val="lt1"/>
              </a:solidFill>
              <a:latin typeface="Georgia"/>
              <a:ea typeface="Georgia"/>
              <a:cs typeface="Georgia"/>
              <a:sym typeface="Georgia"/>
            </a:endParaRPr>
          </a:p>
          <a:p>
            <a:pPr indent="0" lvl="0" marL="0" rtl="0" algn="ctr">
              <a:spcBef>
                <a:spcPts val="0"/>
              </a:spcBef>
              <a:spcAft>
                <a:spcPts val="0"/>
              </a:spcAft>
              <a:buClr>
                <a:schemeClr val="dk1"/>
              </a:buClr>
              <a:buSzPts val="1100"/>
              <a:buFont typeface="Arial"/>
              <a:buNone/>
            </a:pPr>
            <a:r>
              <a:t/>
            </a:r>
            <a:endParaRPr sz="6500">
              <a:solidFill>
                <a:schemeClr val="lt1"/>
              </a:solidFill>
              <a:latin typeface="Georgia"/>
              <a:ea typeface="Georgia"/>
              <a:cs typeface="Georgia"/>
              <a:sym typeface="Georgia"/>
            </a:endParaRPr>
          </a:p>
        </p:txBody>
      </p:sp>
      <p:sp>
        <p:nvSpPr>
          <p:cNvPr id="101" name="Google Shape;101;g3ae3709a208_0_57"/>
          <p:cNvSpPr txBox="1"/>
          <p:nvPr>
            <p:ph idx="1" type="subTitle"/>
          </p:nvPr>
        </p:nvSpPr>
        <p:spPr>
          <a:xfrm>
            <a:off x="412350" y="3463825"/>
            <a:ext cx="59139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sz="4000">
                <a:solidFill>
                  <a:schemeClr val="lt1"/>
                </a:solidFill>
                <a:latin typeface="Cambria"/>
                <a:ea typeface="Cambria"/>
                <a:cs typeface="Cambria"/>
                <a:sym typeface="Cambria"/>
              </a:rPr>
              <a:t>John 20:19-29</a:t>
            </a:r>
            <a:endParaRPr sz="3700">
              <a:solidFill>
                <a:schemeClr val="lt1"/>
              </a:solidFill>
              <a:latin typeface="Georgia"/>
              <a:ea typeface="Georgia"/>
              <a:cs typeface="Georgia"/>
              <a:sym typeface="Georgia"/>
            </a:endParaRPr>
          </a:p>
        </p:txBody>
      </p:sp>
      <p:sp>
        <p:nvSpPr>
          <p:cNvPr id="102" name="Google Shape;102;g3ae3709a208_0_57"/>
          <p:cNvSpPr txBox="1"/>
          <p:nvPr>
            <p:ph idx="1" type="subTitle"/>
          </p:nvPr>
        </p:nvSpPr>
        <p:spPr>
          <a:xfrm>
            <a:off x="3734378" y="4256425"/>
            <a:ext cx="7220400" cy="1038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1018"/>
              <a:buNone/>
            </a:pPr>
            <a:r>
              <a:rPr lang="en-US">
                <a:solidFill>
                  <a:schemeClr val="lt1"/>
                </a:solidFill>
                <a:latin typeface="Cambria"/>
                <a:ea typeface="Cambria"/>
                <a:cs typeface="Cambria"/>
                <a:sym typeface="Cambria"/>
              </a:rPr>
              <a:t>December</a:t>
            </a:r>
            <a:r>
              <a:rPr lang="en-US">
                <a:solidFill>
                  <a:schemeClr val="lt1"/>
                </a:solidFill>
                <a:latin typeface="Cambria"/>
                <a:ea typeface="Cambria"/>
                <a:cs typeface="Cambria"/>
                <a:sym typeface="Cambria"/>
              </a:rPr>
              <a:t>, 2025</a:t>
            </a:r>
            <a:endParaRPr sz="2245">
              <a:solidFill>
                <a:schemeClr val="lt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10"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56" name="Google Shape;156;p10"/>
          <p:cNvSpPr txBox="1"/>
          <p:nvPr/>
        </p:nvSpPr>
        <p:spPr>
          <a:xfrm>
            <a:off x="134679" y="270931"/>
            <a:ext cx="8846288" cy="2585323"/>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FFFFFF"/>
              </a:buClr>
              <a:buSzPts val="3000"/>
              <a:buFont typeface="Arial"/>
              <a:buChar char="•"/>
            </a:pPr>
            <a:r>
              <a:rPr b="0" i="0" lang="en-US" sz="3000" u="none" cap="none" strike="noStrike">
                <a:solidFill>
                  <a:srgbClr val="FFFFFF"/>
                </a:solidFill>
                <a:latin typeface="Calibri"/>
                <a:ea typeface="Calibri"/>
                <a:cs typeface="Calibri"/>
                <a:sym typeface="Calibri"/>
              </a:rPr>
              <a:t>In Christianity you can:</a:t>
            </a:r>
            <a:endParaRPr/>
          </a:p>
          <a:p>
            <a:pPr indent="-36830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a:p>
            <a:pPr indent="-457200" lvl="0" marL="457200" marR="0" rtl="0" algn="l">
              <a:lnSpc>
                <a:spcPct val="100000"/>
              </a:lnSpc>
              <a:spcBef>
                <a:spcPts val="0"/>
              </a:spcBef>
              <a:spcAft>
                <a:spcPts val="0"/>
              </a:spcAft>
              <a:buClr>
                <a:srgbClr val="FFFFFF"/>
              </a:buClr>
              <a:buSzPts val="3000"/>
              <a:buFont typeface="Noto Sans Symbols"/>
              <a:buChar char="✔"/>
            </a:pPr>
            <a:r>
              <a:rPr b="0" i="0" lang="en-US" sz="3000" u="none" cap="none" strike="noStrike">
                <a:solidFill>
                  <a:srgbClr val="FFFFFF"/>
                </a:solidFill>
                <a:latin typeface="Calibri"/>
                <a:ea typeface="Calibri"/>
                <a:cs typeface="Calibri"/>
                <a:sym typeface="Calibri"/>
              </a:rPr>
              <a:t>Receive the peace of God, through trusting Jesus</a:t>
            </a:r>
            <a:endParaRPr/>
          </a:p>
          <a:p>
            <a:pPr indent="-368300" lvl="0" marL="45720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rgbClr val="FFFFFF"/>
              </a:solidFill>
              <a:latin typeface="Calibri"/>
              <a:ea typeface="Calibri"/>
              <a:cs typeface="Calibri"/>
              <a:sym typeface="Calibri"/>
            </a:endParaRPr>
          </a:p>
          <a:p>
            <a:pPr indent="-457200" lvl="0" marL="457200" marR="0" rtl="0" algn="l">
              <a:lnSpc>
                <a:spcPct val="100000"/>
              </a:lnSpc>
              <a:spcBef>
                <a:spcPts val="0"/>
              </a:spcBef>
              <a:spcAft>
                <a:spcPts val="0"/>
              </a:spcAft>
              <a:buClr>
                <a:srgbClr val="FFFFFF"/>
              </a:buClr>
              <a:buSzPts val="3000"/>
              <a:buFont typeface="Noto Sans Symbols"/>
              <a:buChar char="✔"/>
            </a:pPr>
            <a:r>
              <a:rPr b="0" i="0" lang="en-US" sz="3000" u="none" cap="none" strike="noStrike">
                <a:solidFill>
                  <a:srgbClr val="FFFFFF"/>
                </a:solidFill>
                <a:latin typeface="Calibri"/>
                <a:ea typeface="Calibri"/>
                <a:cs typeface="Calibri"/>
                <a:sym typeface="Calibri"/>
              </a:rPr>
              <a:t>Enjoy the peace of God, through following Jesus</a:t>
            </a:r>
            <a:endParaRPr/>
          </a:p>
          <a:p>
            <a:pPr indent="-368300" lvl="0" marL="45720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rgbClr val="FFFFFF"/>
              </a:solidFill>
              <a:latin typeface="Calibri"/>
              <a:ea typeface="Calibri"/>
              <a:cs typeface="Calibri"/>
              <a:sym typeface="Calibri"/>
            </a:endParaRPr>
          </a:p>
          <a:p>
            <a:pPr indent="-457200" lvl="0" marL="457200" marR="0" rtl="0" algn="l">
              <a:lnSpc>
                <a:spcPct val="100000"/>
              </a:lnSpc>
              <a:spcBef>
                <a:spcPts val="0"/>
              </a:spcBef>
              <a:spcAft>
                <a:spcPts val="0"/>
              </a:spcAft>
              <a:buClr>
                <a:srgbClr val="FFFFFF"/>
              </a:buClr>
              <a:buSzPts val="3000"/>
              <a:buFont typeface="Noto Sans Symbols"/>
              <a:buChar char="✔"/>
            </a:pPr>
            <a:r>
              <a:rPr b="0" i="0" lang="en-US" sz="3000" u="none" cap="none" strike="noStrike">
                <a:solidFill>
                  <a:srgbClr val="FFFFFF"/>
                </a:solidFill>
                <a:latin typeface="Calibri"/>
                <a:ea typeface="Calibri"/>
                <a:cs typeface="Calibri"/>
                <a:sym typeface="Calibri"/>
              </a:rPr>
              <a:t>Spread the peace of God, through proclaiming Jesus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1"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62" name="Google Shape;162;p11"/>
          <p:cNvSpPr txBox="1"/>
          <p:nvPr/>
        </p:nvSpPr>
        <p:spPr>
          <a:xfrm>
            <a:off x="134679" y="270931"/>
            <a:ext cx="8846288" cy="446276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FFFFFF"/>
              </a:buClr>
              <a:buSzPts val="3000"/>
              <a:buFont typeface="Arial"/>
              <a:buChar char="•"/>
            </a:pPr>
            <a:r>
              <a:rPr b="0" i="0" lang="en-US" sz="3000" u="none" cap="none" strike="noStrike">
                <a:solidFill>
                  <a:srgbClr val="FFFFFF"/>
                </a:solidFill>
                <a:latin typeface="Calibri"/>
                <a:ea typeface="Calibri"/>
                <a:cs typeface="Calibri"/>
                <a:sym typeface="Calibri"/>
              </a:rPr>
              <a:t>“Friend, if you want to experience the peace of God, you must know the God of peace. And if you want to know the God of peace, you must embrace his only begotten Son. Real peace is not found in a successful job or a secure neighborhood. It’s not found in food or exercise or travel or holiday cheer. It’s not even found in a loving family or a vibrant ministry. In the final analysis, peace is only found in the Prince of it.” </a:t>
            </a:r>
            <a:endParaRPr/>
          </a:p>
          <a:p>
            <a:pPr indent="0" lvl="0" marL="0" marR="0" rtl="0" algn="l">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3000" u="none" cap="none" strike="noStrike">
                <a:solidFill>
                  <a:srgbClr val="FFFFFF"/>
                </a:solidFill>
                <a:latin typeface="Calibri"/>
                <a:ea typeface="Calibri"/>
                <a:cs typeface="Calibri"/>
                <a:sym typeface="Calibri"/>
              </a:rPr>
              <a:t>						– Matt Smethurst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12"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68" name="Google Shape;168;p12"/>
          <p:cNvSpPr txBox="1"/>
          <p:nvPr/>
        </p:nvSpPr>
        <p:spPr>
          <a:xfrm>
            <a:off x="346364" y="270931"/>
            <a:ext cx="8534400" cy="3323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FFFFFF"/>
                </a:solidFill>
                <a:latin typeface="Calibri"/>
                <a:ea typeface="Calibri"/>
                <a:cs typeface="Calibri"/>
                <a:sym typeface="Calibri"/>
              </a:rPr>
              <a:t>John 20:19-29 – [19] On the evening of that day, the first day of the week, the doors being locked where the disciples were for fear of the Jews, Jesus came and stood among them and said to them, “Peace be with you.” [20] When he had said this, he showed them his hands and his side. Then the disciples were glad when they saw the Lord.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3"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74" name="Google Shape;174;p13"/>
          <p:cNvSpPr txBox="1"/>
          <p:nvPr/>
        </p:nvSpPr>
        <p:spPr>
          <a:xfrm>
            <a:off x="346364" y="270931"/>
            <a:ext cx="8534400"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FFFFFF"/>
                </a:solidFill>
                <a:latin typeface="Calibri"/>
                <a:ea typeface="Calibri"/>
                <a:cs typeface="Calibri"/>
                <a:sym typeface="Calibri"/>
              </a:rPr>
              <a:t>[21] Jesus said to them again, “Peace be with you. As the Father has sent me, even so I am sending you.” [22] And when he had said this, he breathed on them and said to them, “Receive the Holy Spirit. [23] If you forgive the sins of any, they are forgiven them; if you withhold forgiveness from any, it is withheld.”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4"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80" name="Google Shape;180;p14"/>
          <p:cNvSpPr txBox="1"/>
          <p:nvPr/>
        </p:nvSpPr>
        <p:spPr>
          <a:xfrm>
            <a:off x="346364" y="270931"/>
            <a:ext cx="8534400" cy="3323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FFFFFF"/>
                </a:solidFill>
                <a:latin typeface="Calibri"/>
                <a:ea typeface="Calibri"/>
                <a:cs typeface="Calibri"/>
                <a:sym typeface="Calibri"/>
              </a:rPr>
              <a:t>[24] Now Thomas, one of the twelve, called the Twin, was not with them when Jesus came. [25] So the other disciples told him, “We have seen the Lord.” But he said to them, “Unless I see in his hands the mark of the nails, and place my finger into the mark of the nails, and place my hand into his side, I will never believe.”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1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86" name="Google Shape;186;p15"/>
          <p:cNvSpPr txBox="1"/>
          <p:nvPr/>
        </p:nvSpPr>
        <p:spPr>
          <a:xfrm>
            <a:off x="346364" y="270931"/>
            <a:ext cx="8534400" cy="3323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FFFFFF"/>
                </a:solidFill>
                <a:latin typeface="Calibri"/>
                <a:ea typeface="Calibri"/>
                <a:cs typeface="Calibri"/>
                <a:sym typeface="Calibri"/>
              </a:rPr>
              <a:t>[26] Eight days later, his disciples were inside again, and Thomas was with them. Although the doors were locked, Jesus came and stood among them and said, “Peace be with you.” [27] Then he said to Thomas, “Put your finger here, and see my hands; and put out your hand, and place it in my side. Do not disbelieve, but believe.”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6"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92" name="Google Shape;192;p16"/>
          <p:cNvSpPr txBox="1"/>
          <p:nvPr/>
        </p:nvSpPr>
        <p:spPr>
          <a:xfrm>
            <a:off x="346364" y="270931"/>
            <a:ext cx="85344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FFFFFF"/>
                </a:solidFill>
                <a:latin typeface="Calibri"/>
                <a:ea typeface="Calibri"/>
                <a:cs typeface="Calibri"/>
                <a:sym typeface="Calibri"/>
              </a:rPr>
              <a:t>[28] Thomas answered him, “My Lord and my God!” [29] Jesus said to him, “Have you believed because you have seen me? Blessed are those who have not seen and yet have believed.”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17"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98" name="Google Shape;198;p17"/>
          <p:cNvSpPr txBox="1"/>
          <p:nvPr/>
        </p:nvSpPr>
        <p:spPr>
          <a:xfrm>
            <a:off x="346364" y="270931"/>
            <a:ext cx="8534400" cy="270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FFFFFF"/>
                </a:solidFill>
                <a:latin typeface="Calibri"/>
                <a:ea typeface="Calibri"/>
                <a:cs typeface="Calibri"/>
                <a:sym typeface="Calibri"/>
              </a:rPr>
              <a:t>Jesus said, “Peace be with you.”</a:t>
            </a:r>
            <a:endParaRPr/>
          </a:p>
          <a:p>
            <a:pPr indent="-368300" lvl="0" marL="45720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rgbClr val="FFFFFF"/>
              </a:solidFill>
              <a:latin typeface="Calibri"/>
              <a:ea typeface="Calibri"/>
              <a:cs typeface="Calibri"/>
              <a:sym typeface="Calibri"/>
            </a:endParaRPr>
          </a:p>
          <a:p>
            <a:pPr indent="-457200" lvl="0" marL="457200" marR="0" rtl="0" algn="l">
              <a:lnSpc>
                <a:spcPct val="100000"/>
              </a:lnSpc>
              <a:spcBef>
                <a:spcPts val="0"/>
              </a:spcBef>
              <a:spcAft>
                <a:spcPts val="0"/>
              </a:spcAft>
              <a:buClr>
                <a:srgbClr val="FFFFFF"/>
              </a:buClr>
              <a:buSzPts val="3200"/>
              <a:buFont typeface="Noto Sans Symbols"/>
              <a:buChar char="✔"/>
            </a:pPr>
            <a:r>
              <a:rPr b="0" i="0" lang="en-US" sz="3200" u="none" cap="none" strike="noStrike">
                <a:solidFill>
                  <a:srgbClr val="FFFFFF"/>
                </a:solidFill>
                <a:latin typeface="Calibri"/>
                <a:ea typeface="Calibri"/>
                <a:cs typeface="Calibri"/>
                <a:sym typeface="Calibri"/>
              </a:rPr>
              <a:t>Verse 19</a:t>
            </a:r>
            <a:endParaRPr/>
          </a:p>
          <a:p>
            <a:pPr indent="-368300" lvl="0" marL="45720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rgbClr val="FFFFFF"/>
              </a:solidFill>
              <a:latin typeface="Calibri"/>
              <a:ea typeface="Calibri"/>
              <a:cs typeface="Calibri"/>
              <a:sym typeface="Calibri"/>
            </a:endParaRPr>
          </a:p>
          <a:p>
            <a:pPr indent="-457200" lvl="0" marL="457200" marR="0" rtl="0" algn="l">
              <a:lnSpc>
                <a:spcPct val="100000"/>
              </a:lnSpc>
              <a:spcBef>
                <a:spcPts val="0"/>
              </a:spcBef>
              <a:spcAft>
                <a:spcPts val="0"/>
              </a:spcAft>
              <a:buClr>
                <a:srgbClr val="FFFFFF"/>
              </a:buClr>
              <a:buSzPts val="3200"/>
              <a:buFont typeface="Noto Sans Symbols"/>
              <a:buChar char="✔"/>
            </a:pPr>
            <a:r>
              <a:rPr b="0" i="0" lang="en-US" sz="3200" u="none" cap="none" strike="noStrike">
                <a:solidFill>
                  <a:srgbClr val="FFFFFF"/>
                </a:solidFill>
                <a:latin typeface="Calibri"/>
                <a:ea typeface="Calibri"/>
                <a:cs typeface="Calibri"/>
                <a:sym typeface="Calibri"/>
              </a:rPr>
              <a:t>Verse 21</a:t>
            </a:r>
            <a:endParaRPr/>
          </a:p>
          <a:p>
            <a:pPr indent="-368300" lvl="0" marL="45720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rgbClr val="FFFFFF"/>
              </a:solidFill>
              <a:latin typeface="Calibri"/>
              <a:ea typeface="Calibri"/>
              <a:cs typeface="Calibri"/>
              <a:sym typeface="Calibri"/>
            </a:endParaRPr>
          </a:p>
          <a:p>
            <a:pPr indent="-457200" lvl="0" marL="457200" marR="0" rtl="0" algn="l">
              <a:lnSpc>
                <a:spcPct val="100000"/>
              </a:lnSpc>
              <a:spcBef>
                <a:spcPts val="0"/>
              </a:spcBef>
              <a:spcAft>
                <a:spcPts val="0"/>
              </a:spcAft>
              <a:buClr>
                <a:srgbClr val="FFFFFF"/>
              </a:buClr>
              <a:buSzPts val="3200"/>
              <a:buFont typeface="Noto Sans Symbols"/>
              <a:buChar char="✔"/>
            </a:pPr>
            <a:r>
              <a:rPr b="0" i="0" lang="en-US" sz="3200" u="none" cap="none" strike="noStrike">
                <a:solidFill>
                  <a:srgbClr val="FFFFFF"/>
                </a:solidFill>
                <a:latin typeface="Calibri"/>
                <a:ea typeface="Calibri"/>
                <a:cs typeface="Calibri"/>
                <a:sym typeface="Calibri"/>
              </a:rPr>
              <a:t>Verse 26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8"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04" name="Google Shape;204;p18"/>
          <p:cNvSpPr txBox="1"/>
          <p:nvPr/>
        </p:nvSpPr>
        <p:spPr>
          <a:xfrm>
            <a:off x="346364" y="270931"/>
            <a:ext cx="8534400"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FFFFFF"/>
                </a:solidFill>
                <a:latin typeface="Calibri"/>
                <a:ea typeface="Calibri"/>
                <a:cs typeface="Calibri"/>
                <a:sym typeface="Calibri"/>
              </a:rPr>
              <a:t>[25] So the other disciples told him, “We have seen the Lord.” But he said to them, “Unless I see in his hands the mark of the nails, and place my finger into the mark of the nails, and place my hand into his side, I will never believe.”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9"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10" name="Google Shape;210;p19"/>
          <p:cNvSpPr txBox="1"/>
          <p:nvPr/>
        </p:nvSpPr>
        <p:spPr>
          <a:xfrm>
            <a:off x="346364" y="270931"/>
            <a:ext cx="8534400" cy="40318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FFFFFF"/>
                </a:solidFill>
                <a:latin typeface="Calibri"/>
                <a:ea typeface="Calibri"/>
                <a:cs typeface="Calibri"/>
                <a:sym typeface="Calibri"/>
              </a:rPr>
              <a:t>[26] Eight days later, his disciples were inside again, and Thomas was with them. Although the doors were locked, Jesus came and stood among them and said, “Peace be with you.” [27] Then he said to Thomas, “Put your finger here, and see my hands; and put out your hand, and place it in my side. Do not disbelieve, but believe.” [28] Thomas answered him, “My Lord and my God!”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08" name="Google Shape;108;p2"/>
          <p:cNvSpPr txBox="1"/>
          <p:nvPr/>
        </p:nvSpPr>
        <p:spPr>
          <a:xfrm>
            <a:off x="346364" y="270931"/>
            <a:ext cx="8534400" cy="2831544"/>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FFFFFF"/>
              </a:buClr>
              <a:buSzPts val="3200"/>
              <a:buFont typeface="Arial"/>
              <a:buChar char="•"/>
            </a:pPr>
            <a:r>
              <a:rPr b="0" i="0" lang="en-US" sz="3200" u="none" cap="none" strike="noStrike">
                <a:solidFill>
                  <a:srgbClr val="FFFFFF"/>
                </a:solidFill>
                <a:latin typeface="Calibri"/>
                <a:ea typeface="Calibri"/>
                <a:cs typeface="Calibri"/>
                <a:sym typeface="Calibri"/>
              </a:rPr>
              <a:t>He came as a hero to rescue you.</a:t>
            </a:r>
            <a:endParaRPr/>
          </a:p>
          <a:p>
            <a:pPr indent="-36830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a:p>
            <a:pPr indent="-457200" lvl="0" marL="457200" marR="0" rtl="0" algn="l">
              <a:lnSpc>
                <a:spcPct val="100000"/>
              </a:lnSpc>
              <a:spcBef>
                <a:spcPts val="0"/>
              </a:spcBef>
              <a:spcAft>
                <a:spcPts val="0"/>
              </a:spcAft>
              <a:buClr>
                <a:srgbClr val="FFFFFF"/>
              </a:buClr>
              <a:buSzPts val="3200"/>
              <a:buFont typeface="Arial"/>
              <a:buChar char="•"/>
            </a:pPr>
            <a:r>
              <a:rPr b="0" i="0" lang="en-US" sz="3200" u="none" cap="none" strike="noStrike">
                <a:solidFill>
                  <a:srgbClr val="FFFFFF"/>
                </a:solidFill>
                <a:latin typeface="Calibri"/>
                <a:ea typeface="Calibri"/>
                <a:cs typeface="Calibri"/>
                <a:sym typeface="Calibri"/>
              </a:rPr>
              <a:t>He came as a warrior to fight for you.</a:t>
            </a:r>
            <a:endParaRPr b="0" i="0" sz="1400" u="none" cap="none" strike="noStrike">
              <a:solidFill>
                <a:srgbClr val="FFFFFF"/>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a:p>
            <a:pPr indent="-457200" lvl="0" marL="457200" marR="0" rtl="0" algn="l">
              <a:lnSpc>
                <a:spcPct val="100000"/>
              </a:lnSpc>
              <a:spcBef>
                <a:spcPts val="0"/>
              </a:spcBef>
              <a:spcAft>
                <a:spcPts val="0"/>
              </a:spcAft>
              <a:buClr>
                <a:srgbClr val="FFFFFF"/>
              </a:buClr>
              <a:buSzPts val="3200"/>
              <a:buFont typeface="Arial"/>
              <a:buChar char="•"/>
            </a:pPr>
            <a:r>
              <a:rPr b="0" i="0" lang="en-US" sz="3200" u="none" cap="none" strike="noStrike">
                <a:solidFill>
                  <a:srgbClr val="FFFFFF"/>
                </a:solidFill>
                <a:latin typeface="Calibri"/>
                <a:ea typeface="Calibri"/>
                <a:cs typeface="Calibri"/>
                <a:sym typeface="Calibri"/>
              </a:rPr>
              <a:t>He came as a father who longs to know you.</a:t>
            </a:r>
            <a:endParaRPr/>
          </a:p>
          <a:p>
            <a:pPr indent="-25400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rgbClr val="FFFFFF"/>
                </a:solidFill>
                <a:latin typeface="Calibri"/>
                <a:ea typeface="Calibri"/>
                <a:cs typeface="Calibri"/>
                <a:sym typeface="Calibri"/>
              </a:rPr>
              <a:t>		</a:t>
            </a:r>
            <a:r>
              <a:rPr b="0" i="0" lang="en-US" sz="2200" u="none" cap="none" strike="noStrike">
                <a:solidFill>
                  <a:srgbClr val="FFFFFF"/>
                </a:solidFill>
                <a:latin typeface="Calibri"/>
                <a:ea typeface="Calibri"/>
                <a:cs typeface="Calibri"/>
                <a:sym typeface="Calibri"/>
              </a:rPr>
              <a:t>(Source: The Summit Church, </a:t>
            </a:r>
            <a:r>
              <a:rPr b="0" i="1" lang="en-US" sz="2200" u="none" cap="none" strike="noStrike">
                <a:solidFill>
                  <a:srgbClr val="FFFFFF"/>
                </a:solidFill>
                <a:latin typeface="Calibri"/>
                <a:ea typeface="Calibri"/>
                <a:cs typeface="Calibri"/>
                <a:sym typeface="Calibri"/>
              </a:rPr>
              <a:t>“Why Did He Come</a:t>
            </a:r>
            <a:r>
              <a:rPr b="0" i="0" lang="en-US" sz="2200" u="none" cap="none" strike="noStrike">
                <a:solidFill>
                  <a:srgbClr val="FFFFFF"/>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0"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16" name="Google Shape;216;p20"/>
          <p:cNvSpPr txBox="1"/>
          <p:nvPr/>
        </p:nvSpPr>
        <p:spPr>
          <a:xfrm>
            <a:off x="346364" y="270931"/>
            <a:ext cx="8534400" cy="30931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50" u="none" cap="none" strike="noStrike">
                <a:solidFill>
                  <a:srgbClr val="FFFFFF"/>
                </a:solidFill>
                <a:latin typeface="Calibri"/>
                <a:ea typeface="Calibri"/>
                <a:cs typeface="Calibri"/>
                <a:sym typeface="Calibri"/>
              </a:rPr>
              <a:t>“Nothing represents the mosaic of the human experience quite like the tears of a newborn. Disorientation and discomfort mingle with joy and victory on that little one’s cheeks… The infant’s cry marks a victory of sorts. New life is here. Hope is here…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21"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22" name="Google Shape;222;p21"/>
          <p:cNvSpPr txBox="1"/>
          <p:nvPr/>
        </p:nvSpPr>
        <p:spPr>
          <a:xfrm>
            <a:off x="346364" y="270931"/>
            <a:ext cx="8534400" cy="247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100" u="none" cap="none" strike="noStrike">
                <a:solidFill>
                  <a:srgbClr val="FFFFFF"/>
                </a:solidFill>
                <a:latin typeface="Calibri"/>
                <a:ea typeface="Calibri"/>
                <a:cs typeface="Calibri"/>
                <a:sym typeface="Calibri"/>
              </a:rPr>
              <a:t>Yet there remains the mother’s long road to recovery, the stubbed toes and scraped knees as the toddler learns to walk, the development of language, the gathering of experience, and the inevitable disappointments and losses of later years.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22"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28" name="Google Shape;228;p22"/>
          <p:cNvSpPr txBox="1"/>
          <p:nvPr/>
        </p:nvSpPr>
        <p:spPr>
          <a:xfrm>
            <a:off x="346364" y="270931"/>
            <a:ext cx="8534400" cy="24776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100" u="none" cap="none" strike="noStrike">
                <a:solidFill>
                  <a:srgbClr val="FFFFFF"/>
                </a:solidFill>
                <a:latin typeface="Calibri"/>
                <a:ea typeface="Calibri"/>
                <a:cs typeface="Calibri"/>
                <a:sym typeface="Calibri"/>
              </a:rPr>
              <a:t>The way new life arrived on Christmas morning shows us something of what God feels and intends for us. An infant’s tears are a searching for the mother. When God drew near, his first desire was the comforting arms of another.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23"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34" name="Google Shape;234;p23"/>
          <p:cNvSpPr txBox="1"/>
          <p:nvPr/>
        </p:nvSpPr>
        <p:spPr>
          <a:xfrm>
            <a:off x="346364" y="270931"/>
            <a:ext cx="8534400" cy="29546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100" u="none" cap="none" strike="noStrike">
                <a:solidFill>
                  <a:srgbClr val="FFFFFF"/>
                </a:solidFill>
                <a:latin typeface="Calibri"/>
                <a:ea typeface="Calibri"/>
                <a:cs typeface="Calibri"/>
                <a:sym typeface="Calibri"/>
              </a:rPr>
              <a:t>Jesus’ tears remind us he came to the world to hold and be held by it. O Jerusalem, he later laments, how I longed to gather you beneath my wings as a hen gathers her chicks (Matt. 23:37). The infant crying to be held by his mother grew into a man crying to hold us too.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24"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40" name="Google Shape;240;p24"/>
          <p:cNvSpPr txBox="1"/>
          <p:nvPr/>
        </p:nvSpPr>
        <p:spPr>
          <a:xfrm>
            <a:off x="346364" y="270931"/>
            <a:ext cx="8534400" cy="42473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FFFFFF"/>
                </a:solidFill>
                <a:latin typeface="Calibri"/>
                <a:ea typeface="Calibri"/>
                <a:cs typeface="Calibri"/>
                <a:sym typeface="Calibri"/>
              </a:rPr>
              <a:t>An infant’s tears are an announcement that something is wrong. Without vocabulary, all the child can do is cry. The Lord is birthed in solidarity with a world that cannot adequately express the depths of what ails us. There are, as it were, groans deeper than words. But somehow the tears of a baby capture the depth of it well enough. God did not stay in a far-off country but came near to suffer as we do. Jesus knows what it’s like to be us.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25"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46" name="Google Shape;246;p25"/>
          <p:cNvSpPr txBox="1"/>
          <p:nvPr/>
        </p:nvSpPr>
        <p:spPr>
          <a:xfrm>
            <a:off x="346364" y="270931"/>
            <a:ext cx="8534400" cy="29546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100" u="none" cap="none" strike="noStrike">
                <a:solidFill>
                  <a:srgbClr val="FFFFFF"/>
                </a:solidFill>
                <a:latin typeface="Calibri"/>
                <a:ea typeface="Calibri"/>
                <a:cs typeface="Calibri"/>
                <a:sym typeface="Calibri"/>
              </a:rPr>
              <a:t>Jesus’ Christmas tears are a reminder that God’s promises are always fulfilled. These are not wasted, vain tears. They are the tears of one who has come to carry us to a place where our tears will be wiped away. They are the tears of one who will make a way for us to come home.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26"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52" name="Google Shape;252;p26"/>
          <p:cNvSpPr txBox="1"/>
          <p:nvPr/>
        </p:nvSpPr>
        <p:spPr>
          <a:xfrm>
            <a:off x="346364" y="270931"/>
            <a:ext cx="8534400" cy="40010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FFFFFF"/>
                </a:solidFill>
                <a:latin typeface="Calibri"/>
                <a:ea typeface="Calibri"/>
                <a:cs typeface="Calibri"/>
                <a:sym typeface="Calibri"/>
              </a:rPr>
              <a:t>Christmas reminds us that God took matters into and onto his own hands. The newborn tears of Jesus move us forward to his lonely tears in Gethsemane, his agonized tears on the cross, and perhaps even Mary’s despairing tears at the tomb. Jesus’ life began and ended with tears so that, through resurrection, our days of tears would be numbered.” </a:t>
            </a:r>
            <a:endParaRPr/>
          </a:p>
          <a:p>
            <a:pPr indent="0" lvl="0" marL="0" marR="0" rtl="0" algn="l">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3000" u="none" cap="none" strike="noStrike">
                <a:solidFill>
                  <a:srgbClr val="FFFFFF"/>
                </a:solidFill>
                <a:latin typeface="Calibri"/>
                <a:ea typeface="Calibri"/>
                <a:cs typeface="Calibri"/>
                <a:sym typeface="Calibri"/>
              </a:rPr>
              <a:t>						– Jonah Sage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27"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58" name="Google Shape;258;p27"/>
          <p:cNvSpPr txBox="1"/>
          <p:nvPr/>
        </p:nvSpPr>
        <p:spPr>
          <a:xfrm>
            <a:off x="346364" y="270931"/>
            <a:ext cx="8534400" cy="41549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Calibri"/>
                <a:ea typeface="Calibri"/>
                <a:cs typeface="Calibri"/>
                <a:sym typeface="Calibri"/>
              </a:rPr>
              <a:t>Resources (1):</a:t>
            </a:r>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ESV Study Bible. Crossway Publishing, 2008.  www.esvbible.org</a:t>
            </a:r>
            <a:endParaRPr/>
          </a:p>
          <a:p>
            <a:pPr indent="0" lvl="0" marL="0" marR="0" rtl="0" algn="l">
              <a:lnSpc>
                <a:spcPct val="100000"/>
              </a:lnSpc>
              <a:spcBef>
                <a:spcPts val="0"/>
              </a:spcBef>
              <a:spcAft>
                <a:spcPts val="0"/>
              </a:spcAft>
              <a:buNone/>
            </a:pPr>
            <a:r>
              <a:rPr b="0" i="0" lang="en-US" sz="2400" u="none" cap="none" strike="noStrike">
                <a:solidFill>
                  <a:srgbClr val="FFFFFF"/>
                </a:solidFill>
                <a:latin typeface="Calibri"/>
                <a:ea typeface="Calibri"/>
                <a:cs typeface="Calibri"/>
                <a:sym typeface="Calibri"/>
              </a:rPr>
              <a:t> </a:t>
            </a:r>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J. Vernon McGee, </a:t>
            </a:r>
            <a:r>
              <a:rPr b="0" i="1" lang="en-US" sz="2400" u="none" cap="none" strike="noStrike">
                <a:solidFill>
                  <a:srgbClr val="FFFFFF"/>
                </a:solidFill>
                <a:latin typeface="Calibri"/>
                <a:ea typeface="Calibri"/>
                <a:cs typeface="Calibri"/>
                <a:sym typeface="Calibri"/>
              </a:rPr>
              <a:t>“Thru the Bible with J. Vernon McGee.” </a:t>
            </a:r>
            <a:r>
              <a:rPr b="0" i="0" lang="en-US" sz="2400" u="none" cap="none" strike="noStrike">
                <a:solidFill>
                  <a:srgbClr val="FFFFFF"/>
                </a:solidFill>
                <a:latin typeface="Calibri"/>
                <a:ea typeface="Calibri"/>
                <a:cs typeface="Calibri"/>
                <a:sym typeface="Calibri"/>
              </a:rPr>
              <a:t>Thomas Nelson, 1983, Volume 5. </a:t>
            </a:r>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David Jeremiah, </a:t>
            </a:r>
            <a:r>
              <a:rPr b="0" i="1" lang="en-US" sz="2400" u="none" cap="none" strike="noStrike">
                <a:solidFill>
                  <a:srgbClr val="FFFFFF"/>
                </a:solidFill>
                <a:latin typeface="Calibri"/>
                <a:ea typeface="Calibri"/>
                <a:cs typeface="Calibri"/>
                <a:sym typeface="Calibri"/>
              </a:rPr>
              <a:t>“The Jeremiah Study Bible.” </a:t>
            </a:r>
            <a:r>
              <a:rPr b="0" i="0" lang="en-US" sz="2400" u="none" cap="none" strike="noStrike">
                <a:solidFill>
                  <a:srgbClr val="FFFFFF"/>
                </a:solidFill>
                <a:latin typeface="Calibri"/>
                <a:ea typeface="Calibri"/>
                <a:cs typeface="Calibri"/>
                <a:sym typeface="Calibri"/>
              </a:rPr>
              <a:t>David Jeremiah, Inc., 2019, pp. 1525-1549.</a:t>
            </a:r>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Warren Wiersbe, </a:t>
            </a:r>
            <a:r>
              <a:rPr b="0" i="1" lang="en-US" sz="2400" u="none" cap="none" strike="noStrike">
                <a:solidFill>
                  <a:srgbClr val="FFFFFF"/>
                </a:solidFill>
                <a:latin typeface="Calibri"/>
                <a:ea typeface="Calibri"/>
                <a:cs typeface="Calibri"/>
                <a:sym typeface="Calibri"/>
              </a:rPr>
              <a:t>“The Wiersbe Bible Commentary.” </a:t>
            </a:r>
            <a:r>
              <a:rPr b="0" i="0" lang="en-US" sz="2400" u="none" cap="none" strike="noStrike">
                <a:solidFill>
                  <a:srgbClr val="FFFFFF"/>
                </a:solidFill>
                <a:latin typeface="Calibri"/>
                <a:ea typeface="Calibri"/>
                <a:cs typeface="Calibri"/>
                <a:sym typeface="Calibri"/>
              </a:rPr>
              <a:t>David C. Cook, 2007, pp. 453-499.</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28"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64" name="Google Shape;264;p28"/>
          <p:cNvSpPr txBox="1"/>
          <p:nvPr/>
        </p:nvSpPr>
        <p:spPr>
          <a:xfrm>
            <a:off x="346364" y="270931"/>
            <a:ext cx="8534400"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Calibri"/>
                <a:ea typeface="Calibri"/>
                <a:cs typeface="Calibri"/>
                <a:sym typeface="Calibri"/>
              </a:rPr>
              <a:t>Resources (2):</a:t>
            </a:r>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John MacArthur, </a:t>
            </a:r>
            <a:r>
              <a:rPr b="0" i="1" lang="en-US" sz="2400" u="none" cap="none" strike="noStrike">
                <a:solidFill>
                  <a:srgbClr val="FFFFFF"/>
                </a:solidFill>
                <a:latin typeface="Calibri"/>
                <a:ea typeface="Calibri"/>
                <a:cs typeface="Calibri"/>
                <a:sym typeface="Calibri"/>
              </a:rPr>
              <a:t>“The MacArthur New Testament Commentary: 1 Corinthians.”</a:t>
            </a:r>
            <a:r>
              <a:rPr b="0" i="0" lang="en-US" sz="2400" u="none" cap="none" strike="noStrike">
                <a:solidFill>
                  <a:srgbClr val="FFFFFF"/>
                </a:solidFill>
                <a:latin typeface="Calibri"/>
                <a:ea typeface="Calibri"/>
                <a:cs typeface="Calibri"/>
                <a:sym typeface="Calibri"/>
              </a:rPr>
              <a:t> Moody Publishers, 1984, pages 431-440.</a:t>
            </a:r>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Becky Fletcher, </a:t>
            </a:r>
            <a:r>
              <a:rPr b="0" i="1" lang="en-US" sz="2400" u="none" cap="none" strike="noStrike">
                <a:solidFill>
                  <a:srgbClr val="FFFFFF"/>
                </a:solidFill>
                <a:latin typeface="Calibri"/>
                <a:ea typeface="Calibri"/>
                <a:cs typeface="Calibri"/>
                <a:sym typeface="Calibri"/>
              </a:rPr>
              <a:t>"Is Christmas making you ILL? Britons left overwhelmed and stressed by festive period." </a:t>
            </a:r>
            <a:r>
              <a:rPr b="0" i="0" lang="en-US" sz="2400" u="none" cap="none" strike="noStrike">
                <a:solidFill>
                  <a:srgbClr val="FFFFFF"/>
                </a:solidFill>
                <a:latin typeface="Calibri"/>
                <a:ea typeface="Calibri"/>
                <a:cs typeface="Calibri"/>
                <a:sym typeface="Calibri"/>
              </a:rPr>
              <a:t>Express UK (12-16-15). https://www.preachingtoday.com/illustrations/2017/december/4120417.html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29"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70" name="Google Shape;270;p29"/>
          <p:cNvSpPr txBox="1"/>
          <p:nvPr/>
        </p:nvSpPr>
        <p:spPr>
          <a:xfrm>
            <a:off x="346364" y="270931"/>
            <a:ext cx="8534400"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Calibri"/>
                <a:ea typeface="Calibri"/>
                <a:cs typeface="Calibri"/>
                <a:sym typeface="Calibri"/>
              </a:rPr>
              <a:t>Resources (3):</a:t>
            </a:r>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Matt Smethurst, </a:t>
            </a:r>
            <a:r>
              <a:rPr b="0" i="1" lang="en-US" sz="2400" u="none" cap="none" strike="noStrike">
                <a:solidFill>
                  <a:srgbClr val="FFFFFF"/>
                </a:solidFill>
                <a:latin typeface="Calibri"/>
                <a:ea typeface="Calibri"/>
                <a:cs typeface="Calibri"/>
                <a:sym typeface="Calibri"/>
              </a:rPr>
              <a:t>“Advent Meditation: The (Only) Place to Find Peace.” </a:t>
            </a:r>
            <a:r>
              <a:rPr b="0" i="0" lang="en-US" sz="2400" u="none" cap="none" strike="noStrike">
                <a:solidFill>
                  <a:srgbClr val="FFFFFF"/>
                </a:solidFill>
                <a:latin typeface="Calibri"/>
                <a:ea typeface="Calibri"/>
                <a:cs typeface="Calibri"/>
                <a:sym typeface="Calibri"/>
              </a:rPr>
              <a:t>The Gospel Coalition, December 4, 2023. https://www.thegospelcoalition.org/article/advent-meditation-find-peace/ </a:t>
            </a:r>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342900" lvl="0" marL="342900" marR="0" rtl="0" algn="l">
              <a:lnSpc>
                <a:spcPct val="100000"/>
              </a:lnSpc>
              <a:spcBef>
                <a:spcPts val="0"/>
              </a:spcBef>
              <a:spcAft>
                <a:spcPts val="0"/>
              </a:spcAft>
              <a:buClr>
                <a:srgbClr val="FFFFFF"/>
              </a:buClr>
              <a:buSzPts val="2400"/>
              <a:buFont typeface="Arial"/>
              <a:buChar char="•"/>
            </a:pPr>
            <a:r>
              <a:rPr b="0" i="0" lang="en-US" sz="2400" u="none" cap="none" strike="noStrike">
                <a:solidFill>
                  <a:srgbClr val="FFFFFF"/>
                </a:solidFill>
                <a:latin typeface="Calibri"/>
                <a:ea typeface="Calibri"/>
                <a:cs typeface="Calibri"/>
                <a:sym typeface="Calibri"/>
              </a:rPr>
              <a:t>Jonah Sage, </a:t>
            </a:r>
            <a:r>
              <a:rPr b="0" i="1" lang="en-US" sz="2400" u="none" cap="none" strike="noStrike">
                <a:solidFill>
                  <a:srgbClr val="FFFFFF"/>
                </a:solidFill>
                <a:latin typeface="Calibri"/>
                <a:ea typeface="Calibri"/>
                <a:cs typeface="Calibri"/>
                <a:sym typeface="Calibri"/>
              </a:rPr>
              <a:t>“Christmas Tears.” </a:t>
            </a:r>
            <a:r>
              <a:rPr b="0" i="0" lang="en-US" sz="2400" u="none" cap="none" strike="noStrike">
                <a:solidFill>
                  <a:srgbClr val="FFFFFF"/>
                </a:solidFill>
                <a:latin typeface="Calibri"/>
                <a:ea typeface="Calibri"/>
                <a:cs typeface="Calibri"/>
                <a:sym typeface="Calibri"/>
              </a:rPr>
              <a:t>Christianity Today, Darkness Then Light. https://www.christianitytoday.com/2025/11/christmas-tears-advent-devotional/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3"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14" name="Google Shape;114;p3"/>
          <p:cNvSpPr txBox="1"/>
          <p:nvPr/>
        </p:nvSpPr>
        <p:spPr>
          <a:xfrm>
            <a:off x="346364" y="270931"/>
            <a:ext cx="8534400"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Arial"/>
              <a:buNone/>
            </a:pPr>
            <a:r>
              <a:rPr b="0" i="0" lang="en-US" sz="3200" u="none" cap="none" strike="noStrike">
                <a:solidFill>
                  <a:srgbClr val="FFFFFF"/>
                </a:solidFill>
                <a:latin typeface="Calibri"/>
                <a:ea typeface="Calibri"/>
                <a:cs typeface="Calibri"/>
                <a:sym typeface="Calibri"/>
              </a:rPr>
              <a:t>Isaiah 9:6-7 – [6] For to us a child is born, to us a son is given; and the government shall be upon his shoulder, and his name shall be called Wonderful Counselor, Mighty God, Everlasting Father, Prince of Peace.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4"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0" name="Google Shape;120;p4"/>
          <p:cNvSpPr txBox="1"/>
          <p:nvPr/>
        </p:nvSpPr>
        <p:spPr>
          <a:xfrm>
            <a:off x="346364" y="270931"/>
            <a:ext cx="8534400"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Arial"/>
              <a:buNone/>
            </a:pPr>
            <a:r>
              <a:rPr b="0" i="0" lang="en-US" sz="3200" u="none" cap="none" strike="noStrike">
                <a:solidFill>
                  <a:srgbClr val="FFFFFF"/>
                </a:solidFill>
                <a:latin typeface="Calibri"/>
                <a:ea typeface="Calibri"/>
                <a:cs typeface="Calibri"/>
                <a:sym typeface="Calibri"/>
              </a:rPr>
              <a:t>[7] Of the increase of his government and of peace there will be no end, on the throne of David and over his kingdom, to establish it and to uphold it with justice and with righteousness from this time forth and forevermore. The zeal of the LORD of hosts will do this.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5"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6" name="Google Shape;126;p5"/>
          <p:cNvSpPr txBox="1"/>
          <p:nvPr/>
        </p:nvSpPr>
        <p:spPr>
          <a:xfrm>
            <a:off x="253629" y="284280"/>
            <a:ext cx="8636742" cy="3754874"/>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FFFFFF"/>
              </a:buClr>
              <a:buSzPts val="3000"/>
              <a:buFont typeface="Arial"/>
              <a:buChar char="•"/>
            </a:pPr>
            <a:r>
              <a:rPr b="0" i="0" lang="en-US" sz="3000" u="none" cap="none" strike="noStrike">
                <a:solidFill>
                  <a:srgbClr val="FFFFFF"/>
                </a:solidFill>
                <a:latin typeface="Calibri"/>
                <a:ea typeface="Calibri"/>
                <a:cs typeface="Calibri"/>
                <a:sym typeface="Calibri"/>
              </a:rPr>
              <a:t>Almost 20% of people find the experience of hosting guests and preparing for Christmas meals and festivities "completely overwhelming.”</a:t>
            </a:r>
            <a:endParaRPr b="0" i="0" sz="1400" u="none" cap="none" strike="noStrike">
              <a:solidFill>
                <a:srgbClr val="FFFFFF"/>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a:p>
            <a:pPr indent="-457200" lvl="0" marL="457200" marR="0" rtl="0" algn="l">
              <a:lnSpc>
                <a:spcPct val="100000"/>
              </a:lnSpc>
              <a:spcBef>
                <a:spcPts val="0"/>
              </a:spcBef>
              <a:spcAft>
                <a:spcPts val="0"/>
              </a:spcAft>
              <a:buClr>
                <a:srgbClr val="FFFFFF"/>
              </a:buClr>
              <a:buSzPts val="3000"/>
              <a:buFont typeface="Arial"/>
              <a:buChar char="•"/>
            </a:pPr>
            <a:r>
              <a:rPr b="0" i="0" lang="en-US" sz="3000" u="none" cap="none" strike="noStrike">
                <a:solidFill>
                  <a:srgbClr val="FFFFFF"/>
                </a:solidFill>
                <a:latin typeface="Calibri"/>
                <a:ea typeface="Calibri"/>
                <a:cs typeface="Calibri"/>
                <a:sym typeface="Calibri"/>
              </a:rPr>
              <a:t>1/3 of women feel more stressed throughout December than any other month.</a:t>
            </a:r>
            <a:endParaRPr/>
          </a:p>
          <a:p>
            <a:pPr indent="-36830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a:p>
            <a:pPr indent="-457200" lvl="0" marL="457200" marR="0" rtl="0" algn="l">
              <a:lnSpc>
                <a:spcPct val="100000"/>
              </a:lnSpc>
              <a:spcBef>
                <a:spcPts val="0"/>
              </a:spcBef>
              <a:spcAft>
                <a:spcPts val="0"/>
              </a:spcAft>
              <a:buClr>
                <a:srgbClr val="FFFFFF"/>
              </a:buClr>
              <a:buSzPts val="3000"/>
              <a:buFont typeface="Arial"/>
              <a:buChar char="•"/>
            </a:pPr>
            <a:r>
              <a:rPr b="0" i="0" lang="en-US" sz="3000" u="none" cap="none" strike="noStrike">
                <a:solidFill>
                  <a:srgbClr val="FFFFFF"/>
                </a:solidFill>
                <a:latin typeface="Calibri"/>
                <a:ea typeface="Calibri"/>
                <a:cs typeface="Calibri"/>
                <a:sym typeface="Calibri"/>
              </a:rPr>
              <a:t>3% of people suffer an electric shock due to badly wired Christmas lighting.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6"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32" name="Google Shape;132;p6"/>
          <p:cNvSpPr txBox="1"/>
          <p:nvPr/>
        </p:nvSpPr>
        <p:spPr>
          <a:xfrm>
            <a:off x="253629" y="284280"/>
            <a:ext cx="8636742" cy="4216539"/>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FFFFFF"/>
              </a:buClr>
              <a:buSzPts val="3000"/>
              <a:buFont typeface="Arial"/>
              <a:buChar char="•"/>
            </a:pPr>
            <a:r>
              <a:rPr b="0" i="0" lang="en-US" sz="3000" u="none" cap="none" strike="noStrike">
                <a:solidFill>
                  <a:srgbClr val="FFFFFF"/>
                </a:solidFill>
                <a:latin typeface="Calibri"/>
                <a:ea typeface="Calibri"/>
                <a:cs typeface="Calibri"/>
                <a:sym typeface="Calibri"/>
              </a:rPr>
              <a:t>1 in 50 people fall out of an attic trying to get the tinsel and decorations down.</a:t>
            </a:r>
            <a:endParaRPr/>
          </a:p>
          <a:p>
            <a:pPr indent="-36830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a:p>
            <a:pPr indent="-457200" lvl="0" marL="457200" marR="0" rtl="0" algn="l">
              <a:lnSpc>
                <a:spcPct val="100000"/>
              </a:lnSpc>
              <a:spcBef>
                <a:spcPts val="0"/>
              </a:spcBef>
              <a:spcAft>
                <a:spcPts val="0"/>
              </a:spcAft>
              <a:buClr>
                <a:srgbClr val="FFFFFF"/>
              </a:buClr>
              <a:buSzPts val="3000"/>
              <a:buFont typeface="Arial"/>
              <a:buChar char="•"/>
            </a:pPr>
            <a:r>
              <a:rPr b="0" i="0" lang="en-US" sz="3000" u="none" cap="none" strike="noStrike">
                <a:solidFill>
                  <a:srgbClr val="FFFFFF"/>
                </a:solidFill>
                <a:latin typeface="Calibri"/>
                <a:ea typeface="Calibri"/>
                <a:cs typeface="Calibri"/>
                <a:sym typeface="Calibri"/>
              </a:rPr>
              <a:t>Approximately 2.6 million people have fallen off a stool or ladder while hanging up decorations.</a:t>
            </a:r>
            <a:endParaRPr/>
          </a:p>
          <a:p>
            <a:pPr indent="-36830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a:p>
            <a:pPr indent="-457200" lvl="0" marL="457200" marR="0" rtl="0" algn="l">
              <a:lnSpc>
                <a:spcPct val="100000"/>
              </a:lnSpc>
              <a:spcBef>
                <a:spcPts val="0"/>
              </a:spcBef>
              <a:spcAft>
                <a:spcPts val="0"/>
              </a:spcAft>
              <a:buClr>
                <a:srgbClr val="FFFFFF"/>
              </a:buClr>
              <a:buSzPts val="3000"/>
              <a:buFont typeface="Arial"/>
              <a:buChar char="•"/>
            </a:pPr>
            <a:r>
              <a:rPr b="0" i="0" lang="en-US" sz="3000" u="none" cap="none" strike="noStrike">
                <a:solidFill>
                  <a:srgbClr val="FFFFFF"/>
                </a:solidFill>
                <a:latin typeface="Calibri"/>
                <a:ea typeface="Calibri"/>
                <a:cs typeface="Calibri"/>
                <a:sym typeface="Calibri"/>
              </a:rPr>
              <a:t>More than 700,000 people have reported being injured in a sales rush.</a:t>
            </a:r>
            <a:endParaRPr/>
          </a:p>
          <a:p>
            <a:pPr indent="0" lvl="0" marL="0" marR="0" rtl="0" algn="l">
              <a:lnSpc>
                <a:spcPct val="100000"/>
              </a:lnSpc>
              <a:spcBef>
                <a:spcPts val="0"/>
              </a:spcBef>
              <a:spcAft>
                <a:spcPts val="0"/>
              </a:spcAft>
              <a:buNone/>
            </a:pPr>
            <a:r>
              <a:t/>
            </a:r>
            <a:endParaRPr b="0" i="0" sz="3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200" u="none" cap="none" strike="noStrike">
                <a:solidFill>
                  <a:srgbClr val="FFFFFF"/>
                </a:solidFill>
                <a:latin typeface="Calibri"/>
                <a:ea typeface="Calibri"/>
                <a:cs typeface="Calibri"/>
                <a:sym typeface="Calibri"/>
              </a:rPr>
              <a:t>		     (Source: Becky Fletcher, </a:t>
            </a:r>
            <a:r>
              <a:rPr b="0" i="1" lang="en-US" sz="2200" u="none" cap="none" strike="noStrike">
                <a:solidFill>
                  <a:srgbClr val="FFFFFF"/>
                </a:solidFill>
                <a:latin typeface="Calibri"/>
                <a:ea typeface="Calibri"/>
                <a:cs typeface="Calibri"/>
                <a:sym typeface="Calibri"/>
              </a:rPr>
              <a:t>"Is Christmas making you ill?”</a:t>
            </a:r>
            <a:r>
              <a:rPr b="0" i="0" lang="en-US" sz="2200" u="none" cap="none" strike="noStrike">
                <a:solidFill>
                  <a:srgbClr val="FFFFFF"/>
                </a:solidFill>
                <a:latin typeface="Calibri"/>
                <a:ea typeface="Calibri"/>
                <a:cs typeface="Calibri"/>
                <a:sym typeface="Calibri"/>
              </a:rPr>
              <a:t>)</a:t>
            </a:r>
            <a:endParaRPr b="0" i="1" sz="2200" u="none" cap="none" strike="noStrik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7"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38" name="Google Shape;138;p7"/>
          <p:cNvSpPr txBox="1"/>
          <p:nvPr/>
        </p:nvSpPr>
        <p:spPr>
          <a:xfrm>
            <a:off x="134679" y="270931"/>
            <a:ext cx="8846288" cy="332398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FFFFFF"/>
              </a:buClr>
              <a:buSzPts val="3000"/>
              <a:buFont typeface="Arial"/>
              <a:buChar char="•"/>
            </a:pPr>
            <a:r>
              <a:rPr b="0" i="0" lang="en-US" sz="3000" u="none" cap="none" strike="noStrike">
                <a:solidFill>
                  <a:srgbClr val="FFFFFF"/>
                </a:solidFill>
                <a:latin typeface="Calibri"/>
                <a:ea typeface="Calibri"/>
                <a:cs typeface="Calibri"/>
                <a:sym typeface="Calibri"/>
              </a:rPr>
              <a:t>“Seven centuries before the Messiah’s birth, Isaiah the prophet issued a divine forecast. Addressing the Israelites, who were about to be exiled for their rebellion and idolatry, he pointed them to a future time when a solution – an undeserved remedy – would descend from God himself. He even hinted the remedy would be God himself.”</a:t>
            </a:r>
            <a:endParaRPr b="0" i="0" sz="2800" u="none" cap="none" strike="noStrik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8"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44" name="Google Shape;144;p8"/>
          <p:cNvSpPr txBox="1"/>
          <p:nvPr/>
        </p:nvSpPr>
        <p:spPr>
          <a:xfrm>
            <a:off x="134679" y="270931"/>
            <a:ext cx="8846288" cy="3785652"/>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FFFFFF"/>
              </a:buClr>
              <a:buSzPts val="3000"/>
              <a:buFont typeface="Arial"/>
              <a:buChar char="•"/>
            </a:pPr>
            <a:r>
              <a:rPr b="0" i="0" lang="en-US" sz="3000" u="none" cap="none" strike="noStrike">
                <a:solidFill>
                  <a:srgbClr val="FFFFFF"/>
                </a:solidFill>
                <a:latin typeface="Calibri"/>
                <a:ea typeface="Calibri"/>
                <a:cs typeface="Calibri"/>
                <a:sym typeface="Calibri"/>
              </a:rPr>
              <a:t>“And the reason this promise will hold is because the gospel is bigger than a nativity scene. The incarnation of Jesus Christ was an invasion, both a dawning of peace and a declaration of war. The baby in the manger didn’t stay there, after all – He grew up and obeyed His Father to the point of death, even death on a cross. Suspended on Roman wood, he made peace between God and man (Eph. 2:14-17).”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9" title="4.pn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50" name="Google Shape;150;p9"/>
          <p:cNvSpPr txBox="1"/>
          <p:nvPr/>
        </p:nvSpPr>
        <p:spPr>
          <a:xfrm>
            <a:off x="134679" y="270931"/>
            <a:ext cx="8846288" cy="2862322"/>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FFFFFF"/>
              </a:buClr>
              <a:buSzPts val="3000"/>
              <a:buFont typeface="Arial"/>
              <a:buChar char="•"/>
            </a:pPr>
            <a:r>
              <a:rPr b="0" i="0" lang="en-US" sz="3000" u="none" cap="none" strike="noStrike">
                <a:solidFill>
                  <a:srgbClr val="FFFFFF"/>
                </a:solidFill>
                <a:latin typeface="Calibri"/>
                <a:ea typeface="Calibri"/>
                <a:cs typeface="Calibri"/>
                <a:sym typeface="Calibri"/>
              </a:rPr>
              <a:t>“No other religion teaches anything like this. Each one insists, in some form or another, that you must achieve the peace of God, some semblance of transcendental tranquility – which is also why it never happens. How could it? As a sinner, you’re the problem in this equation, not the solution.”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Thadd McElreath</dc:creator>
</cp:coreProperties>
</file>