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37" r:id="rId3"/>
    <p:sldId id="338" r:id="rId4"/>
    <p:sldId id="310" r:id="rId5"/>
    <p:sldId id="331" r:id="rId6"/>
    <p:sldId id="335" r:id="rId7"/>
    <p:sldId id="334" r:id="rId8"/>
    <p:sldId id="339" r:id="rId9"/>
    <p:sldId id="340" r:id="rId10"/>
    <p:sldId id="341" r:id="rId11"/>
    <p:sldId id="347" r:id="rId12"/>
    <p:sldId id="349" r:id="rId13"/>
    <p:sldId id="350" r:id="rId14"/>
    <p:sldId id="351" r:id="rId15"/>
    <p:sldId id="354" r:id="rId16"/>
    <p:sldId id="357" r:id="rId17"/>
    <p:sldId id="3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19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DD2F6"/>
    <a:srgbClr val="D925D0"/>
    <a:srgbClr val="E519C8"/>
    <a:srgbClr val="673D18"/>
    <a:srgbClr val="56682E"/>
    <a:srgbClr val="E89321"/>
    <a:srgbClr val="AB4C25"/>
    <a:srgbClr val="AB8657"/>
    <a:srgbClr val="A8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>
        <p:guide orient="horz" pos="3672"/>
        <p:guide pos="19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rown on a table&#10;&#10;Description automatically generated">
            <a:extLst>
              <a:ext uri="{FF2B5EF4-FFF2-40B4-BE49-F238E27FC236}">
                <a16:creationId xmlns:a16="http://schemas.microsoft.com/office/drawing/2014/main" id="{CD0419F0-8005-76C8-DCFE-BF1219906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2" t="12133" r="37792" b="-43"/>
          <a:stretch/>
        </p:blipFill>
        <p:spPr>
          <a:xfrm>
            <a:off x="-1" y="527219"/>
            <a:ext cx="2567769" cy="42357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E89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566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73D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AB8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91C0B1-CD5B-F965-0D41-3A66BB5B8380}"/>
              </a:ext>
            </a:extLst>
          </p:cNvPr>
          <p:cNvGrpSpPr/>
          <p:nvPr userDrawn="1"/>
        </p:nvGrpSpPr>
        <p:grpSpPr>
          <a:xfrm>
            <a:off x="0" y="6284612"/>
            <a:ext cx="12192000" cy="226716"/>
            <a:chOff x="0" y="6284612"/>
            <a:chExt cx="12192000" cy="22671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E98DE22-50EB-3440-2E4D-5E7EBCE1BE42}"/>
                </a:ext>
              </a:extLst>
            </p:cNvPr>
            <p:cNvSpPr>
              <a:spLocks/>
            </p:cNvSpPr>
            <p:nvPr userDrawn="1"/>
          </p:nvSpPr>
          <p:spPr>
            <a:xfrm>
              <a:off x="9216228" y="6284617"/>
              <a:ext cx="393192" cy="224444"/>
            </a:xfrm>
            <a:prstGeom prst="rect">
              <a:avLst/>
            </a:prstGeom>
            <a:solidFill>
              <a:srgbClr val="AB8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1EE36D7-C53C-00CA-4440-F3639400CBAE}"/>
                </a:ext>
              </a:extLst>
            </p:cNvPr>
            <p:cNvSpPr/>
            <p:nvPr userDrawn="1"/>
          </p:nvSpPr>
          <p:spPr>
            <a:xfrm>
              <a:off x="8667619" y="6284617"/>
              <a:ext cx="393368" cy="224444"/>
            </a:xfrm>
            <a:prstGeom prst="rect">
              <a:avLst/>
            </a:prstGeom>
            <a:solidFill>
              <a:srgbClr val="673D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57CBF77-2822-86A7-1B14-62C3787A9376}"/>
                </a:ext>
              </a:extLst>
            </p:cNvPr>
            <p:cNvSpPr/>
            <p:nvPr userDrawn="1"/>
          </p:nvSpPr>
          <p:spPr>
            <a:xfrm>
              <a:off x="8121707" y="6284617"/>
              <a:ext cx="393368" cy="224444"/>
            </a:xfrm>
            <a:prstGeom prst="rect">
              <a:avLst/>
            </a:prstGeom>
            <a:solidFill>
              <a:srgbClr val="AB8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AC314F1-3B40-11E0-71E1-DC5AD313DC44}"/>
                </a:ext>
              </a:extLst>
            </p:cNvPr>
            <p:cNvSpPr/>
            <p:nvPr userDrawn="1"/>
          </p:nvSpPr>
          <p:spPr>
            <a:xfrm>
              <a:off x="7573098" y="6284617"/>
              <a:ext cx="393368" cy="224444"/>
            </a:xfrm>
            <a:prstGeom prst="rect">
              <a:avLst/>
            </a:prstGeom>
            <a:solidFill>
              <a:srgbClr val="566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5F2775-0EDB-6910-3C21-65F2141E6C51}"/>
                </a:ext>
              </a:extLst>
            </p:cNvPr>
            <p:cNvSpPr/>
            <p:nvPr userDrawn="1"/>
          </p:nvSpPr>
          <p:spPr>
            <a:xfrm>
              <a:off x="7017931" y="6284617"/>
              <a:ext cx="393368" cy="224444"/>
            </a:xfrm>
            <a:prstGeom prst="rect">
              <a:avLst/>
            </a:prstGeom>
            <a:solidFill>
              <a:srgbClr val="AB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028D078-231B-2D67-3738-4A062E74173B}"/>
                </a:ext>
              </a:extLst>
            </p:cNvPr>
            <p:cNvSpPr/>
            <p:nvPr userDrawn="1"/>
          </p:nvSpPr>
          <p:spPr>
            <a:xfrm>
              <a:off x="6462765" y="6284617"/>
              <a:ext cx="393368" cy="224444"/>
            </a:xfrm>
            <a:prstGeom prst="rect">
              <a:avLst/>
            </a:prstGeom>
            <a:solidFill>
              <a:srgbClr val="E89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46266BD-5898-9AE7-2902-EEA446C7CE84}"/>
                </a:ext>
              </a:extLst>
            </p:cNvPr>
            <p:cNvSpPr/>
            <p:nvPr userDrawn="1"/>
          </p:nvSpPr>
          <p:spPr>
            <a:xfrm>
              <a:off x="5912435" y="6284617"/>
              <a:ext cx="393368" cy="224444"/>
            </a:xfrm>
            <a:prstGeom prst="rect">
              <a:avLst/>
            </a:prstGeom>
            <a:solidFill>
              <a:srgbClr val="566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B770B42-135C-B726-30B3-4264AC147156}"/>
                </a:ext>
              </a:extLst>
            </p:cNvPr>
            <p:cNvSpPr/>
            <p:nvPr userDrawn="1"/>
          </p:nvSpPr>
          <p:spPr>
            <a:xfrm>
              <a:off x="5357082" y="6284617"/>
              <a:ext cx="393368" cy="224444"/>
            </a:xfrm>
            <a:prstGeom prst="rect">
              <a:avLst/>
            </a:prstGeom>
            <a:solidFill>
              <a:srgbClr val="E89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75D6570-8734-2457-E40B-5870175B4882}"/>
                </a:ext>
              </a:extLst>
            </p:cNvPr>
            <p:cNvSpPr/>
            <p:nvPr userDrawn="1"/>
          </p:nvSpPr>
          <p:spPr>
            <a:xfrm>
              <a:off x="4807538" y="6284617"/>
              <a:ext cx="393368" cy="224444"/>
            </a:xfrm>
            <a:prstGeom prst="rect">
              <a:avLst/>
            </a:prstGeom>
            <a:solidFill>
              <a:srgbClr val="AB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3F0E7E4-1935-49E0-0270-D2D216E84FB8}"/>
                </a:ext>
              </a:extLst>
            </p:cNvPr>
            <p:cNvSpPr/>
            <p:nvPr userDrawn="1"/>
          </p:nvSpPr>
          <p:spPr>
            <a:xfrm>
              <a:off x="4261662" y="6284617"/>
              <a:ext cx="393368" cy="224444"/>
            </a:xfrm>
            <a:prstGeom prst="rect">
              <a:avLst/>
            </a:prstGeom>
            <a:solidFill>
              <a:srgbClr val="566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3AFA2C-C4CC-C099-EEEB-64DD8BB1A400}"/>
                </a:ext>
              </a:extLst>
            </p:cNvPr>
            <p:cNvSpPr/>
            <p:nvPr userDrawn="1"/>
          </p:nvSpPr>
          <p:spPr>
            <a:xfrm>
              <a:off x="3715274" y="6284617"/>
              <a:ext cx="393368" cy="224444"/>
            </a:xfrm>
            <a:prstGeom prst="rect">
              <a:avLst/>
            </a:prstGeom>
            <a:solidFill>
              <a:srgbClr val="AB8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48D1E73-F64D-CB42-82F3-079679B38F4A}"/>
                </a:ext>
              </a:extLst>
            </p:cNvPr>
            <p:cNvSpPr/>
            <p:nvPr userDrawn="1"/>
          </p:nvSpPr>
          <p:spPr>
            <a:xfrm>
              <a:off x="3164649" y="6284617"/>
              <a:ext cx="393368" cy="224444"/>
            </a:xfrm>
            <a:prstGeom prst="rect">
              <a:avLst/>
            </a:prstGeom>
            <a:solidFill>
              <a:srgbClr val="673D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F48F58-F820-6911-234F-0B3C52730530}"/>
                </a:ext>
              </a:extLst>
            </p:cNvPr>
            <p:cNvSpPr/>
            <p:nvPr userDrawn="1"/>
          </p:nvSpPr>
          <p:spPr>
            <a:xfrm>
              <a:off x="2612238" y="6284617"/>
              <a:ext cx="393368" cy="224444"/>
            </a:xfrm>
            <a:prstGeom prst="rect">
              <a:avLst/>
            </a:prstGeom>
            <a:solidFill>
              <a:srgbClr val="AB86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DF11DCF-4649-013C-3856-58C3A3764CBF}"/>
                </a:ext>
              </a:extLst>
            </p:cNvPr>
            <p:cNvSpPr/>
            <p:nvPr userDrawn="1"/>
          </p:nvSpPr>
          <p:spPr>
            <a:xfrm>
              <a:off x="2066326" y="6284617"/>
              <a:ext cx="393368" cy="224444"/>
            </a:xfrm>
            <a:prstGeom prst="rect">
              <a:avLst/>
            </a:prstGeom>
            <a:solidFill>
              <a:srgbClr val="566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F0E5613-3D20-8DC2-658F-8CDE557F05E7}"/>
                </a:ext>
              </a:extLst>
            </p:cNvPr>
            <p:cNvSpPr/>
            <p:nvPr userDrawn="1"/>
          </p:nvSpPr>
          <p:spPr>
            <a:xfrm>
              <a:off x="9762140" y="6284617"/>
              <a:ext cx="393368" cy="224444"/>
            </a:xfrm>
            <a:prstGeom prst="rect">
              <a:avLst/>
            </a:prstGeom>
            <a:solidFill>
              <a:srgbClr val="566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F4F17FE-B133-DA5C-4BDB-EECF66FCE8DF}"/>
                </a:ext>
              </a:extLst>
            </p:cNvPr>
            <p:cNvSpPr/>
            <p:nvPr userDrawn="1"/>
          </p:nvSpPr>
          <p:spPr>
            <a:xfrm>
              <a:off x="1509909" y="6285607"/>
              <a:ext cx="393368" cy="224444"/>
            </a:xfrm>
            <a:prstGeom prst="rect">
              <a:avLst/>
            </a:prstGeom>
            <a:solidFill>
              <a:srgbClr val="AB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43615D1-0EE5-D2F0-B35A-9E05763AA088}"/>
                </a:ext>
              </a:extLst>
            </p:cNvPr>
            <p:cNvSpPr/>
            <p:nvPr userDrawn="1"/>
          </p:nvSpPr>
          <p:spPr>
            <a:xfrm>
              <a:off x="954743" y="6285607"/>
              <a:ext cx="393368" cy="224444"/>
            </a:xfrm>
            <a:prstGeom prst="rect">
              <a:avLst/>
            </a:prstGeom>
            <a:solidFill>
              <a:srgbClr val="E89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AA68986-8D7D-FB8D-519C-EBEF7B9F768D}"/>
                </a:ext>
              </a:extLst>
            </p:cNvPr>
            <p:cNvSpPr/>
            <p:nvPr userDrawn="1"/>
          </p:nvSpPr>
          <p:spPr>
            <a:xfrm>
              <a:off x="404413" y="6285607"/>
              <a:ext cx="393368" cy="224444"/>
            </a:xfrm>
            <a:prstGeom prst="rect">
              <a:avLst/>
            </a:prstGeom>
            <a:solidFill>
              <a:srgbClr val="566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030D2AB-193C-7D10-EBD0-FC145A4F642A}"/>
                </a:ext>
              </a:extLst>
            </p:cNvPr>
            <p:cNvSpPr/>
            <p:nvPr userDrawn="1"/>
          </p:nvSpPr>
          <p:spPr>
            <a:xfrm>
              <a:off x="0" y="6285607"/>
              <a:ext cx="242428" cy="224444"/>
            </a:xfrm>
            <a:prstGeom prst="rect">
              <a:avLst/>
            </a:prstGeom>
            <a:solidFill>
              <a:srgbClr val="E89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6A2DD4F-1AE1-3AB4-D8D8-F58645C2F00D}"/>
                </a:ext>
              </a:extLst>
            </p:cNvPr>
            <p:cNvSpPr/>
            <p:nvPr userDrawn="1"/>
          </p:nvSpPr>
          <p:spPr>
            <a:xfrm>
              <a:off x="10299960" y="6286884"/>
              <a:ext cx="393368" cy="224444"/>
            </a:xfrm>
            <a:prstGeom prst="rect">
              <a:avLst/>
            </a:prstGeom>
            <a:solidFill>
              <a:srgbClr val="AB4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A290F36-2A10-6133-A71A-76BCE60DC784}"/>
                </a:ext>
              </a:extLst>
            </p:cNvPr>
            <p:cNvSpPr/>
            <p:nvPr userDrawn="1"/>
          </p:nvSpPr>
          <p:spPr>
            <a:xfrm>
              <a:off x="11952244" y="6284612"/>
              <a:ext cx="239756" cy="224443"/>
            </a:xfrm>
            <a:prstGeom prst="rect">
              <a:avLst/>
            </a:prstGeom>
            <a:solidFill>
              <a:srgbClr val="E89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AA46AF7-A116-18DE-B63F-0BD90E5755BB}"/>
                </a:ext>
              </a:extLst>
            </p:cNvPr>
            <p:cNvSpPr/>
            <p:nvPr userDrawn="1"/>
          </p:nvSpPr>
          <p:spPr>
            <a:xfrm>
              <a:off x="11401914" y="6284612"/>
              <a:ext cx="393368" cy="224444"/>
            </a:xfrm>
            <a:prstGeom prst="rect">
              <a:avLst/>
            </a:prstGeom>
            <a:solidFill>
              <a:srgbClr val="566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D59399E-73B4-4976-6ED6-A1B8740CB664}"/>
                </a:ext>
              </a:extLst>
            </p:cNvPr>
            <p:cNvSpPr/>
            <p:nvPr userDrawn="1"/>
          </p:nvSpPr>
          <p:spPr>
            <a:xfrm>
              <a:off x="10846561" y="6284612"/>
              <a:ext cx="393368" cy="224444"/>
            </a:xfrm>
            <a:prstGeom prst="rect">
              <a:avLst/>
            </a:prstGeom>
            <a:solidFill>
              <a:srgbClr val="E89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CF2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84CC9ED-318B-CC58-1D0C-A4FDAE7F6CB5}"/>
              </a:ext>
            </a:extLst>
          </p:cNvPr>
          <p:cNvSpPr/>
          <p:nvPr userDrawn="1"/>
        </p:nvSpPr>
        <p:spPr>
          <a:xfrm>
            <a:off x="-1656" y="0"/>
            <a:ext cx="2569425" cy="270770"/>
          </a:xfrm>
          <a:prstGeom prst="rect">
            <a:avLst/>
          </a:prstGeom>
          <a:solidFill>
            <a:srgbClr val="AB4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pic>
        <p:nvPicPr>
          <p:cNvPr id="13" name="Picture 12" descr="A black background with brown text&#10;&#10;Description automatically generated">
            <a:extLst>
              <a:ext uri="{FF2B5EF4-FFF2-40B4-BE49-F238E27FC236}">
                <a16:creationId xmlns:a16="http://schemas.microsoft.com/office/drawing/2014/main" id="{4FF8E0C4-3B90-42A1-E4BB-247B745733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" y="4759523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uilding with a door open&#10;&#10;Description automatically generated with medium confidence">
            <a:extLst>
              <a:ext uri="{FF2B5EF4-FFF2-40B4-BE49-F238E27FC236}">
                <a16:creationId xmlns:a16="http://schemas.microsoft.com/office/drawing/2014/main" id="{5CA8290A-01F0-CC8E-3425-001361B2A5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5F5A2-B0C1-ACFC-E686-451A47782461}"/>
              </a:ext>
            </a:extLst>
          </p:cNvPr>
          <p:cNvSpPr txBox="1"/>
          <p:nvPr/>
        </p:nvSpPr>
        <p:spPr>
          <a:xfrm>
            <a:off x="213632" y="6199317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/>
              </a:rPr>
              <a:t>Glenrio Post Office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869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Background of the Epistle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(Col. 1:1,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little city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The Colosse residents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The authoritative writer (1:1)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 descr="A yellow feather on a black background&#10;&#10;Description automatically generated">
            <a:extLst>
              <a:ext uri="{FF2B5EF4-FFF2-40B4-BE49-F238E27FC236}">
                <a16:creationId xmlns:a16="http://schemas.microsoft.com/office/drawing/2014/main" id="{F6A23B5D-5273-AFA0-9D95-226CBAAD8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48">
            <a:off x="10346922" y="1275626"/>
            <a:ext cx="1410814" cy="451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6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Background of the Epistle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(Col. 1:1,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little city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The Colosse residents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The authoritative writer (1:1)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D. The church in Christ (1:2)</a:t>
            </a:r>
          </a:p>
        </p:txBody>
      </p:sp>
      <p:pic>
        <p:nvPicPr>
          <p:cNvPr id="6" name="Picture 5" descr="A person in a yellow sweater&#10;&#10;Description automatically generated">
            <a:extLst>
              <a:ext uri="{FF2B5EF4-FFF2-40B4-BE49-F238E27FC236}">
                <a16:creationId xmlns:a16="http://schemas.microsoft.com/office/drawing/2014/main" id="{1FCA706B-D943-346F-3B1A-E61FFD75F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1" r="16476"/>
          <a:stretch/>
        </p:blipFill>
        <p:spPr>
          <a:xfrm>
            <a:off x="9182100" y="3145926"/>
            <a:ext cx="3009900" cy="371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Background of the Epistle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(Col. 1:1, 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little city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The Colosse residents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The authoritative writer (1:1)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D. The church in Christ (1:2)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E. The threatening heresy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5A7EC0-3E2D-062C-4F01-84BE27246109}"/>
              </a:ext>
            </a:extLst>
          </p:cNvPr>
          <p:cNvSpPr txBox="1"/>
          <p:nvPr/>
        </p:nvSpPr>
        <p:spPr>
          <a:xfrm>
            <a:off x="3762181" y="3045341"/>
            <a:ext cx="842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932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noProof="0" dirty="0">
                <a:solidFill>
                  <a:prstClr val="black"/>
                </a:solidFill>
              </a:rPr>
              <a:t>T</a:t>
            </a:r>
            <a:r>
              <a:rPr lang="en-US" sz="2800" dirty="0">
                <a:solidFill>
                  <a:prstClr val="black"/>
                </a:solidFill>
              </a:rPr>
              <a:t>he heresy denied the teaching that Christ is sufficient.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039B5-4227-6C69-CEA6-F7B8E57504A4}"/>
              </a:ext>
            </a:extLst>
          </p:cNvPr>
          <p:cNvSpPr txBox="1"/>
          <p:nvPr/>
        </p:nvSpPr>
        <p:spPr>
          <a:xfrm>
            <a:off x="3762181" y="3568561"/>
            <a:ext cx="842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2571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932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noProof="0" dirty="0">
                <a:solidFill>
                  <a:prstClr val="black"/>
                </a:solidFill>
              </a:rPr>
              <a:t>T</a:t>
            </a:r>
            <a:r>
              <a:rPr lang="en-US" sz="2800" dirty="0">
                <a:solidFill>
                  <a:prstClr val="black"/>
                </a:solidFill>
              </a:rPr>
              <a:t>he heresy emphasized the need to participate in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	Judaistic ceremonialism.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E6C57-C515-09DE-2F5F-8FBC012299AE}"/>
              </a:ext>
            </a:extLst>
          </p:cNvPr>
          <p:cNvSpPr txBox="1"/>
          <p:nvPr/>
        </p:nvSpPr>
        <p:spPr>
          <a:xfrm>
            <a:off x="3762181" y="4522668"/>
            <a:ext cx="842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932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noProof="0" dirty="0">
                <a:solidFill>
                  <a:prstClr val="black"/>
                </a:solidFill>
              </a:rPr>
              <a:t>T</a:t>
            </a:r>
            <a:r>
              <a:rPr lang="en-US" sz="2800" dirty="0">
                <a:solidFill>
                  <a:prstClr val="black"/>
                </a:solidFill>
              </a:rPr>
              <a:t>he heresy introduced angel worship.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59D389-80E0-D8D2-7928-1F0DE03D74FA}"/>
              </a:ext>
            </a:extLst>
          </p:cNvPr>
          <p:cNvSpPr txBox="1"/>
          <p:nvPr/>
        </p:nvSpPr>
        <p:spPr>
          <a:xfrm>
            <a:off x="3762181" y="5045888"/>
            <a:ext cx="82583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2476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932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noProof="0" dirty="0">
                <a:solidFill>
                  <a:prstClr val="black"/>
                </a:solidFill>
              </a:rPr>
              <a:t>T</a:t>
            </a:r>
            <a:r>
              <a:rPr lang="en-US" sz="2800" dirty="0">
                <a:solidFill>
                  <a:prstClr val="black"/>
                </a:solidFill>
              </a:rPr>
              <a:t>he heresy promoted asceticism, a severe treatment </a:t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	of the body and abstention from self-indulgence.</a:t>
            </a:r>
          </a:p>
        </p:txBody>
      </p:sp>
    </p:spTree>
    <p:extLst>
      <p:ext uri="{BB962C8B-B14F-4D97-AF65-F5344CB8AC3E}">
        <p14:creationId xmlns:p14="http://schemas.microsoft.com/office/powerpoint/2010/main" val="294019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Confirmation of the Gospel (Col. 1:3–8)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gospel is God’s work (1:3)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30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Confirmation of the Gospel (Col. 1:3–8)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gospel is God’s work (1:3)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The gospel changes people (1:4)</a:t>
            </a:r>
          </a:p>
        </p:txBody>
      </p:sp>
      <p:pic>
        <p:nvPicPr>
          <p:cNvPr id="10" name="Picture 9" descr="A person in a sweater with his arms crossed&#10;&#10;Description automatically generated">
            <a:extLst>
              <a:ext uri="{FF2B5EF4-FFF2-40B4-BE49-F238E27FC236}">
                <a16:creationId xmlns:a16="http://schemas.microsoft.com/office/drawing/2014/main" id="{30055461-7C80-BEE3-7085-1D988320C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31" y="2934827"/>
            <a:ext cx="3126769" cy="39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2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Confirmation of the Gospel (Col. 1:3–8)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gospel is God’s work (1:3)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The gospel changes people (1:4)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The gospel gives hope (1:5)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oup of yellow leaves&#10;&#10;Description automatically generated with low confidence">
            <a:extLst>
              <a:ext uri="{FF2B5EF4-FFF2-40B4-BE49-F238E27FC236}">
                <a16:creationId xmlns:a16="http://schemas.microsoft.com/office/drawing/2014/main" id="{2DEBB615-EBCE-9A7D-3B3C-79DC09B279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796" y="2994958"/>
            <a:ext cx="2085779" cy="2085779"/>
          </a:xfrm>
          <a:prstGeom prst="rect">
            <a:avLst/>
          </a:prstGeom>
        </p:spPr>
      </p:pic>
      <p:pic>
        <p:nvPicPr>
          <p:cNvPr id="4" name="Picture 3" descr="A group of yellow leaves&#10;&#10;Description automatically generated with low confidence">
            <a:extLst>
              <a:ext uri="{FF2B5EF4-FFF2-40B4-BE49-F238E27FC236}">
                <a16:creationId xmlns:a16="http://schemas.microsoft.com/office/drawing/2014/main" id="{66F3DBA5-F440-5073-7822-45FFC8C8B7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796" y="2994957"/>
            <a:ext cx="2085779" cy="2085779"/>
          </a:xfrm>
          <a:prstGeom prst="rect">
            <a:avLst/>
          </a:prstGeom>
        </p:spPr>
      </p:pic>
      <p:pic>
        <p:nvPicPr>
          <p:cNvPr id="5" name="Picture 4" descr="A group of yellow leaves&#10;&#10;Description automatically generated with low confidence">
            <a:extLst>
              <a:ext uri="{FF2B5EF4-FFF2-40B4-BE49-F238E27FC236}">
                <a16:creationId xmlns:a16="http://schemas.microsoft.com/office/drawing/2014/main" id="{D963DB4F-DE6A-049D-C53F-CD61A7C7CA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796" y="2994956"/>
            <a:ext cx="2085779" cy="208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8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Confirmation of the Gospel (Col. 1:3–8)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gospel is God’s work (1:3)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The gospel changes people (1:4)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The gospel gives hope (1:5)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The gospel spreads (1:6)</a:t>
            </a:r>
          </a:p>
        </p:txBody>
      </p:sp>
    </p:spTree>
    <p:extLst>
      <p:ext uri="{BB962C8B-B14F-4D97-AF65-F5344CB8AC3E}">
        <p14:creationId xmlns:p14="http://schemas.microsoft.com/office/powerpoint/2010/main" val="272636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Confirmation of the Gospel (Col. 1:3–8)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The gospel is God’s work (1:3)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The gospel changes people (1:4)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The gospel gives hope (1:5)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The gospel spreads (1:6)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E. The gospel is precise (1:7, 8)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26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estroyed building with debris&#10;&#10;Description automatically generated with medium confidence">
            <a:extLst>
              <a:ext uri="{FF2B5EF4-FFF2-40B4-BE49-F238E27FC236}">
                <a16:creationId xmlns:a16="http://schemas.microsoft.com/office/drawing/2014/main" id="{5E7E201E-7C04-6F57-0075-4A1DEE94E9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5F537E-0FAA-690F-E8C8-CF5E4746F4CA}"/>
              </a:ext>
            </a:extLst>
          </p:cNvPr>
          <p:cNvSpPr txBox="1"/>
          <p:nvPr/>
        </p:nvSpPr>
        <p:spPr>
          <a:xfrm>
            <a:off x="213632" y="15308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/>
              </a:rPr>
              <a:t>Glenrio Post Office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276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uilding with many windows and a field of grass&#10;&#10;Description automatically generated">
            <a:extLst>
              <a:ext uri="{FF2B5EF4-FFF2-40B4-BE49-F238E27FC236}">
                <a16:creationId xmlns:a16="http://schemas.microsoft.com/office/drawing/2014/main" id="{BBABF6FF-8338-57A4-31F4-2224B27903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744F69-4189-B101-7005-3321770B2344}"/>
              </a:ext>
            </a:extLst>
          </p:cNvPr>
          <p:cNvSpPr txBox="1"/>
          <p:nvPr/>
        </p:nvSpPr>
        <p:spPr>
          <a:xfrm>
            <a:off x="213632" y="6181699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800" b="1" dirty="0">
                <a:solidFill>
                  <a:schemeClr val="bg1"/>
                </a:solidFill>
                <a:latin typeface="Calibri" panose="020F0502020204030204"/>
              </a:rPr>
              <a:t>Glenrio Hotel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762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E8FFCEC-0282-D67B-0154-922552BD0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" y="4954633"/>
            <a:ext cx="8152094" cy="1296798"/>
          </a:xfrm>
          <a:prstGeom prst="rect">
            <a:avLst/>
          </a:prstGeom>
        </p:spPr>
      </p:pic>
      <p:pic>
        <p:nvPicPr>
          <p:cNvPr id="3" name="Picture 2" descr="A crown on a table&#10;&#10;Description automatically generated">
            <a:extLst>
              <a:ext uri="{FF2B5EF4-FFF2-40B4-BE49-F238E27FC236}">
                <a16:creationId xmlns:a16="http://schemas.microsoft.com/office/drawing/2014/main" id="{D06E947D-CA7B-4611-EACB-28C098CFF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1999" cy="68580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CE8134-F009-26A0-19B7-76FB34006798}"/>
              </a:ext>
            </a:extLst>
          </p:cNvPr>
          <p:cNvGrpSpPr/>
          <p:nvPr/>
        </p:nvGrpSpPr>
        <p:grpSpPr>
          <a:xfrm>
            <a:off x="284618" y="197597"/>
            <a:ext cx="7876593" cy="1069707"/>
            <a:chOff x="284618" y="5088979"/>
            <a:chExt cx="7876593" cy="10697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ECC3FB-C00F-1293-B8D3-C8504FC7F54C}"/>
                </a:ext>
              </a:extLst>
            </p:cNvPr>
            <p:cNvSpPr txBox="1"/>
            <p:nvPr/>
          </p:nvSpPr>
          <p:spPr>
            <a:xfrm>
              <a:off x="284618" y="5088979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Supreme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647766-8817-9C89-46B4-6EF61CF46ECC}"/>
                </a:ext>
              </a:extLst>
            </p:cNvPr>
            <p:cNvSpPr txBox="1"/>
            <p:nvPr/>
          </p:nvSpPr>
          <p:spPr>
            <a:xfrm>
              <a:off x="312611" y="5789354"/>
              <a:ext cx="784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42900" algn="l"/>
                  <a:tab pos="739775" algn="l"/>
                </a:tabLst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Putting Christ First</a:t>
              </a:r>
              <a:r>
                <a:rPr 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</a:rPr>
                <a:t>: </a:t>
              </a: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Frutiger LT Std 45 Light" panose="020B0402020204020204" pitchFamily="34" charset="0"/>
                </a:rPr>
                <a:t>Colossians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Background of the Epistle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(Col. 1:1,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little city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urkey with different colored areas&#10;&#10;Description automatically generated">
            <a:extLst>
              <a:ext uri="{FF2B5EF4-FFF2-40B4-BE49-F238E27FC236}">
                <a16:creationId xmlns:a16="http://schemas.microsoft.com/office/drawing/2014/main" id="{851DE36F-3748-C08B-7F82-8086EB35C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3D58FB5-F978-43F8-29DA-025E7D490278}"/>
              </a:ext>
            </a:extLst>
          </p:cNvPr>
          <p:cNvSpPr/>
          <p:nvPr/>
        </p:nvSpPr>
        <p:spPr>
          <a:xfrm>
            <a:off x="-390" y="0"/>
            <a:ext cx="12192000" cy="6858000"/>
          </a:xfrm>
          <a:prstGeom prst="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37175-17CC-7E67-D40B-D90D3C344B44}"/>
              </a:ext>
            </a:extLst>
          </p:cNvPr>
          <p:cNvSpPr txBox="1"/>
          <p:nvPr/>
        </p:nvSpPr>
        <p:spPr>
          <a:xfrm>
            <a:off x="92334" y="6211668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3600" b="1" dirty="0">
                <a:latin typeface="Calibri" panose="020F0502020204030204"/>
              </a:rPr>
              <a:t>First Century Asia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6B78E5-5C8A-0F50-FB97-E7114BADF6E1}"/>
              </a:ext>
            </a:extLst>
          </p:cNvPr>
          <p:cNvSpPr/>
          <p:nvPr/>
        </p:nvSpPr>
        <p:spPr>
          <a:xfrm>
            <a:off x="1502228" y="3429000"/>
            <a:ext cx="139959" cy="139959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45A7414-B9DE-EC57-0C23-D2721ED29F4F}"/>
              </a:ext>
            </a:extLst>
          </p:cNvPr>
          <p:cNvSpPr/>
          <p:nvPr/>
        </p:nvSpPr>
        <p:spPr>
          <a:xfrm>
            <a:off x="1572207" y="1967686"/>
            <a:ext cx="139959" cy="139959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8BA5FA-6A2C-B804-3E23-75F879CC9663}"/>
              </a:ext>
            </a:extLst>
          </p:cNvPr>
          <p:cNvSpPr/>
          <p:nvPr/>
        </p:nvSpPr>
        <p:spPr>
          <a:xfrm>
            <a:off x="1654628" y="2576804"/>
            <a:ext cx="139959" cy="139959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A20CC2-BAC5-FF49-8F4E-4FEC386E9C6E}"/>
              </a:ext>
            </a:extLst>
          </p:cNvPr>
          <p:cNvSpPr/>
          <p:nvPr/>
        </p:nvSpPr>
        <p:spPr>
          <a:xfrm>
            <a:off x="3833132" y="2694991"/>
            <a:ext cx="139959" cy="139959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BDDAE1-EF9E-8F7F-EC9D-7C3AA6A16A8E}"/>
              </a:ext>
            </a:extLst>
          </p:cNvPr>
          <p:cNvSpPr/>
          <p:nvPr/>
        </p:nvSpPr>
        <p:spPr>
          <a:xfrm>
            <a:off x="3800280" y="3003199"/>
            <a:ext cx="139959" cy="139959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E2AD97-E0D8-2AD7-A5D6-9D0AC3BD70C2}"/>
              </a:ext>
            </a:extLst>
          </p:cNvPr>
          <p:cNvSpPr/>
          <p:nvPr/>
        </p:nvSpPr>
        <p:spPr>
          <a:xfrm>
            <a:off x="3997972" y="3180482"/>
            <a:ext cx="139959" cy="139959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BF11FB-0D03-25D3-1A41-B0F6FE8F573A}"/>
              </a:ext>
            </a:extLst>
          </p:cNvPr>
          <p:cNvSpPr/>
          <p:nvPr/>
        </p:nvSpPr>
        <p:spPr>
          <a:xfrm>
            <a:off x="6294664" y="2362497"/>
            <a:ext cx="139959" cy="139959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2E7FE33-11AE-DF3C-5147-06C138D0AF64}"/>
              </a:ext>
            </a:extLst>
          </p:cNvPr>
          <p:cNvSpPr/>
          <p:nvPr/>
        </p:nvSpPr>
        <p:spPr>
          <a:xfrm>
            <a:off x="7473433" y="3003199"/>
            <a:ext cx="139959" cy="139959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C58EC7-BAAB-1EF3-2E4E-7110440600DA}"/>
              </a:ext>
            </a:extLst>
          </p:cNvPr>
          <p:cNvSpPr/>
          <p:nvPr/>
        </p:nvSpPr>
        <p:spPr>
          <a:xfrm>
            <a:off x="7436108" y="3428999"/>
            <a:ext cx="139959" cy="139959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86F658-0929-845B-581C-41943357E559}"/>
              </a:ext>
            </a:extLst>
          </p:cNvPr>
          <p:cNvSpPr/>
          <p:nvPr/>
        </p:nvSpPr>
        <p:spPr>
          <a:xfrm>
            <a:off x="8838811" y="4505130"/>
            <a:ext cx="139959" cy="139959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6BAC2C-82E7-4F94-6973-138BF34747DF}"/>
              </a:ext>
            </a:extLst>
          </p:cNvPr>
          <p:cNvSpPr/>
          <p:nvPr/>
        </p:nvSpPr>
        <p:spPr>
          <a:xfrm>
            <a:off x="10997293" y="4732175"/>
            <a:ext cx="139959" cy="139959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06466-02EE-27C6-19A9-588DCA0860C4}"/>
              </a:ext>
            </a:extLst>
          </p:cNvPr>
          <p:cNvSpPr txBox="1"/>
          <p:nvPr/>
        </p:nvSpPr>
        <p:spPr>
          <a:xfrm>
            <a:off x="3498303" y="3206406"/>
            <a:ext cx="141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tabLst>
                <a:tab pos="342900" algn="l"/>
                <a:tab pos="739775" algn="l"/>
              </a:tabLst>
              <a:defRPr/>
            </a:pPr>
            <a:r>
              <a:rPr lang="en-US" sz="2400" b="1" dirty="0">
                <a:latin typeface="Calibri" panose="020F0502020204030204"/>
              </a:rPr>
              <a:t>Colosse</a:t>
            </a:r>
            <a:endParaRPr kumimoji="0" lang="en-US" sz="2400" b="1" i="0" u="none" strike="noStrike" kern="1200" cap="none" spc="0" normalizeH="0" baseline="0" noProof="0" dirty="0"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9E1889-B130-523D-FB8C-E1BDAD7FDE54}"/>
              </a:ext>
            </a:extLst>
          </p:cNvPr>
          <p:cNvSpPr txBox="1"/>
          <p:nvPr/>
        </p:nvSpPr>
        <p:spPr>
          <a:xfrm>
            <a:off x="2501366" y="2949649"/>
            <a:ext cx="141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tabLst>
                <a:tab pos="342900" algn="l"/>
                <a:tab pos="739775" algn="l"/>
              </a:tabLst>
              <a:defRPr/>
            </a:pPr>
            <a:r>
              <a:rPr lang="en-US" sz="2400" b="1" dirty="0">
                <a:latin typeface="Calibri" panose="020F0502020204030204"/>
              </a:rPr>
              <a:t>Laodicea</a:t>
            </a:r>
            <a:endParaRPr kumimoji="0" lang="en-US" sz="2400" b="1" i="0" u="none" strike="noStrike" kern="1200" cap="none" spc="0" normalizeH="0" baseline="0" noProof="0" dirty="0"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418019-2743-F76C-DF08-6BE5A8647728}"/>
              </a:ext>
            </a:extLst>
          </p:cNvPr>
          <p:cNvSpPr txBox="1"/>
          <p:nvPr/>
        </p:nvSpPr>
        <p:spPr>
          <a:xfrm>
            <a:off x="2368909" y="2313292"/>
            <a:ext cx="169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tabLst>
                <a:tab pos="342900" algn="l"/>
                <a:tab pos="739775" algn="l"/>
              </a:tabLst>
              <a:defRPr/>
            </a:pPr>
            <a:r>
              <a:rPr lang="en-US" sz="2400" b="1" dirty="0">
                <a:latin typeface="Calibri" panose="020F0502020204030204"/>
              </a:rPr>
              <a:t>Hierapolis</a:t>
            </a:r>
            <a:endParaRPr kumimoji="0" lang="en-US" sz="2400" b="1" i="0" u="none" strike="noStrike" kern="1200" cap="none" spc="0" normalizeH="0" baseline="0" noProof="0" dirty="0"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3F1CA9-6F9D-6E06-FB38-D5C1C9A7A09B}"/>
              </a:ext>
            </a:extLst>
          </p:cNvPr>
          <p:cNvSpPr txBox="1"/>
          <p:nvPr/>
        </p:nvSpPr>
        <p:spPr>
          <a:xfrm>
            <a:off x="-91460" y="3373988"/>
            <a:ext cx="169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tabLst>
                <a:tab pos="342900" algn="l"/>
                <a:tab pos="739775" algn="l"/>
              </a:tabLst>
              <a:defRPr/>
            </a:pPr>
            <a:r>
              <a:rPr lang="en-US" sz="2400" b="1" dirty="0">
                <a:latin typeface="Calibri" panose="020F0502020204030204"/>
              </a:rPr>
              <a:t>Miletus</a:t>
            </a:r>
            <a:endParaRPr kumimoji="0" lang="en-US" sz="2400" b="1" i="0" u="none" strike="noStrike" kern="1200" cap="none" spc="0" normalizeH="0" baseline="0" noProof="0" dirty="0"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CD9739-21E2-8727-CD21-883F38413EE3}"/>
              </a:ext>
            </a:extLst>
          </p:cNvPr>
          <p:cNvSpPr txBox="1"/>
          <p:nvPr/>
        </p:nvSpPr>
        <p:spPr>
          <a:xfrm>
            <a:off x="-390" y="2496891"/>
            <a:ext cx="169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tabLst>
                <a:tab pos="342900" algn="l"/>
                <a:tab pos="739775" algn="l"/>
              </a:tabLst>
              <a:defRPr/>
            </a:pPr>
            <a:r>
              <a:rPr lang="en-US" sz="2400" b="1" dirty="0">
                <a:latin typeface="Calibri" panose="020F0502020204030204"/>
              </a:rPr>
              <a:t>Ephesus</a:t>
            </a:r>
            <a:endParaRPr kumimoji="0" lang="en-US" sz="2400" b="1" i="0" u="none" strike="noStrike" kern="1200" cap="none" spc="0" normalizeH="0" baseline="0" noProof="0" dirty="0"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E09B9D-B431-4A61-67F6-267ABEB62000}"/>
              </a:ext>
            </a:extLst>
          </p:cNvPr>
          <p:cNvSpPr txBox="1"/>
          <p:nvPr/>
        </p:nvSpPr>
        <p:spPr>
          <a:xfrm>
            <a:off x="-49179" y="1635920"/>
            <a:ext cx="169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tabLst>
                <a:tab pos="342900" algn="l"/>
                <a:tab pos="739775" algn="l"/>
              </a:tabLst>
              <a:defRPr/>
            </a:pPr>
            <a:r>
              <a:rPr lang="en-US" sz="2400" b="1" dirty="0">
                <a:latin typeface="Calibri" panose="020F0502020204030204"/>
              </a:rPr>
              <a:t>Smyrna</a:t>
            </a:r>
            <a:endParaRPr kumimoji="0" lang="en-US" sz="2400" b="1" i="0" u="none" strike="noStrike" kern="1200" cap="none" spc="0" normalizeH="0" baseline="0" noProof="0" dirty="0"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CC6B47-3F71-B5A6-0215-9A1C95747A36}"/>
              </a:ext>
            </a:extLst>
          </p:cNvPr>
          <p:cNvSpPr txBox="1"/>
          <p:nvPr/>
        </p:nvSpPr>
        <p:spPr>
          <a:xfrm>
            <a:off x="8663377" y="4113444"/>
            <a:ext cx="169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400" b="1" dirty="0">
                <a:latin typeface="Calibri" panose="020F0502020204030204"/>
              </a:rPr>
              <a:t>Derbe</a:t>
            </a:r>
            <a:endParaRPr kumimoji="0" lang="en-US" sz="2400" b="1" i="0" u="none" strike="noStrike" kern="1200" cap="none" spc="0" normalizeH="0" baseline="0" noProof="0" dirty="0"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1A6750-A9E8-0FC3-FC69-863258374C26}"/>
              </a:ext>
            </a:extLst>
          </p:cNvPr>
          <p:cNvSpPr txBox="1"/>
          <p:nvPr/>
        </p:nvSpPr>
        <p:spPr>
          <a:xfrm>
            <a:off x="10290014" y="4732175"/>
            <a:ext cx="169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400" b="1" dirty="0">
                <a:latin typeface="Calibri" panose="020F0502020204030204"/>
              </a:rPr>
              <a:t>Tarsus</a:t>
            </a:r>
            <a:endParaRPr kumimoji="0" lang="en-US" sz="2400" b="1" i="0" u="none" strike="noStrike" kern="1200" cap="none" spc="0" normalizeH="0" baseline="0" noProof="0" dirty="0"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2E1D82-B9B6-580D-4F97-4BD10CBE94EC}"/>
              </a:ext>
            </a:extLst>
          </p:cNvPr>
          <p:cNvSpPr txBox="1"/>
          <p:nvPr/>
        </p:nvSpPr>
        <p:spPr>
          <a:xfrm>
            <a:off x="7543412" y="3338125"/>
            <a:ext cx="169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400" b="1" dirty="0">
                <a:latin typeface="Calibri" panose="020F0502020204030204"/>
              </a:rPr>
              <a:t>Lystra</a:t>
            </a:r>
            <a:endParaRPr kumimoji="0" lang="en-US" sz="2400" b="1" i="0" u="none" strike="noStrike" kern="1200" cap="none" spc="0" normalizeH="0" baseline="0" noProof="0" dirty="0"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411965-8A22-7E1D-9AFB-930A8258B4E1}"/>
              </a:ext>
            </a:extLst>
          </p:cNvPr>
          <p:cNvSpPr txBox="1"/>
          <p:nvPr/>
        </p:nvSpPr>
        <p:spPr>
          <a:xfrm>
            <a:off x="7496859" y="2674883"/>
            <a:ext cx="169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400" b="1" dirty="0">
                <a:latin typeface="Calibri" panose="020F0502020204030204"/>
              </a:rPr>
              <a:t>Iconium</a:t>
            </a:r>
            <a:endParaRPr kumimoji="0" lang="en-US" sz="2400" b="1" i="0" u="none" strike="noStrike" kern="1200" cap="none" spc="0" normalizeH="0" baseline="0" noProof="0" dirty="0"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793B34-A13F-50B0-AC30-AF65F9E3D727}"/>
              </a:ext>
            </a:extLst>
          </p:cNvPr>
          <p:cNvSpPr txBox="1"/>
          <p:nvPr/>
        </p:nvSpPr>
        <p:spPr>
          <a:xfrm>
            <a:off x="6286499" y="2361229"/>
            <a:ext cx="169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400" b="1" dirty="0">
                <a:latin typeface="Calibri" panose="020F0502020204030204"/>
              </a:rPr>
              <a:t>Antioch</a:t>
            </a:r>
            <a:endParaRPr kumimoji="0" lang="en-US" sz="2400" b="1" i="0" u="none" strike="noStrike" kern="1200" cap="none" spc="0" normalizeH="0" baseline="0" noProof="0" dirty="0"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1657BF-C02D-CE10-CDDE-163B4A576697}"/>
              </a:ext>
            </a:extLst>
          </p:cNvPr>
          <p:cNvSpPr txBox="1"/>
          <p:nvPr/>
        </p:nvSpPr>
        <p:spPr>
          <a:xfrm>
            <a:off x="1208605" y="5293566"/>
            <a:ext cx="169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tabLst>
                <a:tab pos="342900" algn="l"/>
                <a:tab pos="739775" algn="l"/>
              </a:tabLst>
              <a:defRPr/>
            </a:pPr>
            <a:r>
              <a:rPr lang="en-US" sz="2400" b="1" i="1" dirty="0">
                <a:latin typeface="Calibri" panose="020F0502020204030204"/>
              </a:rPr>
              <a:t>Rhodes</a:t>
            </a:r>
            <a:endParaRPr kumimoji="0" lang="en-US" sz="2400" b="1" i="1" u="none" strike="noStrike" kern="1200" cap="none" spc="0" normalizeH="0" baseline="0" noProof="0" dirty="0"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44E3C2-05AB-0EA7-274C-B0C0003A2014}"/>
              </a:ext>
            </a:extLst>
          </p:cNvPr>
          <p:cNvSpPr txBox="1"/>
          <p:nvPr/>
        </p:nvSpPr>
        <p:spPr>
          <a:xfrm>
            <a:off x="2080090" y="1305838"/>
            <a:ext cx="2974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rPr>
              <a:t>A S I 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3679DC-972E-E96A-7F4C-9DE327AFAF84}"/>
              </a:ext>
            </a:extLst>
          </p:cNvPr>
          <p:cNvSpPr txBox="1"/>
          <p:nvPr/>
        </p:nvSpPr>
        <p:spPr>
          <a:xfrm>
            <a:off x="1490853" y="2051682"/>
            <a:ext cx="1178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800" b="1" dirty="0">
                <a:solidFill>
                  <a:srgbClr val="D925D0"/>
                </a:solidFill>
                <a:latin typeface="Calibri" panose="020F0502020204030204"/>
              </a:rPr>
              <a:t>LYDIA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925D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FA6269-4956-467B-8998-FBBE7B64C5ED}"/>
              </a:ext>
            </a:extLst>
          </p:cNvPr>
          <p:cNvSpPr txBox="1"/>
          <p:nvPr/>
        </p:nvSpPr>
        <p:spPr>
          <a:xfrm>
            <a:off x="1963802" y="3641652"/>
            <a:ext cx="1178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2800" b="1" dirty="0">
                <a:solidFill>
                  <a:srgbClr val="D925D0"/>
                </a:solidFill>
                <a:latin typeface="Calibri" panose="020F0502020204030204"/>
              </a:rPr>
              <a:t>CARIA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925D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67D0E-4E5B-0442-61B4-9AA1FA87CAEF}"/>
              </a:ext>
            </a:extLst>
          </p:cNvPr>
          <p:cNvSpPr txBox="1"/>
          <p:nvPr/>
        </p:nvSpPr>
        <p:spPr>
          <a:xfrm>
            <a:off x="4016634" y="5101530"/>
            <a:ext cx="1178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925D0"/>
                </a:solidFill>
                <a:effectLst/>
                <a:uLnTx/>
                <a:uFillTx/>
                <a:latin typeface="Calibri" panose="020F0502020204030204"/>
              </a:rPr>
              <a:t>LYCIA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540BE1-8A8D-2D59-FD60-5B53FDC60C56}"/>
              </a:ext>
            </a:extLst>
          </p:cNvPr>
          <p:cNvSpPr txBox="1"/>
          <p:nvPr/>
        </p:nvSpPr>
        <p:spPr>
          <a:xfrm>
            <a:off x="4014012" y="2489750"/>
            <a:ext cx="197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925D0"/>
                </a:solidFill>
                <a:effectLst/>
                <a:uLnTx/>
                <a:uFillTx/>
                <a:latin typeface="Calibri" panose="020F0502020204030204"/>
              </a:rPr>
              <a:t>PHRYGIA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BB24F8-31E8-B6AA-C910-FEEFC185AC08}"/>
              </a:ext>
            </a:extLst>
          </p:cNvPr>
          <p:cNvSpPr txBox="1"/>
          <p:nvPr/>
        </p:nvSpPr>
        <p:spPr>
          <a:xfrm rot="1517073">
            <a:off x="6089689" y="4428555"/>
            <a:ext cx="197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925D0"/>
                </a:solidFill>
                <a:effectLst/>
                <a:uLnTx/>
                <a:uFillTx/>
                <a:latin typeface="Calibri" panose="020F0502020204030204"/>
              </a:rPr>
              <a:t>PAMPHYLIA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31FC8D-88B2-BCF3-579F-61F8C8369C87}"/>
              </a:ext>
            </a:extLst>
          </p:cNvPr>
          <p:cNvSpPr txBox="1"/>
          <p:nvPr/>
        </p:nvSpPr>
        <p:spPr>
          <a:xfrm>
            <a:off x="8105365" y="5318100"/>
            <a:ext cx="197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342900" algn="l"/>
                <a:tab pos="739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925D0"/>
                </a:solidFill>
                <a:effectLst/>
                <a:uLnTx/>
                <a:uFillTx/>
                <a:latin typeface="Calibri" panose="020F0502020204030204"/>
              </a:rPr>
              <a:t>CILICIA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A2CD03-9BD1-3B8D-093B-FF8B5188B8C1}"/>
              </a:ext>
            </a:extLst>
          </p:cNvPr>
          <p:cNvSpPr txBox="1"/>
          <p:nvPr/>
        </p:nvSpPr>
        <p:spPr>
          <a:xfrm>
            <a:off x="5641328" y="2676157"/>
            <a:ext cx="197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342900" algn="l"/>
                <a:tab pos="7397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925D0"/>
                </a:solidFill>
                <a:effectLst/>
                <a:uLnTx/>
                <a:uFillTx/>
                <a:latin typeface="Calibri" panose="020F0502020204030204"/>
              </a:rPr>
              <a:t>PISIDIA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3D23C3-F986-15F9-F998-2CA53CC172F1}"/>
              </a:ext>
            </a:extLst>
          </p:cNvPr>
          <p:cNvSpPr txBox="1"/>
          <p:nvPr/>
        </p:nvSpPr>
        <p:spPr>
          <a:xfrm rot="19445790">
            <a:off x="6479023" y="867792"/>
            <a:ext cx="3786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</a:rPr>
              <a:t>G A L A T I 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DC7882-B0FE-D0B6-FE92-7C225019DD96}"/>
              </a:ext>
            </a:extLst>
          </p:cNvPr>
          <p:cNvSpPr txBox="1"/>
          <p:nvPr/>
        </p:nvSpPr>
        <p:spPr>
          <a:xfrm>
            <a:off x="3962386" y="2839129"/>
            <a:ext cx="169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Lycus River</a:t>
            </a:r>
            <a:endParaRPr kumimoji="0" lang="en-US" b="1" i="0" u="none" strike="noStrike" kern="1200" cap="none" spc="0" normalizeH="0" baseline="0" noProof="0" dirty="0"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0BB64B-F1AA-1896-7608-249DB6ED3417}"/>
              </a:ext>
            </a:extLst>
          </p:cNvPr>
          <p:cNvSpPr txBox="1"/>
          <p:nvPr/>
        </p:nvSpPr>
        <p:spPr>
          <a:xfrm rot="21274316">
            <a:off x="2176469" y="2662994"/>
            <a:ext cx="196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</a:rPr>
              <a:t>Meander River</a:t>
            </a:r>
            <a:endParaRPr kumimoji="0" lang="en-US" b="1" i="0" u="none" strike="noStrike" kern="1200" cap="none" spc="0" normalizeH="0" baseline="0" noProof="0" dirty="0"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830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Background of the Epistle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(Col. 1:1,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little city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733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dirt road with a mountain in the background&#10;&#10;Description automatically generated">
            <a:extLst>
              <a:ext uri="{FF2B5EF4-FFF2-40B4-BE49-F238E27FC236}">
                <a16:creationId xmlns:a16="http://schemas.microsoft.com/office/drawing/2014/main" id="{4ED851B8-FAC5-8050-93CD-6499B9E725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B822E-B50C-2208-A0E1-0CAD8D1FB965}"/>
              </a:ext>
            </a:extLst>
          </p:cNvPr>
          <p:cNvSpPr txBox="1"/>
          <p:nvPr/>
        </p:nvSpPr>
        <p:spPr>
          <a:xfrm>
            <a:off x="92334" y="25478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/>
              </a:rPr>
              <a:t>Mount Cadmus from Hierapolis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3090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Background of the Epistle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(Col. 1:1, 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The little city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The Colosse residents</a:t>
            </a:r>
          </a:p>
        </p:txBody>
      </p:sp>
    </p:spTree>
    <p:extLst>
      <p:ext uri="{BB962C8B-B14F-4D97-AF65-F5344CB8AC3E}">
        <p14:creationId xmlns:p14="http://schemas.microsoft.com/office/powerpoint/2010/main" val="8258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4682</TotalTime>
  <Words>517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Frutiger LT Std 45 Light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145</cp:revision>
  <dcterms:created xsi:type="dcterms:W3CDTF">2020-12-02T03:38:14Z</dcterms:created>
  <dcterms:modified xsi:type="dcterms:W3CDTF">2024-01-22T21:57:15Z</dcterms:modified>
</cp:coreProperties>
</file>