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69" r:id="rId3"/>
    <p:sldId id="270" r:id="rId4"/>
    <p:sldId id="258" r:id="rId5"/>
    <p:sldId id="273" r:id="rId6"/>
    <p:sldId id="268" r:id="rId7"/>
    <p:sldId id="275" r:id="rId8"/>
    <p:sldId id="274" r:id="rId9"/>
    <p:sldId id="26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1D30"/>
    <a:srgbClr val="9F3624"/>
    <a:srgbClr val="5C4E50"/>
    <a:srgbClr val="5F8FB9"/>
    <a:srgbClr val="75A256"/>
    <a:srgbClr val="CD7A42"/>
    <a:srgbClr val="DDAE3C"/>
    <a:srgbClr val="CC99FF"/>
    <a:srgbClr val="FFFFFF"/>
    <a:srgbClr val="BD9E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23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26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3567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asketball on a wooden floor&#10;&#10;Description generated with high confidence">
            <a:extLst>
              <a:ext uri="{FF2B5EF4-FFF2-40B4-BE49-F238E27FC236}">
                <a16:creationId xmlns:a16="http://schemas.microsoft.com/office/drawing/2014/main" id="{319F4407-550C-4315-B80D-83E64EAC30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" t="5758" r="45635" b="50184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8E844EA-EB27-4CE9-8140-BFB332EF93AC}"/>
              </a:ext>
            </a:extLst>
          </p:cNvPr>
          <p:cNvSpPr/>
          <p:nvPr userDrawn="1"/>
        </p:nvSpPr>
        <p:spPr>
          <a:xfrm>
            <a:off x="1515931" y="-1"/>
            <a:ext cx="7498528" cy="6858001"/>
          </a:xfrm>
          <a:prstGeom prst="rect">
            <a:avLst/>
          </a:prstGeom>
          <a:solidFill>
            <a:srgbClr val="FFFFFF">
              <a:alpha val="4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998FFC-9857-4079-948B-2BB26FD7D80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860" y="-94582"/>
            <a:ext cx="6067314" cy="121058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193F2E7-C407-41DC-94ED-075D61982005}"/>
              </a:ext>
            </a:extLst>
          </p:cNvPr>
          <p:cNvCxnSpPr>
            <a:cxnSpLocks/>
          </p:cNvCxnSpPr>
          <p:nvPr userDrawn="1"/>
        </p:nvCxnSpPr>
        <p:spPr>
          <a:xfrm>
            <a:off x="1" y="883915"/>
            <a:ext cx="12191999" cy="0"/>
          </a:xfrm>
          <a:prstGeom prst="line">
            <a:avLst/>
          </a:prstGeom>
          <a:ln w="28575">
            <a:solidFill>
              <a:srgbClr val="9F3624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picture containing thing, indoor&#10;&#10;Description generated with high confidence">
            <a:extLst>
              <a:ext uri="{FF2B5EF4-FFF2-40B4-BE49-F238E27FC236}">
                <a16:creationId xmlns:a16="http://schemas.microsoft.com/office/drawing/2014/main" id="{1D357C9C-DFD6-4EA0-A290-68B07B9460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5" t="9700" r="65489" b="3791"/>
          <a:stretch/>
        </p:blipFill>
        <p:spPr>
          <a:xfrm flipH="1">
            <a:off x="0" y="-2148"/>
            <a:ext cx="1276188" cy="508587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9A95DC7-B1CC-47EA-8F41-E4CFBFCB1335}"/>
              </a:ext>
            </a:extLst>
          </p:cNvPr>
          <p:cNvSpPr/>
          <p:nvPr userDrawn="1"/>
        </p:nvSpPr>
        <p:spPr>
          <a:xfrm>
            <a:off x="-7079" y="-5427"/>
            <a:ext cx="12199079" cy="883915"/>
          </a:xfrm>
          <a:prstGeom prst="rect">
            <a:avLst/>
          </a:prstGeom>
          <a:solidFill>
            <a:srgbClr val="181D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picture containing thing, indoor&#10;&#10;Description generated with high confidence">
            <a:extLst>
              <a:ext uri="{FF2B5EF4-FFF2-40B4-BE49-F238E27FC236}">
                <a16:creationId xmlns:a16="http://schemas.microsoft.com/office/drawing/2014/main" id="{4E740D5E-F16E-4B0A-805C-44D0100B5B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5" t="9700" r="65489" b="3791"/>
          <a:stretch/>
        </p:blipFill>
        <p:spPr>
          <a:xfrm flipH="1">
            <a:off x="0" y="-2148"/>
            <a:ext cx="1276188" cy="508587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059520F-48AA-4EE5-8B21-6609F301547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2" y="-89757"/>
            <a:ext cx="6546955" cy="125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471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floor, indoor, table, sport&#10;&#10;Description generated with very high confidence">
            <a:extLst>
              <a:ext uri="{FF2B5EF4-FFF2-40B4-BE49-F238E27FC236}">
                <a16:creationId xmlns:a16="http://schemas.microsoft.com/office/drawing/2014/main" id="{FCA93831-2F1E-4991-856B-50B959C377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283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person&#10;&#10;Description generated with high confidence">
            <a:extLst>
              <a:ext uri="{FF2B5EF4-FFF2-40B4-BE49-F238E27FC236}">
                <a16:creationId xmlns:a16="http://schemas.microsoft.com/office/drawing/2014/main" id="{6D5026CF-9521-4EEE-904D-A3D6D12D28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" t="1006" r="466" b="4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527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social media post&#10;&#10;Description generated with high confidence">
            <a:extLst>
              <a:ext uri="{FF2B5EF4-FFF2-40B4-BE49-F238E27FC236}">
                <a16:creationId xmlns:a16="http://schemas.microsoft.com/office/drawing/2014/main" id="{C6BB0F6A-C1BB-4512-B97F-49674425EF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" t="892" r="460" b="32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8992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28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CD40733-AF11-482A-8470-A38B414091F1}"/>
              </a:ext>
            </a:extLst>
          </p:cNvPr>
          <p:cNvSpPr/>
          <p:nvPr/>
        </p:nvSpPr>
        <p:spPr>
          <a:xfrm>
            <a:off x="1889312" y="1098639"/>
            <a:ext cx="67974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65113" algn="l"/>
              </a:tabLst>
            </a:pPr>
            <a:r>
              <a:rPr lang="en-US" sz="2800" b="1" dirty="0"/>
              <a:t>I. Paul Exposed Corinth’s Carnal Ministry </a:t>
            </a:r>
            <a:br>
              <a:rPr lang="en-US" sz="2800" b="1" dirty="0"/>
            </a:br>
            <a:r>
              <a:rPr lang="en-US" sz="2800" b="1" dirty="0"/>
              <a:t>	(3:1–4)</a:t>
            </a:r>
          </a:p>
          <a:p>
            <a:pPr>
              <a:tabLst>
                <a:tab pos="271463" algn="l"/>
              </a:tabLst>
            </a:pPr>
            <a:r>
              <a:rPr lang="en-US" sz="2800" b="1" dirty="0"/>
              <a:t>	A. Reasons for carnality (3:1, 2)</a:t>
            </a:r>
          </a:p>
          <a:p>
            <a:pPr>
              <a:tabLst>
                <a:tab pos="271463" algn="l"/>
              </a:tabLst>
            </a:pPr>
            <a:r>
              <a:rPr lang="en-US" sz="2800" b="1" dirty="0"/>
              <a:t>	B. Results of carnality (3:3, 4)</a:t>
            </a:r>
          </a:p>
        </p:txBody>
      </p:sp>
    </p:spTree>
    <p:extLst>
      <p:ext uri="{BB962C8B-B14F-4D97-AF65-F5344CB8AC3E}">
        <p14:creationId xmlns:p14="http://schemas.microsoft.com/office/powerpoint/2010/main" val="394613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0116807A-D03B-48EE-B1CE-031E831F6C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" t="1037" r="541" b="3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F3F70C9C-800B-406F-A016-AA0AEC27CC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011" y="3877934"/>
            <a:ext cx="3624115" cy="91168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2B406AA8-7870-48B6-B659-9E5EE78AF2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821" y="4716414"/>
            <a:ext cx="3886698" cy="1346589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C3431106-D680-4FBA-9092-EC8FBB4BAB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471" y="4813647"/>
            <a:ext cx="2008606" cy="1357221"/>
          </a:xfrm>
          <a:prstGeom prst="rect">
            <a:avLst/>
          </a:prstGeom>
        </p:spPr>
      </p:pic>
      <p:pic>
        <p:nvPicPr>
          <p:cNvPr id="10" name="Picture 9" descr="A picture containing clothing, shirt&#10;&#10;Description generated with high confidence">
            <a:extLst>
              <a:ext uri="{FF2B5EF4-FFF2-40B4-BE49-F238E27FC236}">
                <a16:creationId xmlns:a16="http://schemas.microsoft.com/office/drawing/2014/main" id="{DF976C12-DC00-44C3-9397-AB47FFA9CB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996" y="991375"/>
            <a:ext cx="2709625" cy="2709625"/>
          </a:xfrm>
          <a:prstGeom prst="rect">
            <a:avLst/>
          </a:prstGeom>
        </p:spPr>
      </p:pic>
      <p:pic>
        <p:nvPicPr>
          <p:cNvPr id="18" name="Picture 17" descr="A picture containing clothing, shirt, sleeve&#10;&#10;Description generated with high confidence">
            <a:extLst>
              <a:ext uri="{FF2B5EF4-FFF2-40B4-BE49-F238E27FC236}">
                <a16:creationId xmlns:a16="http://schemas.microsoft.com/office/drawing/2014/main" id="{5E584C07-D153-48A7-8C1A-35A4CBC3EB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866" y="979132"/>
            <a:ext cx="2709625" cy="2703563"/>
          </a:xfrm>
          <a:prstGeom prst="rect">
            <a:avLst/>
          </a:prstGeom>
        </p:spPr>
      </p:pic>
      <p:pic>
        <p:nvPicPr>
          <p:cNvPr id="20" name="Picture 19" descr="A picture containing clothing, shirt, sleeve&#10;&#10;Description generated with high confidence">
            <a:extLst>
              <a:ext uri="{FF2B5EF4-FFF2-40B4-BE49-F238E27FC236}">
                <a16:creationId xmlns:a16="http://schemas.microsoft.com/office/drawing/2014/main" id="{11F57EC7-2900-4679-854A-B4BC5B4AEC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482" y="990062"/>
            <a:ext cx="2709625" cy="2703563"/>
          </a:xfrm>
          <a:prstGeom prst="rect">
            <a:avLst/>
          </a:prstGeom>
        </p:spPr>
      </p:pic>
      <p:pic>
        <p:nvPicPr>
          <p:cNvPr id="26" name="Picture 25" descr="A close up of a sign&#10;&#10;Description generated with high confidence">
            <a:extLst>
              <a:ext uri="{FF2B5EF4-FFF2-40B4-BE49-F238E27FC236}">
                <a16:creationId xmlns:a16="http://schemas.microsoft.com/office/drawing/2014/main" id="{27CDC793-ABFF-4ADC-A249-A1D873F094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679" y="990197"/>
            <a:ext cx="2703563" cy="2709625"/>
          </a:xfrm>
          <a:prstGeom prst="rect">
            <a:avLst/>
          </a:prstGeom>
        </p:spPr>
      </p:pic>
      <p:pic>
        <p:nvPicPr>
          <p:cNvPr id="28" name="Picture 27" descr="A person with collar shirt&#10;&#10;Description generated with high confidence">
            <a:extLst>
              <a:ext uri="{FF2B5EF4-FFF2-40B4-BE49-F238E27FC236}">
                <a16:creationId xmlns:a16="http://schemas.microsoft.com/office/drawing/2014/main" id="{C57C29F0-DC1B-421D-BBE5-37614DC2DEC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464" y="4124102"/>
            <a:ext cx="2709625" cy="2703563"/>
          </a:xfrm>
          <a:prstGeom prst="rect">
            <a:avLst/>
          </a:prstGeom>
        </p:spPr>
      </p:pic>
      <p:sp>
        <p:nvSpPr>
          <p:cNvPr id="2" name="Right Brace 1">
            <a:extLst>
              <a:ext uri="{FF2B5EF4-FFF2-40B4-BE49-F238E27FC236}">
                <a16:creationId xmlns:a16="http://schemas.microsoft.com/office/drawing/2014/main" id="{0DDA9DB3-7C68-424E-8A85-3515FB16417E}"/>
              </a:ext>
            </a:extLst>
          </p:cNvPr>
          <p:cNvSpPr/>
          <p:nvPr/>
        </p:nvSpPr>
        <p:spPr>
          <a:xfrm rot="5400000">
            <a:off x="5966661" y="-84264"/>
            <a:ext cx="256099" cy="7741407"/>
          </a:xfrm>
          <a:prstGeom prst="rightBrace">
            <a:avLst>
              <a:gd name="adj1" fmla="val 56782"/>
              <a:gd name="adj2" fmla="val 50082"/>
            </a:avLst>
          </a:prstGeom>
          <a:noFill/>
          <a:ln w="57150">
            <a:solidFill>
              <a:srgbClr val="5C4E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D5340D85-CDCB-432C-A3FD-ACFC00589232}"/>
              </a:ext>
            </a:extLst>
          </p:cNvPr>
          <p:cNvSpPr/>
          <p:nvPr/>
        </p:nvSpPr>
        <p:spPr>
          <a:xfrm rot="1807359">
            <a:off x="4275870" y="4014444"/>
            <a:ext cx="871277" cy="1142811"/>
          </a:xfrm>
          <a:custGeom>
            <a:avLst/>
            <a:gdLst>
              <a:gd name="connsiteX0" fmla="*/ 218539 w 853969"/>
              <a:gd name="connsiteY0" fmla="*/ 1286072 h 1286072"/>
              <a:gd name="connsiteX1" fmla="*/ 24810 w 853969"/>
              <a:gd name="connsiteY1" fmla="*/ 813374 h 1286072"/>
              <a:gd name="connsiteX2" fmla="*/ 63556 w 853969"/>
              <a:gd name="connsiteY2" fmla="*/ 332926 h 1286072"/>
              <a:gd name="connsiteX3" fmla="*/ 575000 w 853969"/>
              <a:gd name="connsiteY3" fmla="*/ 22960 h 1286072"/>
              <a:gd name="connsiteX4" fmla="*/ 853969 w 853969"/>
              <a:gd name="connsiteY4" fmla="*/ 22960 h 1286072"/>
              <a:gd name="connsiteX5" fmla="*/ 853969 w 853969"/>
              <a:gd name="connsiteY5" fmla="*/ 22960 h 1286072"/>
              <a:gd name="connsiteX0" fmla="*/ 210592 w 846022"/>
              <a:gd name="connsiteY0" fmla="*/ 1286072 h 1286072"/>
              <a:gd name="connsiteX1" fmla="*/ 16863 w 846022"/>
              <a:gd name="connsiteY1" fmla="*/ 813374 h 1286072"/>
              <a:gd name="connsiteX2" fmla="*/ 55609 w 846022"/>
              <a:gd name="connsiteY2" fmla="*/ 332926 h 1286072"/>
              <a:gd name="connsiteX3" fmla="*/ 419819 w 846022"/>
              <a:gd name="connsiteY3" fmla="*/ 22960 h 1286072"/>
              <a:gd name="connsiteX4" fmla="*/ 846022 w 846022"/>
              <a:gd name="connsiteY4" fmla="*/ 22960 h 1286072"/>
              <a:gd name="connsiteX5" fmla="*/ 846022 w 846022"/>
              <a:gd name="connsiteY5" fmla="*/ 22960 h 1286072"/>
              <a:gd name="connsiteX0" fmla="*/ 210592 w 846022"/>
              <a:gd name="connsiteY0" fmla="*/ 1292149 h 1292149"/>
              <a:gd name="connsiteX1" fmla="*/ 16863 w 846022"/>
              <a:gd name="connsiteY1" fmla="*/ 819451 h 1292149"/>
              <a:gd name="connsiteX2" fmla="*/ 55609 w 846022"/>
              <a:gd name="connsiteY2" fmla="*/ 339003 h 1292149"/>
              <a:gd name="connsiteX3" fmla="*/ 419819 w 846022"/>
              <a:gd name="connsiteY3" fmla="*/ 29037 h 1292149"/>
              <a:gd name="connsiteX4" fmla="*/ 846022 w 846022"/>
              <a:gd name="connsiteY4" fmla="*/ 29037 h 1292149"/>
              <a:gd name="connsiteX5" fmla="*/ 846022 w 846022"/>
              <a:gd name="connsiteY5" fmla="*/ 29037 h 1292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6022" h="1292149">
                <a:moveTo>
                  <a:pt x="210592" y="1292149"/>
                </a:moveTo>
                <a:cubicBezTo>
                  <a:pt x="126643" y="1135229"/>
                  <a:pt x="42694" y="978309"/>
                  <a:pt x="16863" y="819451"/>
                </a:cubicBezTo>
                <a:cubicBezTo>
                  <a:pt x="-8968" y="660593"/>
                  <a:pt x="-11550" y="470739"/>
                  <a:pt x="55609" y="339003"/>
                </a:cubicBezTo>
                <a:cubicBezTo>
                  <a:pt x="122768" y="207267"/>
                  <a:pt x="288084" y="80698"/>
                  <a:pt x="419819" y="29037"/>
                </a:cubicBezTo>
                <a:cubicBezTo>
                  <a:pt x="551554" y="-22624"/>
                  <a:pt x="767239" y="5790"/>
                  <a:pt x="846022" y="29037"/>
                </a:cubicBezTo>
                <a:lnTo>
                  <a:pt x="846022" y="29037"/>
                </a:lnTo>
              </a:path>
            </a:pathLst>
          </a:custGeom>
          <a:noFill/>
          <a:ln w="38100">
            <a:solidFill>
              <a:schemeClr val="bg1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CF261005-7089-4862-892C-555F7F0CF5E3}"/>
              </a:ext>
            </a:extLst>
          </p:cNvPr>
          <p:cNvSpPr/>
          <p:nvPr/>
        </p:nvSpPr>
        <p:spPr>
          <a:xfrm rot="17240364" flipV="1">
            <a:off x="7029253" y="5196021"/>
            <a:ext cx="844395" cy="1318363"/>
          </a:xfrm>
          <a:custGeom>
            <a:avLst/>
            <a:gdLst>
              <a:gd name="connsiteX0" fmla="*/ 218539 w 853969"/>
              <a:gd name="connsiteY0" fmla="*/ 1286072 h 1286072"/>
              <a:gd name="connsiteX1" fmla="*/ 24810 w 853969"/>
              <a:gd name="connsiteY1" fmla="*/ 813374 h 1286072"/>
              <a:gd name="connsiteX2" fmla="*/ 63556 w 853969"/>
              <a:gd name="connsiteY2" fmla="*/ 332926 h 1286072"/>
              <a:gd name="connsiteX3" fmla="*/ 575000 w 853969"/>
              <a:gd name="connsiteY3" fmla="*/ 22960 h 1286072"/>
              <a:gd name="connsiteX4" fmla="*/ 853969 w 853969"/>
              <a:gd name="connsiteY4" fmla="*/ 22960 h 1286072"/>
              <a:gd name="connsiteX5" fmla="*/ 853969 w 853969"/>
              <a:gd name="connsiteY5" fmla="*/ 22960 h 1286072"/>
              <a:gd name="connsiteX0" fmla="*/ 210592 w 846022"/>
              <a:gd name="connsiteY0" fmla="*/ 1286072 h 1286072"/>
              <a:gd name="connsiteX1" fmla="*/ 16863 w 846022"/>
              <a:gd name="connsiteY1" fmla="*/ 813374 h 1286072"/>
              <a:gd name="connsiteX2" fmla="*/ 55609 w 846022"/>
              <a:gd name="connsiteY2" fmla="*/ 332926 h 1286072"/>
              <a:gd name="connsiteX3" fmla="*/ 419819 w 846022"/>
              <a:gd name="connsiteY3" fmla="*/ 22960 h 1286072"/>
              <a:gd name="connsiteX4" fmla="*/ 846022 w 846022"/>
              <a:gd name="connsiteY4" fmla="*/ 22960 h 1286072"/>
              <a:gd name="connsiteX5" fmla="*/ 846022 w 846022"/>
              <a:gd name="connsiteY5" fmla="*/ 22960 h 1286072"/>
              <a:gd name="connsiteX0" fmla="*/ 210592 w 846022"/>
              <a:gd name="connsiteY0" fmla="*/ 1292149 h 1292149"/>
              <a:gd name="connsiteX1" fmla="*/ 16863 w 846022"/>
              <a:gd name="connsiteY1" fmla="*/ 819451 h 1292149"/>
              <a:gd name="connsiteX2" fmla="*/ 55609 w 846022"/>
              <a:gd name="connsiteY2" fmla="*/ 339003 h 1292149"/>
              <a:gd name="connsiteX3" fmla="*/ 419819 w 846022"/>
              <a:gd name="connsiteY3" fmla="*/ 29037 h 1292149"/>
              <a:gd name="connsiteX4" fmla="*/ 846022 w 846022"/>
              <a:gd name="connsiteY4" fmla="*/ 29037 h 1292149"/>
              <a:gd name="connsiteX5" fmla="*/ 846022 w 846022"/>
              <a:gd name="connsiteY5" fmla="*/ 29037 h 1292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6022" h="1292149">
                <a:moveTo>
                  <a:pt x="210592" y="1292149"/>
                </a:moveTo>
                <a:cubicBezTo>
                  <a:pt x="126643" y="1135229"/>
                  <a:pt x="42694" y="978309"/>
                  <a:pt x="16863" y="819451"/>
                </a:cubicBezTo>
                <a:cubicBezTo>
                  <a:pt x="-8968" y="660593"/>
                  <a:pt x="-11550" y="470739"/>
                  <a:pt x="55609" y="339003"/>
                </a:cubicBezTo>
                <a:cubicBezTo>
                  <a:pt x="122768" y="207267"/>
                  <a:pt x="288084" y="80698"/>
                  <a:pt x="419819" y="29037"/>
                </a:cubicBezTo>
                <a:cubicBezTo>
                  <a:pt x="551554" y="-22624"/>
                  <a:pt x="767239" y="5790"/>
                  <a:pt x="846022" y="29037"/>
                </a:cubicBezTo>
                <a:lnTo>
                  <a:pt x="846022" y="29037"/>
                </a:lnTo>
              </a:path>
            </a:pathLst>
          </a:custGeom>
          <a:noFill/>
          <a:ln w="38100">
            <a:solidFill>
              <a:schemeClr val="bg1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6007CE75-FF39-418F-9E45-C5DA3AB75FF0}"/>
              </a:ext>
            </a:extLst>
          </p:cNvPr>
          <p:cNvSpPr/>
          <p:nvPr/>
        </p:nvSpPr>
        <p:spPr>
          <a:xfrm rot="1221488" flipH="1">
            <a:off x="9794347" y="2950959"/>
            <a:ext cx="871277" cy="1142811"/>
          </a:xfrm>
          <a:custGeom>
            <a:avLst/>
            <a:gdLst>
              <a:gd name="connsiteX0" fmla="*/ 218539 w 853969"/>
              <a:gd name="connsiteY0" fmla="*/ 1286072 h 1286072"/>
              <a:gd name="connsiteX1" fmla="*/ 24810 w 853969"/>
              <a:gd name="connsiteY1" fmla="*/ 813374 h 1286072"/>
              <a:gd name="connsiteX2" fmla="*/ 63556 w 853969"/>
              <a:gd name="connsiteY2" fmla="*/ 332926 h 1286072"/>
              <a:gd name="connsiteX3" fmla="*/ 575000 w 853969"/>
              <a:gd name="connsiteY3" fmla="*/ 22960 h 1286072"/>
              <a:gd name="connsiteX4" fmla="*/ 853969 w 853969"/>
              <a:gd name="connsiteY4" fmla="*/ 22960 h 1286072"/>
              <a:gd name="connsiteX5" fmla="*/ 853969 w 853969"/>
              <a:gd name="connsiteY5" fmla="*/ 22960 h 1286072"/>
              <a:gd name="connsiteX0" fmla="*/ 210592 w 846022"/>
              <a:gd name="connsiteY0" fmla="*/ 1286072 h 1286072"/>
              <a:gd name="connsiteX1" fmla="*/ 16863 w 846022"/>
              <a:gd name="connsiteY1" fmla="*/ 813374 h 1286072"/>
              <a:gd name="connsiteX2" fmla="*/ 55609 w 846022"/>
              <a:gd name="connsiteY2" fmla="*/ 332926 h 1286072"/>
              <a:gd name="connsiteX3" fmla="*/ 419819 w 846022"/>
              <a:gd name="connsiteY3" fmla="*/ 22960 h 1286072"/>
              <a:gd name="connsiteX4" fmla="*/ 846022 w 846022"/>
              <a:gd name="connsiteY4" fmla="*/ 22960 h 1286072"/>
              <a:gd name="connsiteX5" fmla="*/ 846022 w 846022"/>
              <a:gd name="connsiteY5" fmla="*/ 22960 h 1286072"/>
              <a:gd name="connsiteX0" fmla="*/ 210592 w 846022"/>
              <a:gd name="connsiteY0" fmla="*/ 1292149 h 1292149"/>
              <a:gd name="connsiteX1" fmla="*/ 16863 w 846022"/>
              <a:gd name="connsiteY1" fmla="*/ 819451 h 1292149"/>
              <a:gd name="connsiteX2" fmla="*/ 55609 w 846022"/>
              <a:gd name="connsiteY2" fmla="*/ 339003 h 1292149"/>
              <a:gd name="connsiteX3" fmla="*/ 419819 w 846022"/>
              <a:gd name="connsiteY3" fmla="*/ 29037 h 1292149"/>
              <a:gd name="connsiteX4" fmla="*/ 846022 w 846022"/>
              <a:gd name="connsiteY4" fmla="*/ 29037 h 1292149"/>
              <a:gd name="connsiteX5" fmla="*/ 846022 w 846022"/>
              <a:gd name="connsiteY5" fmla="*/ 29037 h 1292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6022" h="1292149">
                <a:moveTo>
                  <a:pt x="210592" y="1292149"/>
                </a:moveTo>
                <a:cubicBezTo>
                  <a:pt x="126643" y="1135229"/>
                  <a:pt x="42694" y="978309"/>
                  <a:pt x="16863" y="819451"/>
                </a:cubicBezTo>
                <a:cubicBezTo>
                  <a:pt x="-8968" y="660593"/>
                  <a:pt x="-11550" y="470739"/>
                  <a:pt x="55609" y="339003"/>
                </a:cubicBezTo>
                <a:cubicBezTo>
                  <a:pt x="122768" y="207267"/>
                  <a:pt x="288084" y="80698"/>
                  <a:pt x="419819" y="29037"/>
                </a:cubicBezTo>
                <a:cubicBezTo>
                  <a:pt x="551554" y="-22624"/>
                  <a:pt x="767239" y="5790"/>
                  <a:pt x="846022" y="29037"/>
                </a:cubicBezTo>
                <a:lnTo>
                  <a:pt x="846022" y="29037"/>
                </a:lnTo>
              </a:path>
            </a:pathLst>
          </a:custGeom>
          <a:noFill/>
          <a:ln w="38100">
            <a:solidFill>
              <a:schemeClr val="bg1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7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9" grpId="0" animBg="1"/>
      <p:bldP spid="85" grpId="0" animBg="1"/>
      <p:bldP spid="3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FE9F0B4-2927-4732-821C-63DB932C21EC}"/>
              </a:ext>
            </a:extLst>
          </p:cNvPr>
          <p:cNvSpPr/>
          <p:nvPr/>
        </p:nvSpPr>
        <p:spPr>
          <a:xfrm>
            <a:off x="1796322" y="1098639"/>
            <a:ext cx="694472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II. Paul Explained Servant Ministry (3:5–17)</a:t>
            </a:r>
          </a:p>
          <a:p>
            <a:pPr>
              <a:tabLst>
                <a:tab pos="355600" algn="l"/>
              </a:tabLst>
            </a:pPr>
            <a:r>
              <a:rPr lang="en-US" sz="2800" b="1" dirty="0"/>
              <a:t>	A. Build on the right Man (3:5–11)</a:t>
            </a:r>
          </a:p>
          <a:p>
            <a:pPr>
              <a:tabLst>
                <a:tab pos="355600" algn="l"/>
              </a:tabLst>
            </a:pPr>
            <a:r>
              <a:rPr lang="en-US" sz="2800" b="1" dirty="0"/>
              <a:t>	B. Build with the right materials (3:12–13)</a:t>
            </a:r>
          </a:p>
          <a:p>
            <a:pPr>
              <a:tabLst>
                <a:tab pos="355600" algn="l"/>
              </a:tabLst>
            </a:pPr>
            <a:r>
              <a:rPr lang="en-US" sz="2800" b="1" dirty="0"/>
              <a:t>	C. Build with the right motive (3:14–17)</a:t>
            </a:r>
          </a:p>
        </p:txBody>
      </p:sp>
    </p:spTree>
    <p:extLst>
      <p:ext uri="{BB962C8B-B14F-4D97-AF65-F5344CB8AC3E}">
        <p14:creationId xmlns:p14="http://schemas.microsoft.com/office/powerpoint/2010/main" val="3199194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E73F9FF9-9F04-4E4C-8CF2-5AF9B6FE9F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1018" r="339" b="4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F76C466-6ADB-4DD4-B396-964997D29231}"/>
              </a:ext>
            </a:extLst>
          </p:cNvPr>
          <p:cNvSpPr/>
          <p:nvPr/>
        </p:nvSpPr>
        <p:spPr>
          <a:xfrm>
            <a:off x="6593890" y="2391304"/>
            <a:ext cx="1744198" cy="1534076"/>
          </a:xfrm>
          <a:prstGeom prst="rect">
            <a:avLst/>
          </a:prstGeom>
          <a:solidFill>
            <a:srgbClr val="181D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A92956-9295-4521-A171-DF2AE150F883}"/>
              </a:ext>
            </a:extLst>
          </p:cNvPr>
          <p:cNvSpPr/>
          <p:nvPr/>
        </p:nvSpPr>
        <p:spPr>
          <a:xfrm>
            <a:off x="6593890" y="4782608"/>
            <a:ext cx="1744198" cy="1534076"/>
          </a:xfrm>
          <a:prstGeom prst="rect">
            <a:avLst/>
          </a:prstGeom>
          <a:solidFill>
            <a:srgbClr val="181D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CB4B02F-A0AB-4196-A95A-164B0A86C43E}"/>
              </a:ext>
            </a:extLst>
          </p:cNvPr>
          <p:cNvSpPr/>
          <p:nvPr/>
        </p:nvSpPr>
        <p:spPr>
          <a:xfrm>
            <a:off x="8338088" y="2265937"/>
            <a:ext cx="1744198" cy="1678816"/>
          </a:xfrm>
          <a:prstGeom prst="rect">
            <a:avLst/>
          </a:prstGeom>
          <a:solidFill>
            <a:srgbClr val="181D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FC45CF-FC4A-4D21-8D80-D45906932877}"/>
              </a:ext>
            </a:extLst>
          </p:cNvPr>
          <p:cNvSpPr/>
          <p:nvPr/>
        </p:nvSpPr>
        <p:spPr>
          <a:xfrm>
            <a:off x="8338088" y="4657241"/>
            <a:ext cx="1744198" cy="1678816"/>
          </a:xfrm>
          <a:prstGeom prst="rect">
            <a:avLst/>
          </a:prstGeom>
          <a:solidFill>
            <a:srgbClr val="181D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7584CAD-A406-48D7-B881-9209576D6312}"/>
              </a:ext>
            </a:extLst>
          </p:cNvPr>
          <p:cNvSpPr/>
          <p:nvPr/>
        </p:nvSpPr>
        <p:spPr>
          <a:xfrm>
            <a:off x="10265044" y="2265937"/>
            <a:ext cx="1744198" cy="1678816"/>
          </a:xfrm>
          <a:prstGeom prst="rect">
            <a:avLst/>
          </a:prstGeom>
          <a:solidFill>
            <a:srgbClr val="181D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40DE4BC-11C2-47BA-8C7C-BDA2B5392160}"/>
              </a:ext>
            </a:extLst>
          </p:cNvPr>
          <p:cNvSpPr/>
          <p:nvPr/>
        </p:nvSpPr>
        <p:spPr>
          <a:xfrm>
            <a:off x="10265044" y="4657241"/>
            <a:ext cx="1744198" cy="1678816"/>
          </a:xfrm>
          <a:prstGeom prst="rect">
            <a:avLst/>
          </a:prstGeom>
          <a:solidFill>
            <a:srgbClr val="181D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15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111893B-2314-4196-8745-7A475EC3E767}"/>
              </a:ext>
            </a:extLst>
          </p:cNvPr>
          <p:cNvSpPr/>
          <p:nvPr/>
        </p:nvSpPr>
        <p:spPr>
          <a:xfrm>
            <a:off x="1695667" y="1098639"/>
            <a:ext cx="71848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III. Paul Exalted God’s Wisdom (3:18–23)</a:t>
            </a:r>
          </a:p>
          <a:p>
            <a:pPr>
              <a:tabLst>
                <a:tab pos="488950" algn="l"/>
              </a:tabLst>
            </a:pPr>
            <a:r>
              <a:rPr lang="en-US" sz="2800" b="1" dirty="0"/>
              <a:t>	A. Man’s wisdom is foolish (3:18–20)</a:t>
            </a:r>
          </a:p>
          <a:p>
            <a:pPr>
              <a:tabLst>
                <a:tab pos="488950" algn="l"/>
              </a:tabLst>
            </a:pPr>
            <a:r>
              <a:rPr lang="en-US" sz="2800" b="1" dirty="0"/>
              <a:t>	B. God’s wisdom causes flourishment </a:t>
            </a:r>
          </a:p>
          <a:p>
            <a:pPr>
              <a:tabLst>
                <a:tab pos="882650" algn="l"/>
              </a:tabLst>
            </a:pPr>
            <a:r>
              <a:rPr lang="en-US" sz="2800" b="1" dirty="0"/>
              <a:t>	(3:21–23)</a:t>
            </a:r>
          </a:p>
        </p:txBody>
      </p:sp>
    </p:spTree>
    <p:extLst>
      <p:ext uri="{BB962C8B-B14F-4D97-AF65-F5344CB8AC3E}">
        <p14:creationId xmlns:p14="http://schemas.microsoft.com/office/powerpoint/2010/main" val="98208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9EF342E2-5042-41D6-9741-2CCF551F83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" t="964" r="593" b="4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C31FD7-13CC-4DD5-8E10-F7013115A560}"/>
              </a:ext>
            </a:extLst>
          </p:cNvPr>
          <p:cNvSpPr txBox="1"/>
          <p:nvPr/>
        </p:nvSpPr>
        <p:spPr>
          <a:xfrm>
            <a:off x="1743151" y="1206483"/>
            <a:ext cx="4944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Glorify God as a godly team member.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1979F8-4433-49AD-86A2-A41BE3783C29}"/>
              </a:ext>
            </a:extLst>
          </p:cNvPr>
          <p:cNvSpPr txBox="1"/>
          <p:nvPr/>
        </p:nvSpPr>
        <p:spPr>
          <a:xfrm>
            <a:off x="1743151" y="1972090"/>
            <a:ext cx="4944375" cy="734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sz="2400" b="1" dirty="0"/>
              <a:t>Recognize the Spirit’s illumination ministry.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D327C5-5EE7-4B95-9779-0A9B34779220}"/>
              </a:ext>
            </a:extLst>
          </p:cNvPr>
          <p:cNvSpPr txBox="1"/>
          <p:nvPr/>
        </p:nvSpPr>
        <p:spPr>
          <a:xfrm>
            <a:off x="1743150" y="2663379"/>
            <a:ext cx="4812633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sz="2400" b="1" dirty="0"/>
              <a:t>Depend of God’s wisdom for growth and ministry.</a:t>
            </a:r>
          </a:p>
        </p:txBody>
      </p:sp>
    </p:spTree>
    <p:extLst>
      <p:ext uri="{BB962C8B-B14F-4D97-AF65-F5344CB8AC3E}">
        <p14:creationId xmlns:p14="http://schemas.microsoft.com/office/powerpoint/2010/main" val="4199072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2760</TotalTime>
  <Words>48</Words>
  <Application>Microsoft Office PowerPoint</Application>
  <PresentationFormat>Widescreen</PresentationFormat>
  <Paragraphs>14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Bauman</dc:creator>
  <cp:lastModifiedBy>Alex Bauman</cp:lastModifiedBy>
  <cp:revision>89</cp:revision>
  <dcterms:created xsi:type="dcterms:W3CDTF">2017-06-27T20:09:19Z</dcterms:created>
  <dcterms:modified xsi:type="dcterms:W3CDTF">2017-08-13T01:27:50Z</dcterms:modified>
</cp:coreProperties>
</file>