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5" r:id="rId4"/>
    <p:sldId id="276" r:id="rId5"/>
    <p:sldId id="277" r:id="rId6"/>
    <p:sldId id="273" r:id="rId7"/>
    <p:sldId id="268" r:id="rId8"/>
    <p:sldId id="274" r:id="rId9"/>
    <p:sldId id="269" r:id="rId10"/>
    <p:sldId id="26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3624"/>
    <a:srgbClr val="5C4E50"/>
    <a:srgbClr val="5F8FB9"/>
    <a:srgbClr val="75A256"/>
    <a:srgbClr val="CD7A42"/>
    <a:srgbClr val="DDAE3C"/>
    <a:srgbClr val="CC99FF"/>
    <a:srgbClr val="FFFFFF"/>
    <a:srgbClr val="BD9E75"/>
    <a:srgbClr val="1A2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6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sketball on a wooden floor&#10;&#10;Description generated with high confidence">
            <a:extLst>
              <a:ext uri="{FF2B5EF4-FFF2-40B4-BE49-F238E27FC236}">
                <a16:creationId xmlns:a16="http://schemas.microsoft.com/office/drawing/2014/main" id="{319F4407-550C-4315-B80D-83E64EAC3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5758" r="45635" b="50184"/>
          <a:stretch/>
        </p:blipFill>
        <p:spPr>
          <a:xfrm>
            <a:off x="1" y="0"/>
            <a:ext cx="1229106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E844EA-EB27-4CE9-8140-BFB332EF93AC}"/>
              </a:ext>
            </a:extLst>
          </p:cNvPr>
          <p:cNvSpPr/>
          <p:nvPr userDrawn="1"/>
        </p:nvSpPr>
        <p:spPr>
          <a:xfrm>
            <a:off x="1515931" y="-1"/>
            <a:ext cx="7498528" cy="6858001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208CBF-4CC0-4894-83CF-11D1E93198D1}"/>
              </a:ext>
            </a:extLst>
          </p:cNvPr>
          <p:cNvSpPr/>
          <p:nvPr userDrawn="1"/>
        </p:nvSpPr>
        <p:spPr>
          <a:xfrm>
            <a:off x="-7079" y="-5427"/>
            <a:ext cx="12298140" cy="883915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08EA1-854E-4422-A1E1-F203FF4BEF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6" y="-77236"/>
            <a:ext cx="5958051" cy="11769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3F2E7-C407-41DC-94ED-075D61982005}"/>
              </a:ext>
            </a:extLst>
          </p:cNvPr>
          <p:cNvCxnSpPr/>
          <p:nvPr userDrawn="1"/>
        </p:nvCxnSpPr>
        <p:spPr>
          <a:xfrm>
            <a:off x="1" y="883915"/>
            <a:ext cx="12291060" cy="0"/>
          </a:xfrm>
          <a:prstGeom prst="line">
            <a:avLst/>
          </a:prstGeom>
          <a:ln w="28575">
            <a:solidFill>
              <a:srgbClr val="9F362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hing, indoor&#10;&#10;Description generated with high confidence">
            <a:extLst>
              <a:ext uri="{FF2B5EF4-FFF2-40B4-BE49-F238E27FC236}">
                <a16:creationId xmlns:a16="http://schemas.microsoft.com/office/drawing/2014/main" id="{1D357C9C-DFD6-4EA0-A290-68B07B946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9700" r="65489" b="3791"/>
          <a:stretch/>
        </p:blipFill>
        <p:spPr>
          <a:xfrm flipH="1">
            <a:off x="0" y="-2148"/>
            <a:ext cx="1276188" cy="50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oor, indoor, table, sport&#10;&#10;Description generated with very high confidence">
            <a:extLst>
              <a:ext uri="{FF2B5EF4-FFF2-40B4-BE49-F238E27FC236}">
                <a16:creationId xmlns:a16="http://schemas.microsoft.com/office/drawing/2014/main" id="{FCA93831-2F1E-4991-856B-50B959C37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47BCC3A3-FB01-49E8-BDB5-A75D05F4C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t="981" r="584" b="2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DC27F7-4B88-457B-A503-323A2A56F2DA}"/>
              </a:ext>
            </a:extLst>
          </p:cNvPr>
          <p:cNvSpPr txBox="1"/>
          <p:nvPr/>
        </p:nvSpPr>
        <p:spPr>
          <a:xfrm>
            <a:off x="3216589" y="2016736"/>
            <a:ext cx="3139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To be a good testimony.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5F7088-8162-49BA-AE47-6AA905CF0C95}"/>
              </a:ext>
            </a:extLst>
          </p:cNvPr>
          <p:cNvSpPr txBox="1"/>
          <p:nvPr/>
        </p:nvSpPr>
        <p:spPr>
          <a:xfrm>
            <a:off x="3216589" y="2786177"/>
            <a:ext cx="3139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To build Christ’s church.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D6C61-7AB8-4AAB-AC30-94B2DF0401D4}"/>
              </a:ext>
            </a:extLst>
          </p:cNvPr>
          <p:cNvSpPr txBox="1"/>
          <p:nvPr/>
        </p:nvSpPr>
        <p:spPr>
          <a:xfrm>
            <a:off x="3216588" y="3555618"/>
            <a:ext cx="3139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To communicate the effects of the gospel.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9CDA1-6340-428A-B232-D65458471E57}"/>
              </a:ext>
            </a:extLst>
          </p:cNvPr>
          <p:cNvSpPr txBox="1"/>
          <p:nvPr/>
        </p:nvSpPr>
        <p:spPr>
          <a:xfrm>
            <a:off x="3216587" y="4325059"/>
            <a:ext cx="3139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To love as Christ loves.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6ED0-F4C9-4928-AA97-4E9B37E218FB}"/>
              </a:ext>
            </a:extLst>
          </p:cNvPr>
          <p:cNvSpPr txBox="1"/>
          <p:nvPr/>
        </p:nvSpPr>
        <p:spPr>
          <a:xfrm>
            <a:off x="8472913" y="2016736"/>
            <a:ext cx="3140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Pray for one another.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4356E9-B96A-4983-91DD-5E9F89582EDA}"/>
              </a:ext>
            </a:extLst>
          </p:cNvPr>
          <p:cNvSpPr txBox="1"/>
          <p:nvPr/>
        </p:nvSpPr>
        <p:spPr>
          <a:xfrm>
            <a:off x="8472913" y="2447623"/>
            <a:ext cx="3140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Rejoice in victories.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E20B98-D5FD-438E-94AF-83894CB31DBB}"/>
              </a:ext>
            </a:extLst>
          </p:cNvPr>
          <p:cNvSpPr txBox="1"/>
          <p:nvPr/>
        </p:nvSpPr>
        <p:spPr>
          <a:xfrm>
            <a:off x="8472912" y="2880678"/>
            <a:ext cx="314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Praise God for one another.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748490-A987-46CA-9965-017A3E45D60C}"/>
              </a:ext>
            </a:extLst>
          </p:cNvPr>
          <p:cNvSpPr txBox="1"/>
          <p:nvPr/>
        </p:nvSpPr>
        <p:spPr>
          <a:xfrm>
            <a:off x="8472910" y="3652287"/>
            <a:ext cx="314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Humbly submit to one another.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C5B8DB-0E97-4162-A697-C816A104E1F7}"/>
              </a:ext>
            </a:extLst>
          </p:cNvPr>
          <p:cNvSpPr txBox="1"/>
          <p:nvPr/>
        </p:nvSpPr>
        <p:spPr>
          <a:xfrm>
            <a:off x="3216587" y="4756877"/>
            <a:ext cx="3139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To glorify the Lord.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7AE2F1-BE65-4DDE-950E-556F742BE73A}"/>
              </a:ext>
            </a:extLst>
          </p:cNvPr>
          <p:cNvSpPr txBox="1"/>
          <p:nvPr/>
        </p:nvSpPr>
        <p:spPr>
          <a:xfrm>
            <a:off x="8472908" y="4426064"/>
            <a:ext cx="314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Faithfully use our spiritual gifts.</a:t>
            </a:r>
          </a:p>
        </p:txBody>
      </p:sp>
    </p:spTree>
    <p:extLst>
      <p:ext uri="{BB962C8B-B14F-4D97-AF65-F5344CB8AC3E}">
        <p14:creationId xmlns:p14="http://schemas.microsoft.com/office/powerpoint/2010/main" val="25466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52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F342E2-5042-41D6-9741-2CCF551F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964" r="593" b="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31FD7-13CC-4DD5-8E10-F7013115A560}"/>
              </a:ext>
            </a:extLst>
          </p:cNvPr>
          <p:cNvSpPr txBox="1"/>
          <p:nvPr/>
        </p:nvSpPr>
        <p:spPr>
          <a:xfrm>
            <a:off x="1743151" y="1206483"/>
            <a:ext cx="494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Glorify God as a godly team member.</a:t>
            </a:r>
          </a:p>
        </p:txBody>
      </p:sp>
    </p:spTree>
    <p:extLst>
      <p:ext uri="{BB962C8B-B14F-4D97-AF65-F5344CB8AC3E}">
        <p14:creationId xmlns:p14="http://schemas.microsoft.com/office/powerpoint/2010/main" val="41990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78EE3B-F98A-4C40-8439-222E6D188AC7}"/>
              </a:ext>
            </a:extLst>
          </p:cNvPr>
          <p:cNvSpPr txBox="1"/>
          <p:nvPr/>
        </p:nvSpPr>
        <p:spPr>
          <a:xfrm>
            <a:off x="1889311" y="1098639"/>
            <a:ext cx="7125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I. The Organization</a:t>
            </a:r>
          </a:p>
          <a:p>
            <a:pPr>
              <a:tabLst>
                <a:tab pos="373053" algn="l"/>
              </a:tabLst>
            </a:pPr>
            <a:r>
              <a:rPr lang="en-US" sz="2800" b="1" dirty="0"/>
              <a:t>	A. Coach Paul (1:1)</a:t>
            </a:r>
          </a:p>
          <a:p>
            <a:pPr>
              <a:tabLst>
                <a:tab pos="373053" algn="l"/>
              </a:tabLst>
            </a:pPr>
            <a:r>
              <a:rPr lang="en-US" sz="2800" b="1" dirty="0"/>
              <a:t>	B. Team church (1:2)</a:t>
            </a:r>
          </a:p>
          <a:p>
            <a:pPr>
              <a:tabLst>
                <a:tab pos="373053" algn="l"/>
                <a:tab pos="744520" algn="l"/>
              </a:tabLst>
            </a:pPr>
            <a:r>
              <a:rPr lang="en-US" sz="2800" b="1" dirty="0"/>
              <a:t>		1. The team’s position</a:t>
            </a:r>
          </a:p>
          <a:p>
            <a:pPr>
              <a:tabLst>
                <a:tab pos="373053" algn="l"/>
                <a:tab pos="744520" algn="l"/>
              </a:tabLst>
            </a:pPr>
            <a:r>
              <a:rPr lang="en-US" sz="2800" b="1" dirty="0"/>
              <a:t>		2. The team’s purpose</a:t>
            </a:r>
          </a:p>
        </p:txBody>
      </p:sp>
    </p:spTree>
    <p:extLst>
      <p:ext uri="{BB962C8B-B14F-4D97-AF65-F5344CB8AC3E}">
        <p14:creationId xmlns:p14="http://schemas.microsoft.com/office/powerpoint/2010/main" val="3946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2E5DA-61C3-4513-901D-6EF1B85A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135" r="566" b="221"/>
          <a:stretch/>
        </p:blipFill>
        <p:spPr>
          <a:xfrm>
            <a:off x="0" y="0"/>
            <a:ext cx="12199080" cy="6858002"/>
          </a:xfrm>
          <a:prstGeom prst="rect">
            <a:avLst/>
          </a:prstGeom>
        </p:spPr>
      </p:pic>
      <p:pic>
        <p:nvPicPr>
          <p:cNvPr id="52" name="Picture 2" descr="\\a12\fileshare\Alex Bauman\private\Adult SS\1 Corinthians\CD\Files from Matt\WI13_AdTrans_PP\Trans2.jpg">
            <a:extLst>
              <a:ext uri="{FF2B5EF4-FFF2-40B4-BE49-F238E27FC236}">
                <a16:creationId xmlns:a16="http://schemas.microsoft.com/office/drawing/2014/main" id="{F45E7482-3CA5-4BC5-9171-205A797EC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8814" r="9095" b="8727"/>
          <a:stretch/>
        </p:blipFill>
        <p:spPr bwMode="auto">
          <a:xfrm>
            <a:off x="1932380" y="1134181"/>
            <a:ext cx="7298069" cy="5473552"/>
          </a:xfrm>
          <a:prstGeom prst="rect">
            <a:avLst/>
          </a:prstGeom>
          <a:ln w="38100" cap="sq">
            <a:solidFill>
              <a:srgbClr val="9F362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9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36FAF-7AFD-4DBC-A5B4-38C8A4C5E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135" r="566" b="221"/>
          <a:stretch/>
        </p:blipFill>
        <p:spPr>
          <a:xfrm>
            <a:off x="0" y="0"/>
            <a:ext cx="12199080" cy="6858002"/>
          </a:xfrm>
          <a:prstGeom prst="rect">
            <a:avLst/>
          </a:prstGeom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54F0315C-37EE-41B3-A3AA-02F5F896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80" y="1134181"/>
            <a:ext cx="7298069" cy="5473553"/>
          </a:xfrm>
          <a:prstGeom prst="rect">
            <a:avLst/>
          </a:prstGeom>
          <a:ln w="38100" cap="sq">
            <a:solidFill>
              <a:srgbClr val="9F362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14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0F9AB6D-A463-416E-A7A8-4C2888F0C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135" r="566" b="221"/>
          <a:stretch/>
        </p:blipFill>
        <p:spPr>
          <a:xfrm>
            <a:off x="0" y="0"/>
            <a:ext cx="12199080" cy="68580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74D881F-2B6F-4099-8308-8DA137EE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 b="1498"/>
          <a:stretch>
            <a:fillRect/>
          </a:stretch>
        </p:blipFill>
        <p:spPr bwMode="auto">
          <a:xfrm>
            <a:off x="1932380" y="1134179"/>
            <a:ext cx="7298069" cy="5473555"/>
          </a:xfrm>
          <a:prstGeom prst="rect">
            <a:avLst/>
          </a:prstGeom>
          <a:ln w="38100" cap="sq">
            <a:solidFill>
              <a:srgbClr val="9F362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1B23FF05-DA8B-4545-8225-DC777631D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451" y="4636577"/>
            <a:ext cx="22860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</a:rPr>
              <a:t>Corinth</a:t>
            </a: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763EA457-6520-41E6-A8B9-F0DFD5EF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251" y="4407976"/>
            <a:ext cx="304800" cy="304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7EE14D34-8A09-48B2-B0CC-F8767543393B}"/>
              </a:ext>
            </a:extLst>
          </p:cNvPr>
          <p:cNvSpPr>
            <a:spLocks noChangeArrowheads="1"/>
          </p:cNvSpPr>
          <p:nvPr/>
        </p:nvSpPr>
        <p:spPr bwMode="auto">
          <a:xfrm rot="1175330">
            <a:off x="4895832" y="1255247"/>
            <a:ext cx="3490673" cy="4032572"/>
          </a:xfrm>
          <a:custGeom>
            <a:avLst/>
            <a:gdLst>
              <a:gd name="connsiteX0" fmla="*/ 0 w 3471863"/>
              <a:gd name="connsiteY0" fmla="*/ 4054475 h 4054475"/>
              <a:gd name="connsiteX1" fmla="*/ 2062703 w 3471863"/>
              <a:gd name="connsiteY1" fmla="*/ 0 h 4054475"/>
              <a:gd name="connsiteX2" fmla="*/ 3471863 w 3471863"/>
              <a:gd name="connsiteY2" fmla="*/ 4054475 h 4054475"/>
              <a:gd name="connsiteX3" fmla="*/ 0 w 3471863"/>
              <a:gd name="connsiteY3" fmla="*/ 4054475 h 4054475"/>
              <a:gd name="connsiteX0" fmla="*/ 0 w 3471863"/>
              <a:gd name="connsiteY0" fmla="*/ 4032572 h 4032572"/>
              <a:gd name="connsiteX1" fmla="*/ 2070497 w 3471863"/>
              <a:gd name="connsiteY1" fmla="*/ 0 h 4032572"/>
              <a:gd name="connsiteX2" fmla="*/ 3471863 w 3471863"/>
              <a:gd name="connsiteY2" fmla="*/ 4032572 h 4032572"/>
              <a:gd name="connsiteX3" fmla="*/ 0 w 3471863"/>
              <a:gd name="connsiteY3" fmla="*/ 4032572 h 4032572"/>
              <a:gd name="connsiteX0" fmla="*/ 0 w 3490673"/>
              <a:gd name="connsiteY0" fmla="*/ 4032572 h 4032572"/>
              <a:gd name="connsiteX1" fmla="*/ 2070497 w 3490673"/>
              <a:gd name="connsiteY1" fmla="*/ 0 h 4032572"/>
              <a:gd name="connsiteX2" fmla="*/ 3490673 w 3490673"/>
              <a:gd name="connsiteY2" fmla="*/ 3992977 h 4032572"/>
              <a:gd name="connsiteX3" fmla="*/ 0 w 3490673"/>
              <a:gd name="connsiteY3" fmla="*/ 4032572 h 403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0673" h="4032572">
                <a:moveTo>
                  <a:pt x="0" y="4032572"/>
                </a:moveTo>
                <a:lnTo>
                  <a:pt x="2070497" y="0"/>
                </a:lnTo>
                <a:lnTo>
                  <a:pt x="3490673" y="3992977"/>
                </a:lnTo>
                <a:lnTo>
                  <a:pt x="0" y="403257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31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3A432F-116A-4D8E-B83E-B27996DBAB3E}"/>
              </a:ext>
            </a:extLst>
          </p:cNvPr>
          <p:cNvGrpSpPr/>
          <p:nvPr/>
        </p:nvGrpSpPr>
        <p:grpSpPr>
          <a:xfrm>
            <a:off x="7359151" y="1495938"/>
            <a:ext cx="2983303" cy="5071700"/>
            <a:chOff x="7359151" y="1495938"/>
            <a:chExt cx="2983303" cy="50717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98933C37-122C-4D87-941F-35B513658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003" y="1495938"/>
              <a:ext cx="2711451" cy="42306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95403E4B-FD80-4A21-91B4-8EF6477B2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9151" y="5736641"/>
              <a:ext cx="2286000" cy="83099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Modern </a:t>
              </a:r>
              <a:br>
                <a:rPr lang="en-US" altLang="en-US" sz="2400" b="1" dirty="0">
                  <a:solidFill>
                    <a:schemeClr val="bg1"/>
                  </a:solidFill>
                </a:rPr>
              </a:br>
              <a:r>
                <a:rPr lang="en-US" altLang="en-US" sz="2400" b="1" dirty="0">
                  <a:solidFill>
                    <a:schemeClr val="bg1"/>
                  </a:solidFill>
                </a:rPr>
                <a:t>Isthmus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6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78EE3B-F98A-4C40-8439-222E6D188AC7}"/>
              </a:ext>
            </a:extLst>
          </p:cNvPr>
          <p:cNvSpPr txBox="1"/>
          <p:nvPr/>
        </p:nvSpPr>
        <p:spPr>
          <a:xfrm>
            <a:off x="1889311" y="1098639"/>
            <a:ext cx="71251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I. The Organization</a:t>
            </a:r>
          </a:p>
          <a:p>
            <a:pPr>
              <a:tabLst>
                <a:tab pos="263519" algn="l"/>
              </a:tabLst>
            </a:pPr>
            <a:r>
              <a:rPr lang="en-US" sz="2800" b="1" dirty="0"/>
              <a:t>	A. Coach Paul (1:1)</a:t>
            </a:r>
          </a:p>
          <a:p>
            <a:pPr>
              <a:tabLst>
                <a:tab pos="263519" algn="l"/>
              </a:tabLst>
            </a:pPr>
            <a:r>
              <a:rPr lang="en-US" sz="2800" b="1" dirty="0"/>
              <a:t>	B. Team church (1:2)</a:t>
            </a:r>
          </a:p>
          <a:p>
            <a:pPr>
              <a:tabLst>
                <a:tab pos="373053" algn="l"/>
                <a:tab pos="666734" algn="l"/>
              </a:tabLst>
            </a:pPr>
            <a:r>
              <a:rPr lang="en-US" sz="2800" b="1" dirty="0"/>
              <a:t>		1. The team’s position</a:t>
            </a:r>
          </a:p>
          <a:p>
            <a:pPr>
              <a:tabLst>
                <a:tab pos="373053" algn="l"/>
                <a:tab pos="666734" algn="l"/>
              </a:tabLst>
            </a:pPr>
            <a:r>
              <a:rPr lang="en-US" sz="2800" b="1" dirty="0"/>
              <a:t>		2. The team’s purpose</a:t>
            </a:r>
          </a:p>
          <a:p>
            <a:pPr>
              <a:tabLst>
                <a:tab pos="263519" algn="l"/>
              </a:tabLst>
            </a:pPr>
            <a:r>
              <a:rPr lang="en-US" sz="2800" b="1" dirty="0"/>
              <a:t>	C. God, team owner (1:3–9)</a:t>
            </a:r>
          </a:p>
          <a:p>
            <a:pPr>
              <a:tabLst>
                <a:tab pos="373053" algn="l"/>
                <a:tab pos="666734" algn="l"/>
              </a:tabLst>
            </a:pPr>
            <a:r>
              <a:rPr lang="en-US" sz="2800" b="1" dirty="0"/>
              <a:t>		1. Equipped the team (1:3–7)</a:t>
            </a:r>
          </a:p>
          <a:p>
            <a:pPr>
              <a:tabLst>
                <a:tab pos="373053" algn="l"/>
                <a:tab pos="666734" algn="l"/>
              </a:tabLst>
            </a:pPr>
            <a:r>
              <a:rPr lang="en-US" sz="2800" b="1" dirty="0"/>
              <a:t>		2. Ensured the team’s triumph (1:8, 9)</a:t>
            </a:r>
          </a:p>
        </p:txBody>
      </p:sp>
    </p:spTree>
    <p:extLst>
      <p:ext uri="{BB962C8B-B14F-4D97-AF65-F5344CB8AC3E}">
        <p14:creationId xmlns:p14="http://schemas.microsoft.com/office/powerpoint/2010/main" val="6514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4E4959-D987-4102-A183-DF3F867EB4F8}"/>
              </a:ext>
            </a:extLst>
          </p:cNvPr>
          <p:cNvSpPr txBox="1"/>
          <p:nvPr/>
        </p:nvSpPr>
        <p:spPr>
          <a:xfrm>
            <a:off x="1796322" y="1098639"/>
            <a:ext cx="7223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II. Team Meeting (1:10–31)</a:t>
            </a:r>
          </a:p>
          <a:p>
            <a:pPr>
              <a:tabLst>
                <a:tab pos="363530" algn="l"/>
              </a:tabLst>
            </a:pPr>
            <a:r>
              <a:rPr lang="en-US" sz="2800" b="1" dirty="0"/>
              <a:t>	A. The problem of disunity (1:10–17)</a:t>
            </a:r>
          </a:p>
        </p:txBody>
      </p:sp>
    </p:spTree>
    <p:extLst>
      <p:ext uri="{BB962C8B-B14F-4D97-AF65-F5344CB8AC3E}">
        <p14:creationId xmlns:p14="http://schemas.microsoft.com/office/powerpoint/2010/main" val="31991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116807A-D03B-48EE-B1CE-031E831F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037" r="541" b="3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3F70C9C-800B-406F-A016-AA0AEC27C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11" y="3877934"/>
            <a:ext cx="3624115" cy="911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406AA8-7870-48B6-B659-9E5EE78AF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21" y="4716414"/>
            <a:ext cx="3886698" cy="13465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3431106-D680-4FBA-9092-EC8FBB4B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71" y="4813647"/>
            <a:ext cx="2008606" cy="1357221"/>
          </a:xfrm>
          <a:prstGeom prst="rect">
            <a:avLst/>
          </a:prstGeom>
        </p:spPr>
      </p:pic>
      <p:pic>
        <p:nvPicPr>
          <p:cNvPr id="10" name="Picture 9" descr="A picture containing clothing, shirt&#10;&#10;Description generated with high confidence">
            <a:extLst>
              <a:ext uri="{FF2B5EF4-FFF2-40B4-BE49-F238E27FC236}">
                <a16:creationId xmlns:a16="http://schemas.microsoft.com/office/drawing/2014/main" id="{DF976C12-DC00-44C3-9397-AB47FFA9C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96" y="991375"/>
            <a:ext cx="2709625" cy="2709625"/>
          </a:xfrm>
          <a:prstGeom prst="rect">
            <a:avLst/>
          </a:prstGeom>
        </p:spPr>
      </p:pic>
      <p:pic>
        <p:nvPicPr>
          <p:cNvPr id="18" name="Picture 17" descr="A picture containing clothing, shirt, sleeve&#10;&#10;Description generated with high confidence">
            <a:extLst>
              <a:ext uri="{FF2B5EF4-FFF2-40B4-BE49-F238E27FC236}">
                <a16:creationId xmlns:a16="http://schemas.microsoft.com/office/drawing/2014/main" id="{5E584C07-D153-48A7-8C1A-35A4CBC3E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66" y="979132"/>
            <a:ext cx="2709625" cy="2703563"/>
          </a:xfrm>
          <a:prstGeom prst="rect">
            <a:avLst/>
          </a:prstGeom>
        </p:spPr>
      </p:pic>
      <p:pic>
        <p:nvPicPr>
          <p:cNvPr id="20" name="Picture 19" descr="A picture containing clothing, shirt, sleeve&#10;&#10;Description generated with high confidence">
            <a:extLst>
              <a:ext uri="{FF2B5EF4-FFF2-40B4-BE49-F238E27FC236}">
                <a16:creationId xmlns:a16="http://schemas.microsoft.com/office/drawing/2014/main" id="{11F57EC7-2900-4679-854A-B4BC5B4AE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82" y="990062"/>
            <a:ext cx="2709625" cy="2703563"/>
          </a:xfrm>
          <a:prstGeom prst="rect">
            <a:avLst/>
          </a:prstGeom>
        </p:spPr>
      </p:pic>
      <p:pic>
        <p:nvPicPr>
          <p:cNvPr id="26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27CDC793-ABFF-4ADC-A249-A1D873F09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79" y="990197"/>
            <a:ext cx="2703563" cy="2709625"/>
          </a:xfrm>
          <a:prstGeom prst="rect">
            <a:avLst/>
          </a:prstGeom>
        </p:spPr>
      </p:pic>
      <p:pic>
        <p:nvPicPr>
          <p:cNvPr id="28" name="Picture 27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C57C29F0-DC1B-421D-BBE5-37614DC2D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4" y="4124102"/>
            <a:ext cx="2709625" cy="270356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0DDA9DB3-7C68-424E-8A85-3515FB16417E}"/>
              </a:ext>
            </a:extLst>
          </p:cNvPr>
          <p:cNvSpPr/>
          <p:nvPr/>
        </p:nvSpPr>
        <p:spPr>
          <a:xfrm rot="5400000">
            <a:off x="5966661" y="-84264"/>
            <a:ext cx="256099" cy="7741407"/>
          </a:xfrm>
          <a:prstGeom prst="rightBrace">
            <a:avLst>
              <a:gd name="adj1" fmla="val 56782"/>
              <a:gd name="adj2" fmla="val 50082"/>
            </a:avLst>
          </a:prstGeom>
          <a:noFill/>
          <a:ln w="57150">
            <a:solidFill>
              <a:srgbClr val="5C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5340D85-CDCB-432C-A3FD-ACFC00589232}"/>
              </a:ext>
            </a:extLst>
          </p:cNvPr>
          <p:cNvSpPr/>
          <p:nvPr/>
        </p:nvSpPr>
        <p:spPr>
          <a:xfrm rot="1807359">
            <a:off x="4275870" y="4014444"/>
            <a:ext cx="871277" cy="1142811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F261005-7089-4862-892C-555F7F0CF5E3}"/>
              </a:ext>
            </a:extLst>
          </p:cNvPr>
          <p:cNvSpPr/>
          <p:nvPr/>
        </p:nvSpPr>
        <p:spPr>
          <a:xfrm rot="17240364" flipV="1">
            <a:off x="7029253" y="5196021"/>
            <a:ext cx="844395" cy="1318363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007CE75-FF39-418F-9E45-C5DA3AB75FF0}"/>
              </a:ext>
            </a:extLst>
          </p:cNvPr>
          <p:cNvSpPr/>
          <p:nvPr/>
        </p:nvSpPr>
        <p:spPr>
          <a:xfrm rot="1221488" flipH="1">
            <a:off x="9794347" y="2950959"/>
            <a:ext cx="871277" cy="1142811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85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4E4959-D987-4102-A183-DF3F867EB4F8}"/>
              </a:ext>
            </a:extLst>
          </p:cNvPr>
          <p:cNvSpPr txBox="1"/>
          <p:nvPr/>
        </p:nvSpPr>
        <p:spPr>
          <a:xfrm>
            <a:off x="1796322" y="1098639"/>
            <a:ext cx="7223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II. Team Meeting (1:10–31)</a:t>
            </a:r>
          </a:p>
          <a:p>
            <a:pPr>
              <a:tabLst>
                <a:tab pos="363530" algn="l"/>
              </a:tabLst>
            </a:pPr>
            <a:r>
              <a:rPr lang="en-US" sz="2800" b="1" dirty="0"/>
              <a:t>	A. The problem of disunity (1:10–17)</a:t>
            </a:r>
          </a:p>
          <a:p>
            <a:pPr>
              <a:tabLst>
                <a:tab pos="363530" algn="l"/>
              </a:tabLst>
            </a:pPr>
            <a:r>
              <a:rPr lang="en-US" sz="2800" b="1" dirty="0"/>
              <a:t>	B. The power for unity (1:18–25)</a:t>
            </a:r>
          </a:p>
          <a:p>
            <a:pPr>
              <a:tabLst>
                <a:tab pos="373053" algn="l"/>
                <a:tab pos="736582" algn="l"/>
              </a:tabLst>
            </a:pPr>
            <a:r>
              <a:rPr lang="en-US" sz="2800" b="1" dirty="0"/>
              <a:t>	C. The practice of unity (1:26–31)</a:t>
            </a:r>
          </a:p>
        </p:txBody>
      </p:sp>
    </p:spTree>
    <p:extLst>
      <p:ext uri="{BB962C8B-B14F-4D97-AF65-F5344CB8AC3E}">
        <p14:creationId xmlns:p14="http://schemas.microsoft.com/office/powerpoint/2010/main" val="13530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2701</TotalTime>
  <Words>89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82</cp:revision>
  <dcterms:created xsi:type="dcterms:W3CDTF">2017-06-27T20:09:19Z</dcterms:created>
  <dcterms:modified xsi:type="dcterms:W3CDTF">2017-08-13T01:24:47Z</dcterms:modified>
</cp:coreProperties>
</file>