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8" r:id="rId3"/>
    <p:sldId id="268" r:id="rId4"/>
    <p:sldId id="285" r:id="rId5"/>
    <p:sldId id="26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3624"/>
    <a:srgbClr val="181D30"/>
    <a:srgbClr val="5C4E50"/>
    <a:srgbClr val="5F8FB9"/>
    <a:srgbClr val="75A256"/>
    <a:srgbClr val="CD7A42"/>
    <a:srgbClr val="DDAE3C"/>
    <a:srgbClr val="CC99FF"/>
    <a:srgbClr val="FFFFFF"/>
    <a:srgbClr val="BD9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23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2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56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asketball on a wooden floor&#10;&#10;Description generated with high confidence">
            <a:extLst>
              <a:ext uri="{FF2B5EF4-FFF2-40B4-BE49-F238E27FC236}">
                <a16:creationId xmlns:a16="http://schemas.microsoft.com/office/drawing/2014/main" id="{319F4407-550C-4315-B80D-83E64EAC30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" t="5758" r="45635" b="50184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E844EA-EB27-4CE9-8140-BFB332EF93AC}"/>
              </a:ext>
            </a:extLst>
          </p:cNvPr>
          <p:cNvSpPr/>
          <p:nvPr userDrawn="1"/>
        </p:nvSpPr>
        <p:spPr>
          <a:xfrm>
            <a:off x="1515931" y="-1"/>
            <a:ext cx="7498528" cy="6858001"/>
          </a:xfrm>
          <a:prstGeom prst="rect">
            <a:avLst/>
          </a:prstGeom>
          <a:solidFill>
            <a:srgbClr val="FFFFFF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A95DC7-B1CC-47EA-8F41-E4CFBFCB1335}"/>
              </a:ext>
            </a:extLst>
          </p:cNvPr>
          <p:cNvSpPr/>
          <p:nvPr userDrawn="1"/>
        </p:nvSpPr>
        <p:spPr>
          <a:xfrm>
            <a:off x="-7079" y="-5427"/>
            <a:ext cx="12199079" cy="883915"/>
          </a:xfrm>
          <a:prstGeom prst="rect">
            <a:avLst/>
          </a:prstGeom>
          <a:solidFill>
            <a:srgbClr val="181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0D616A-80B8-4DE5-A7EB-579A275A5E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43" y="-108875"/>
            <a:ext cx="9144000" cy="13130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193F2E7-C407-41DC-94ED-075D61982005}"/>
              </a:ext>
            </a:extLst>
          </p:cNvPr>
          <p:cNvCxnSpPr>
            <a:cxnSpLocks/>
          </p:cNvCxnSpPr>
          <p:nvPr userDrawn="1"/>
        </p:nvCxnSpPr>
        <p:spPr>
          <a:xfrm>
            <a:off x="1" y="883915"/>
            <a:ext cx="12191999" cy="0"/>
          </a:xfrm>
          <a:prstGeom prst="line">
            <a:avLst/>
          </a:prstGeom>
          <a:ln w="28575">
            <a:solidFill>
              <a:srgbClr val="9F3624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picture containing thing, indoor&#10;&#10;Description generated with high confidence">
            <a:extLst>
              <a:ext uri="{FF2B5EF4-FFF2-40B4-BE49-F238E27FC236}">
                <a16:creationId xmlns:a16="http://schemas.microsoft.com/office/drawing/2014/main" id="{1D357C9C-DFD6-4EA0-A290-68B07B9460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t="9700" r="65489" b="3791"/>
          <a:stretch/>
        </p:blipFill>
        <p:spPr>
          <a:xfrm flipH="1">
            <a:off x="0" y="-2148"/>
            <a:ext cx="1276188" cy="5085874"/>
          </a:xfrm>
          <a:prstGeom prst="rect">
            <a:avLst/>
          </a:prstGeom>
        </p:spPr>
      </p:pic>
      <p:pic>
        <p:nvPicPr>
          <p:cNvPr id="17" name="Picture 16" descr="A picture containing thing, indoor&#10;&#10;Description generated with high confidence">
            <a:extLst>
              <a:ext uri="{FF2B5EF4-FFF2-40B4-BE49-F238E27FC236}">
                <a16:creationId xmlns:a16="http://schemas.microsoft.com/office/drawing/2014/main" id="{4E740D5E-F16E-4B0A-805C-44D0100B5B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t="9700" r="65489" b="3791"/>
          <a:stretch/>
        </p:blipFill>
        <p:spPr>
          <a:xfrm flipH="1">
            <a:off x="0" y="-2148"/>
            <a:ext cx="1276188" cy="508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7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floor, indoor, table, sport&#10;&#10;Description generated with very high confidence">
            <a:extLst>
              <a:ext uri="{FF2B5EF4-FFF2-40B4-BE49-F238E27FC236}">
                <a16:creationId xmlns:a16="http://schemas.microsoft.com/office/drawing/2014/main" id="{FCA93831-2F1E-4991-856B-50B959C37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283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8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1340F7-EA2F-4816-84F8-691EFA7C68ED}"/>
              </a:ext>
            </a:extLst>
          </p:cNvPr>
          <p:cNvSpPr/>
          <p:nvPr/>
        </p:nvSpPr>
        <p:spPr>
          <a:xfrm>
            <a:off x="1889312" y="1098639"/>
            <a:ext cx="70299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65113" algn="l"/>
              </a:tabLst>
            </a:pPr>
            <a:r>
              <a:rPr lang="en-US" sz="2800" b="1" dirty="0"/>
              <a:t>I. Addressing Christian Liberty Problems </a:t>
            </a:r>
          </a:p>
          <a:p>
            <a:pPr>
              <a:tabLst>
                <a:tab pos="265113" algn="l"/>
              </a:tabLst>
            </a:pPr>
            <a:r>
              <a:rPr lang="en-US" sz="2800" b="1" dirty="0"/>
              <a:t>	(8:1–8)</a:t>
            </a:r>
          </a:p>
          <a:p>
            <a:pPr>
              <a:tabLst>
                <a:tab pos="265113" algn="l"/>
              </a:tabLst>
            </a:pPr>
            <a:r>
              <a:rPr lang="en-US" sz="2800" b="1" dirty="0"/>
              <a:t>	A. Knowledge is inadequate (8:1, 2)</a:t>
            </a:r>
          </a:p>
          <a:p>
            <a:pPr>
              <a:tabLst>
                <a:tab pos="265113" algn="l"/>
              </a:tabLst>
            </a:pPr>
            <a:r>
              <a:rPr lang="en-US" sz="2800" b="1" dirty="0"/>
              <a:t>	B. Love is necessary (8:3–8)</a:t>
            </a:r>
          </a:p>
        </p:txBody>
      </p:sp>
    </p:spTree>
    <p:extLst>
      <p:ext uri="{BB962C8B-B14F-4D97-AF65-F5344CB8AC3E}">
        <p14:creationId xmlns:p14="http://schemas.microsoft.com/office/powerpoint/2010/main" val="39461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C6CF0D-B06E-4366-9825-E2471B7519CE}"/>
              </a:ext>
            </a:extLst>
          </p:cNvPr>
          <p:cNvSpPr/>
          <p:nvPr/>
        </p:nvSpPr>
        <p:spPr>
          <a:xfrm>
            <a:off x="1796321" y="1098638"/>
            <a:ext cx="74639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II. Applying Christian Liberty Principles </a:t>
            </a:r>
          </a:p>
          <a:p>
            <a:pPr>
              <a:tabLst>
                <a:tab pos="357188" algn="l"/>
              </a:tabLst>
            </a:pPr>
            <a:r>
              <a:rPr lang="en-US" sz="2800" b="1" dirty="0"/>
              <a:t>	(8:9—10:33)</a:t>
            </a:r>
          </a:p>
          <a:p>
            <a:pPr>
              <a:tabLst>
                <a:tab pos="357188" algn="l"/>
              </a:tabLst>
            </a:pPr>
            <a:r>
              <a:rPr lang="en-US" sz="2800" b="1" dirty="0"/>
              <a:t>	A. Be considerate of weaker Christians </a:t>
            </a:r>
          </a:p>
          <a:p>
            <a:pPr>
              <a:tabLst>
                <a:tab pos="774700" algn="l"/>
              </a:tabLst>
            </a:pPr>
            <a:r>
              <a:rPr lang="en-US" sz="2800" b="1" dirty="0"/>
              <a:t>	(8:9–13)</a:t>
            </a:r>
          </a:p>
          <a:p>
            <a:pPr>
              <a:tabLst>
                <a:tab pos="357188" algn="l"/>
              </a:tabLst>
            </a:pPr>
            <a:r>
              <a:rPr lang="en-US" sz="2800" b="1" dirty="0"/>
              <a:t>	B. Exercise self-control (9:1–27)</a:t>
            </a:r>
          </a:p>
          <a:p>
            <a:pPr>
              <a:tabLst>
                <a:tab pos="357188" algn="l"/>
              </a:tabLst>
            </a:pPr>
            <a:r>
              <a:rPr lang="en-US" sz="2800" b="1" dirty="0"/>
              <a:t>	C. Separate from sin (10:1–22)</a:t>
            </a:r>
          </a:p>
          <a:p>
            <a:pPr>
              <a:tabLst>
                <a:tab pos="357188" algn="l"/>
              </a:tabLst>
            </a:pPr>
            <a:r>
              <a:rPr lang="en-US" sz="2800" b="1" dirty="0"/>
              <a:t>	D. Edify others (10:23, 24)</a:t>
            </a:r>
          </a:p>
          <a:p>
            <a:pPr>
              <a:tabLst>
                <a:tab pos="357188" algn="l"/>
              </a:tabLst>
            </a:pPr>
            <a:r>
              <a:rPr lang="en-US" sz="2800" b="1" dirty="0"/>
              <a:t>	E. Keep a clear conscience (10:25–30)</a:t>
            </a:r>
          </a:p>
          <a:p>
            <a:pPr>
              <a:tabLst>
                <a:tab pos="357188" algn="l"/>
              </a:tabLst>
            </a:pPr>
            <a:r>
              <a:rPr lang="en-US" sz="2800" b="1" dirty="0"/>
              <a:t>	F. Glorify God (10:31–33)</a:t>
            </a:r>
          </a:p>
        </p:txBody>
      </p:sp>
    </p:spTree>
    <p:extLst>
      <p:ext uri="{BB962C8B-B14F-4D97-AF65-F5344CB8AC3E}">
        <p14:creationId xmlns:p14="http://schemas.microsoft.com/office/powerpoint/2010/main" val="319919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19FF16CF-1256-44B4-B38D-FEFB74BD42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" t="867" r="610" b="29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1C8CCD0E-505F-44B6-91B6-605A6130DEF9}"/>
              </a:ext>
            </a:extLst>
          </p:cNvPr>
          <p:cNvSpPr/>
          <p:nvPr/>
        </p:nvSpPr>
        <p:spPr>
          <a:xfrm>
            <a:off x="3838969" y="3189064"/>
            <a:ext cx="1390492" cy="521435"/>
          </a:xfrm>
          <a:prstGeom prst="rect">
            <a:avLst/>
          </a:prstGeom>
          <a:solidFill>
            <a:srgbClr val="9F3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5002CB6-C287-4BEB-BBE0-795B70954E11}"/>
              </a:ext>
            </a:extLst>
          </p:cNvPr>
          <p:cNvSpPr/>
          <p:nvPr/>
        </p:nvSpPr>
        <p:spPr>
          <a:xfrm>
            <a:off x="5517888" y="3168282"/>
            <a:ext cx="1390492" cy="521435"/>
          </a:xfrm>
          <a:prstGeom prst="rect">
            <a:avLst/>
          </a:prstGeom>
          <a:solidFill>
            <a:srgbClr val="9F3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C6E41FE-E972-430B-A011-508B063EFA07}"/>
              </a:ext>
            </a:extLst>
          </p:cNvPr>
          <p:cNvGrpSpPr/>
          <p:nvPr/>
        </p:nvGrpSpPr>
        <p:grpSpPr>
          <a:xfrm>
            <a:off x="5517888" y="4026633"/>
            <a:ext cx="1495030" cy="525844"/>
            <a:chOff x="5517888" y="4026633"/>
            <a:chExt cx="1495030" cy="525844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CB26AD21-20EF-4900-A51F-61CDFA621FF4}"/>
                </a:ext>
              </a:extLst>
            </p:cNvPr>
            <p:cNvSpPr/>
            <p:nvPr/>
          </p:nvSpPr>
          <p:spPr>
            <a:xfrm>
              <a:off x="5517888" y="4031042"/>
              <a:ext cx="1253206" cy="521435"/>
            </a:xfrm>
            <a:prstGeom prst="rect">
              <a:avLst/>
            </a:prstGeom>
            <a:solidFill>
              <a:srgbClr val="9F36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A1547AC-8870-4CBD-AA0A-C130353AE641}"/>
                </a:ext>
              </a:extLst>
            </p:cNvPr>
            <p:cNvSpPr/>
            <p:nvPr/>
          </p:nvSpPr>
          <p:spPr>
            <a:xfrm>
              <a:off x="5708073" y="4026633"/>
              <a:ext cx="1304845" cy="326213"/>
            </a:xfrm>
            <a:prstGeom prst="rect">
              <a:avLst/>
            </a:prstGeom>
            <a:solidFill>
              <a:srgbClr val="9F36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43563524-8F20-430A-A88D-A851CB6F4997}"/>
              </a:ext>
            </a:extLst>
          </p:cNvPr>
          <p:cNvSpPr/>
          <p:nvPr/>
        </p:nvSpPr>
        <p:spPr>
          <a:xfrm>
            <a:off x="3838969" y="4026633"/>
            <a:ext cx="1359634" cy="521435"/>
          </a:xfrm>
          <a:prstGeom prst="rect">
            <a:avLst/>
          </a:prstGeom>
          <a:solidFill>
            <a:srgbClr val="9F3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36D0670-6BA0-481D-95E0-C51C70D05AB6}"/>
              </a:ext>
            </a:extLst>
          </p:cNvPr>
          <p:cNvGrpSpPr/>
          <p:nvPr/>
        </p:nvGrpSpPr>
        <p:grpSpPr>
          <a:xfrm>
            <a:off x="4275892" y="4993161"/>
            <a:ext cx="922711" cy="527702"/>
            <a:chOff x="4275892" y="4993161"/>
            <a:chExt cx="922711" cy="527702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49F17D1-C467-4499-9252-4A7AA25A850F}"/>
                </a:ext>
              </a:extLst>
            </p:cNvPr>
            <p:cNvSpPr/>
            <p:nvPr/>
          </p:nvSpPr>
          <p:spPr>
            <a:xfrm>
              <a:off x="4602997" y="4993161"/>
              <a:ext cx="595606" cy="527702"/>
            </a:xfrm>
            <a:prstGeom prst="rect">
              <a:avLst/>
            </a:prstGeom>
            <a:solidFill>
              <a:srgbClr val="9F36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44CABBE-871A-40BE-BD5E-ACE3EDBD72CD}"/>
                </a:ext>
              </a:extLst>
            </p:cNvPr>
            <p:cNvSpPr/>
            <p:nvPr/>
          </p:nvSpPr>
          <p:spPr>
            <a:xfrm>
              <a:off x="4275892" y="5257012"/>
              <a:ext cx="590576" cy="263851"/>
            </a:xfrm>
            <a:prstGeom prst="rect">
              <a:avLst/>
            </a:prstGeom>
            <a:solidFill>
              <a:srgbClr val="9F36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4784E015-027F-4372-A41A-B96957306385}"/>
              </a:ext>
            </a:extLst>
          </p:cNvPr>
          <p:cNvSpPr/>
          <p:nvPr/>
        </p:nvSpPr>
        <p:spPr>
          <a:xfrm>
            <a:off x="5525761" y="5015975"/>
            <a:ext cx="754127" cy="482075"/>
          </a:xfrm>
          <a:prstGeom prst="rect">
            <a:avLst/>
          </a:prstGeom>
          <a:solidFill>
            <a:srgbClr val="9F3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A090990-03D5-4C68-94DA-88A0F897620D}"/>
              </a:ext>
            </a:extLst>
          </p:cNvPr>
          <p:cNvSpPr/>
          <p:nvPr/>
        </p:nvSpPr>
        <p:spPr>
          <a:xfrm>
            <a:off x="1904370" y="2614731"/>
            <a:ext cx="1141111" cy="1254466"/>
          </a:xfrm>
          <a:prstGeom prst="rect">
            <a:avLst/>
          </a:prstGeom>
          <a:solidFill>
            <a:srgbClr val="181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E2EDDB4-3AD7-4BF0-B12B-ACC472295949}"/>
              </a:ext>
            </a:extLst>
          </p:cNvPr>
          <p:cNvSpPr/>
          <p:nvPr/>
        </p:nvSpPr>
        <p:spPr>
          <a:xfrm>
            <a:off x="1904369" y="3927132"/>
            <a:ext cx="1141111" cy="1254466"/>
          </a:xfrm>
          <a:prstGeom prst="rect">
            <a:avLst/>
          </a:prstGeom>
          <a:solidFill>
            <a:srgbClr val="181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E507B27-AF56-4649-91F3-71B78CF47F3F}"/>
              </a:ext>
            </a:extLst>
          </p:cNvPr>
          <p:cNvSpPr/>
          <p:nvPr/>
        </p:nvSpPr>
        <p:spPr>
          <a:xfrm>
            <a:off x="3232517" y="5973198"/>
            <a:ext cx="1212903" cy="495615"/>
          </a:xfrm>
          <a:prstGeom prst="rect">
            <a:avLst/>
          </a:prstGeom>
          <a:solidFill>
            <a:srgbClr val="181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940C821-69C0-4F4A-A486-7763031FA984}"/>
              </a:ext>
            </a:extLst>
          </p:cNvPr>
          <p:cNvSpPr/>
          <p:nvPr/>
        </p:nvSpPr>
        <p:spPr>
          <a:xfrm>
            <a:off x="6301928" y="5929837"/>
            <a:ext cx="2282852" cy="599432"/>
          </a:xfrm>
          <a:prstGeom prst="rect">
            <a:avLst/>
          </a:prstGeom>
          <a:solidFill>
            <a:srgbClr val="181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6BD7676-6A1E-4F51-B29E-7725F0578D52}"/>
              </a:ext>
            </a:extLst>
          </p:cNvPr>
          <p:cNvSpPr/>
          <p:nvPr/>
        </p:nvSpPr>
        <p:spPr>
          <a:xfrm>
            <a:off x="7654637" y="3869196"/>
            <a:ext cx="1353337" cy="1312401"/>
          </a:xfrm>
          <a:prstGeom prst="rect">
            <a:avLst/>
          </a:prstGeom>
          <a:solidFill>
            <a:srgbClr val="181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106F262-35DD-4FC1-BB52-8517AB1DAFD8}"/>
              </a:ext>
            </a:extLst>
          </p:cNvPr>
          <p:cNvSpPr/>
          <p:nvPr/>
        </p:nvSpPr>
        <p:spPr>
          <a:xfrm>
            <a:off x="7654636" y="2421395"/>
            <a:ext cx="1353337" cy="1312401"/>
          </a:xfrm>
          <a:prstGeom prst="rect">
            <a:avLst/>
          </a:prstGeom>
          <a:solidFill>
            <a:srgbClr val="181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3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61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EF342E2-5042-41D6-9741-2CCF551F83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" t="964" r="593" b="4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C31FD7-13CC-4DD5-8E10-F7013115A560}"/>
              </a:ext>
            </a:extLst>
          </p:cNvPr>
          <p:cNvSpPr txBox="1"/>
          <p:nvPr/>
        </p:nvSpPr>
        <p:spPr>
          <a:xfrm>
            <a:off x="1743151" y="1214232"/>
            <a:ext cx="4944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Glorify God as a godly team member.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979F8-4433-49AD-86A2-A41BE3783C29}"/>
              </a:ext>
            </a:extLst>
          </p:cNvPr>
          <p:cNvSpPr txBox="1"/>
          <p:nvPr/>
        </p:nvSpPr>
        <p:spPr>
          <a:xfrm>
            <a:off x="1743151" y="1972090"/>
            <a:ext cx="4944375" cy="734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/>
              <a:t>Recognize the Spirit’s illumination ministry.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D327C5-5EE7-4B95-9779-0A9B34779220}"/>
              </a:ext>
            </a:extLst>
          </p:cNvPr>
          <p:cNvSpPr txBox="1"/>
          <p:nvPr/>
        </p:nvSpPr>
        <p:spPr>
          <a:xfrm>
            <a:off x="1743150" y="2663379"/>
            <a:ext cx="4812633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/>
              <a:t>Depend of God’s wisdom for growth and ministry.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8CE011-D0F0-42AA-8176-62043D445767}"/>
              </a:ext>
            </a:extLst>
          </p:cNvPr>
          <p:cNvSpPr txBox="1"/>
          <p:nvPr/>
        </p:nvSpPr>
        <p:spPr>
          <a:xfrm>
            <a:off x="1743148" y="3373666"/>
            <a:ext cx="3182523" cy="414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/>
              <a:t>Serve God faithfully.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0BAC03-1649-40A1-9530-4A58F4C718D7}"/>
              </a:ext>
            </a:extLst>
          </p:cNvPr>
          <p:cNvSpPr txBox="1"/>
          <p:nvPr/>
        </p:nvSpPr>
        <p:spPr>
          <a:xfrm>
            <a:off x="1743148" y="4071613"/>
            <a:ext cx="4564662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/>
              <a:t>Maintain a pure testimony.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D7564A-658A-43DE-BD19-7E1427039734}"/>
              </a:ext>
            </a:extLst>
          </p:cNvPr>
          <p:cNvSpPr txBox="1"/>
          <p:nvPr/>
        </p:nvSpPr>
        <p:spPr>
          <a:xfrm>
            <a:off x="1743148" y="4773863"/>
            <a:ext cx="4944378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/>
              <a:t>Reflect Christ in relating to believers.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E71068-F5FA-4511-9913-A9B1BBA9B355}"/>
              </a:ext>
            </a:extLst>
          </p:cNvPr>
          <p:cNvSpPr txBox="1"/>
          <p:nvPr/>
        </p:nvSpPr>
        <p:spPr>
          <a:xfrm>
            <a:off x="1743148" y="5470937"/>
            <a:ext cx="4944378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/>
              <a:t>Honor and serve God no matter your lot in life.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E580D1-6D16-44CA-A0D5-531DFDEDFF91}"/>
              </a:ext>
            </a:extLst>
          </p:cNvPr>
          <p:cNvSpPr txBox="1"/>
          <p:nvPr/>
        </p:nvSpPr>
        <p:spPr>
          <a:xfrm>
            <a:off x="7129220" y="1261803"/>
            <a:ext cx="4633994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/>
              <a:t>Exercise liberty within the bounds of love.</a:t>
            </a:r>
          </a:p>
        </p:txBody>
      </p:sp>
    </p:spTree>
    <p:extLst>
      <p:ext uri="{BB962C8B-B14F-4D97-AF65-F5344CB8AC3E}">
        <p14:creationId xmlns:p14="http://schemas.microsoft.com/office/powerpoint/2010/main" val="419907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2865</TotalTime>
  <Words>70</Words>
  <Application>Microsoft Office PowerPoint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Bauman</dc:creator>
  <cp:lastModifiedBy>Alex Bauman</cp:lastModifiedBy>
  <cp:revision>105</cp:revision>
  <dcterms:created xsi:type="dcterms:W3CDTF">2017-06-27T20:09:19Z</dcterms:created>
  <dcterms:modified xsi:type="dcterms:W3CDTF">2017-08-13T01:34:28Z</dcterms:modified>
</cp:coreProperties>
</file>