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68" r:id="rId4"/>
    <p:sldId id="286" r:id="rId5"/>
    <p:sldId id="285" r:id="rId6"/>
    <p:sldId id="287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3624"/>
    <a:srgbClr val="181D30"/>
    <a:srgbClr val="5C4E50"/>
    <a:srgbClr val="5F8FB9"/>
    <a:srgbClr val="75A256"/>
    <a:srgbClr val="CD7A42"/>
    <a:srgbClr val="DDAE3C"/>
    <a:srgbClr val="CC99FF"/>
    <a:srgbClr val="FFFFFF"/>
    <a:srgbClr val="BD9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56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asketball on a wooden floor&#10;&#10;Description generated with high confidence">
            <a:extLst>
              <a:ext uri="{FF2B5EF4-FFF2-40B4-BE49-F238E27FC236}">
                <a16:creationId xmlns:a16="http://schemas.microsoft.com/office/drawing/2014/main" id="{319F4407-550C-4315-B80D-83E64EAC30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5758" r="45635" b="50184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E844EA-EB27-4CE9-8140-BFB332EF93AC}"/>
              </a:ext>
            </a:extLst>
          </p:cNvPr>
          <p:cNvSpPr/>
          <p:nvPr userDrawn="1"/>
        </p:nvSpPr>
        <p:spPr>
          <a:xfrm>
            <a:off x="1515931" y="-1"/>
            <a:ext cx="7498528" cy="6858001"/>
          </a:xfrm>
          <a:prstGeom prst="rect">
            <a:avLst/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A95DC7-B1CC-47EA-8F41-E4CFBFCB1335}"/>
              </a:ext>
            </a:extLst>
          </p:cNvPr>
          <p:cNvSpPr/>
          <p:nvPr userDrawn="1"/>
        </p:nvSpPr>
        <p:spPr>
          <a:xfrm>
            <a:off x="-7079" y="-5427"/>
            <a:ext cx="12199079" cy="883915"/>
          </a:xfrm>
          <a:prstGeom prst="rect">
            <a:avLst/>
          </a:prstGeom>
          <a:solidFill>
            <a:srgbClr val="18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93F2E7-C407-41DC-94ED-075D61982005}"/>
              </a:ext>
            </a:extLst>
          </p:cNvPr>
          <p:cNvCxnSpPr>
            <a:cxnSpLocks/>
          </p:cNvCxnSpPr>
          <p:nvPr userDrawn="1"/>
        </p:nvCxnSpPr>
        <p:spPr>
          <a:xfrm>
            <a:off x="1" y="883915"/>
            <a:ext cx="12191999" cy="0"/>
          </a:xfrm>
          <a:prstGeom prst="line">
            <a:avLst/>
          </a:prstGeom>
          <a:ln w="28575">
            <a:solidFill>
              <a:srgbClr val="9F362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thing, indoor&#10;&#10;Description generated with high confidence">
            <a:extLst>
              <a:ext uri="{FF2B5EF4-FFF2-40B4-BE49-F238E27FC236}">
                <a16:creationId xmlns:a16="http://schemas.microsoft.com/office/drawing/2014/main" id="{1D357C9C-DFD6-4EA0-A290-68B07B946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9700" r="65489" b="3791"/>
          <a:stretch/>
        </p:blipFill>
        <p:spPr>
          <a:xfrm flipH="1">
            <a:off x="0" y="-2148"/>
            <a:ext cx="1276188" cy="5085874"/>
          </a:xfrm>
          <a:prstGeom prst="rect">
            <a:avLst/>
          </a:prstGeom>
        </p:spPr>
      </p:pic>
      <p:pic>
        <p:nvPicPr>
          <p:cNvPr id="17" name="Picture 16" descr="A picture containing thing, indoor&#10;&#10;Description generated with high confidence">
            <a:extLst>
              <a:ext uri="{FF2B5EF4-FFF2-40B4-BE49-F238E27FC236}">
                <a16:creationId xmlns:a16="http://schemas.microsoft.com/office/drawing/2014/main" id="{4E740D5E-F16E-4B0A-805C-44D0100B5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9700" r="65489" b="3791"/>
          <a:stretch/>
        </p:blipFill>
        <p:spPr>
          <a:xfrm flipH="1">
            <a:off x="0" y="-2148"/>
            <a:ext cx="1276188" cy="50858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AF284D-2456-437C-A305-9A6C6F1B44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20"/>
          <a:stretch/>
        </p:blipFill>
        <p:spPr>
          <a:xfrm>
            <a:off x="1160146" y="-108874"/>
            <a:ext cx="6783049" cy="131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7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floor, indoor, table, sport&#10;&#10;Description generated with very high confidence">
            <a:extLst>
              <a:ext uri="{FF2B5EF4-FFF2-40B4-BE49-F238E27FC236}">
                <a16:creationId xmlns:a16="http://schemas.microsoft.com/office/drawing/2014/main" id="{FCA93831-2F1E-4991-856B-50B959C37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8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8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F42408-569E-491F-8BB4-45E81F158DB3}"/>
              </a:ext>
            </a:extLst>
          </p:cNvPr>
          <p:cNvSpPr/>
          <p:nvPr/>
        </p:nvSpPr>
        <p:spPr>
          <a:xfrm>
            <a:off x="1889312" y="1098639"/>
            <a:ext cx="67664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5113" algn="l"/>
              </a:tabLst>
            </a:pPr>
            <a:r>
              <a:rPr lang="en-US" sz="2800" b="1" dirty="0"/>
              <a:t>I. Principles about Getting Married (7:1–9)</a:t>
            </a:r>
          </a:p>
          <a:p>
            <a:pPr>
              <a:tabLst>
                <a:tab pos="265113" algn="l"/>
              </a:tabLst>
            </a:pPr>
            <a:r>
              <a:rPr lang="en-US" sz="2800" b="1" dirty="0"/>
              <a:t>	A. Marriage is normal (7:1, 2)</a:t>
            </a:r>
          </a:p>
          <a:p>
            <a:pPr>
              <a:tabLst>
                <a:tab pos="265113" algn="l"/>
              </a:tabLst>
            </a:pPr>
            <a:r>
              <a:rPr lang="en-US" sz="2800" b="1" dirty="0"/>
              <a:t>	B. Marriage is a partnership (7:3–5)</a:t>
            </a:r>
          </a:p>
          <a:p>
            <a:pPr>
              <a:tabLst>
                <a:tab pos="265113" algn="l"/>
              </a:tabLst>
            </a:pPr>
            <a:r>
              <a:rPr lang="en-US" sz="2800" b="1" dirty="0"/>
              <a:t>	C. Marriage is optional (7:6–9)</a:t>
            </a:r>
          </a:p>
        </p:txBody>
      </p:sp>
    </p:spTree>
    <p:extLst>
      <p:ext uri="{BB962C8B-B14F-4D97-AF65-F5344CB8AC3E}">
        <p14:creationId xmlns:p14="http://schemas.microsoft.com/office/powerpoint/2010/main" val="39461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4968DE-4FF5-4C1A-81EB-4306355201F0}"/>
              </a:ext>
            </a:extLst>
          </p:cNvPr>
          <p:cNvSpPr/>
          <p:nvPr/>
        </p:nvSpPr>
        <p:spPr>
          <a:xfrm>
            <a:off x="1796322" y="1098638"/>
            <a:ext cx="81690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II. Principles about Staying Married (7:10–24)</a:t>
            </a:r>
          </a:p>
          <a:p>
            <a:pPr>
              <a:tabLst>
                <a:tab pos="379413" algn="l"/>
              </a:tabLst>
            </a:pPr>
            <a:r>
              <a:rPr lang="en-US" sz="2800" b="1" dirty="0"/>
              <a:t>	A. Instructions for a believing couple </a:t>
            </a:r>
          </a:p>
          <a:p>
            <a:pPr>
              <a:tabLst>
                <a:tab pos="798513" algn="l"/>
              </a:tabLst>
            </a:pPr>
            <a:r>
              <a:rPr lang="en-US" sz="2800" b="1" dirty="0"/>
              <a:t>	(7:10, 11)</a:t>
            </a:r>
          </a:p>
          <a:p>
            <a:pPr>
              <a:tabLst>
                <a:tab pos="379413" algn="l"/>
              </a:tabLst>
            </a:pPr>
            <a:r>
              <a:rPr lang="en-US" sz="2800" b="1" dirty="0"/>
              <a:t>	B. Instructions for a believer married to an </a:t>
            </a:r>
          </a:p>
          <a:p>
            <a:pPr>
              <a:tabLst>
                <a:tab pos="774700" algn="l"/>
              </a:tabLst>
            </a:pPr>
            <a:r>
              <a:rPr lang="en-US" sz="2800" b="1" dirty="0"/>
              <a:t>	unbeliever (7:12–24)</a:t>
            </a:r>
          </a:p>
        </p:txBody>
      </p:sp>
    </p:spTree>
    <p:extLst>
      <p:ext uri="{BB962C8B-B14F-4D97-AF65-F5344CB8AC3E}">
        <p14:creationId xmlns:p14="http://schemas.microsoft.com/office/powerpoint/2010/main" val="319919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F34538-40FB-4AA6-BC33-ED5C6B627F85}"/>
              </a:ext>
            </a:extLst>
          </p:cNvPr>
          <p:cNvSpPr/>
          <p:nvPr/>
        </p:nvSpPr>
        <p:spPr>
          <a:xfrm>
            <a:off x="1703332" y="1098638"/>
            <a:ext cx="7603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III. Principles about Singleness (7:25–38)</a:t>
            </a:r>
          </a:p>
          <a:p>
            <a:pPr>
              <a:tabLst>
                <a:tab pos="481013" algn="l"/>
              </a:tabLst>
            </a:pPr>
            <a:r>
              <a:rPr lang="en-US" sz="2800" b="1" dirty="0"/>
              <a:t>	A. Free to stay single or to marry (7:25–28)</a:t>
            </a:r>
          </a:p>
          <a:p>
            <a:pPr>
              <a:tabLst>
                <a:tab pos="481013" algn="l"/>
              </a:tabLst>
            </a:pPr>
            <a:r>
              <a:rPr lang="en-US" sz="2800" b="1" dirty="0"/>
              <a:t>	B. Free to serve the Lord (7:29–38) </a:t>
            </a:r>
          </a:p>
        </p:txBody>
      </p:sp>
    </p:spTree>
    <p:extLst>
      <p:ext uri="{BB962C8B-B14F-4D97-AF65-F5344CB8AC3E}">
        <p14:creationId xmlns:p14="http://schemas.microsoft.com/office/powerpoint/2010/main" val="380548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6B85C3F-55E7-4419-8303-53F7DE6A3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 t="957" r="592" b="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70B52A0-AF59-4851-9BFA-276944367284}"/>
              </a:ext>
            </a:extLst>
          </p:cNvPr>
          <p:cNvSpPr/>
          <p:nvPr/>
        </p:nvSpPr>
        <p:spPr>
          <a:xfrm>
            <a:off x="1634815" y="3429000"/>
            <a:ext cx="3476231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Pride</a:t>
            </a:r>
          </a:p>
          <a:p>
            <a:pPr marL="227013" indent="-2270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Jealousy</a:t>
            </a:r>
          </a:p>
          <a:p>
            <a:pPr marL="227013" indent="-2270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Envy</a:t>
            </a:r>
          </a:p>
          <a:p>
            <a:pPr marL="227013" indent="-2270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Covetousness</a:t>
            </a:r>
          </a:p>
          <a:p>
            <a:pPr marL="227013" indent="-2270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Setting selfish goals</a:t>
            </a:r>
          </a:p>
          <a:p>
            <a:pPr marL="227013" indent="-2270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Living according to your emotions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735FCA-DB28-487D-8217-B976DF8239D8}"/>
              </a:ext>
            </a:extLst>
          </p:cNvPr>
          <p:cNvSpPr/>
          <p:nvPr/>
        </p:nvSpPr>
        <p:spPr>
          <a:xfrm>
            <a:off x="6090380" y="3429000"/>
            <a:ext cx="35215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Keep eternity in view</a:t>
            </a:r>
          </a:p>
          <a:p>
            <a:pPr marL="227013" indent="-2270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Focus on serving others</a:t>
            </a:r>
          </a:p>
          <a:p>
            <a:pPr marL="227013" indent="-2270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Count your blessings</a:t>
            </a:r>
          </a:p>
          <a:p>
            <a:pPr marL="227013" indent="-2270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Rejoice in the Lord</a:t>
            </a:r>
          </a:p>
          <a:p>
            <a:pPr marL="227013" indent="-2270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Find your satisfaction in Christ</a:t>
            </a:r>
          </a:p>
        </p:txBody>
      </p:sp>
    </p:spTree>
    <p:extLst>
      <p:ext uri="{BB962C8B-B14F-4D97-AF65-F5344CB8AC3E}">
        <p14:creationId xmlns:p14="http://schemas.microsoft.com/office/powerpoint/2010/main" val="380003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B619FF-E261-4535-A969-F08273746611}"/>
              </a:ext>
            </a:extLst>
          </p:cNvPr>
          <p:cNvSpPr/>
          <p:nvPr/>
        </p:nvSpPr>
        <p:spPr>
          <a:xfrm>
            <a:off x="1718830" y="1098638"/>
            <a:ext cx="73476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IV. Principles about Remarriage (7:39, 40)</a:t>
            </a:r>
          </a:p>
          <a:p>
            <a:pPr>
              <a:tabLst>
                <a:tab pos="457200" algn="l"/>
              </a:tabLst>
            </a:pPr>
            <a:r>
              <a:rPr lang="en-US" sz="2800" b="1" dirty="0"/>
              <a:t>	A. Free to remarry after spouse dies (7:39)</a:t>
            </a:r>
          </a:p>
          <a:p>
            <a:pPr>
              <a:tabLst>
                <a:tab pos="457200" algn="l"/>
              </a:tabLst>
            </a:pPr>
            <a:r>
              <a:rPr lang="en-US" sz="2800" b="1" dirty="0"/>
              <a:t>	B. Free to remarry in the Lord (7:39)</a:t>
            </a:r>
          </a:p>
          <a:p>
            <a:pPr>
              <a:tabLst>
                <a:tab pos="457200" algn="l"/>
              </a:tabLst>
            </a:pPr>
            <a:r>
              <a:rPr lang="en-US" sz="2800" b="1" dirty="0"/>
              <a:t>	C. Free to remain unmarried (7:40)</a:t>
            </a:r>
          </a:p>
        </p:txBody>
      </p:sp>
    </p:spTree>
    <p:extLst>
      <p:ext uri="{BB962C8B-B14F-4D97-AF65-F5344CB8AC3E}">
        <p14:creationId xmlns:p14="http://schemas.microsoft.com/office/powerpoint/2010/main" val="338102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EF342E2-5042-41D6-9741-2CCF551F83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964" r="593" b="4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C31FD7-13CC-4DD5-8E10-F7013115A560}"/>
              </a:ext>
            </a:extLst>
          </p:cNvPr>
          <p:cNvSpPr txBox="1"/>
          <p:nvPr/>
        </p:nvSpPr>
        <p:spPr>
          <a:xfrm>
            <a:off x="1743151" y="1206483"/>
            <a:ext cx="494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Glorify God as a godly team member.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979F8-4433-49AD-86A2-A41BE3783C29}"/>
              </a:ext>
            </a:extLst>
          </p:cNvPr>
          <p:cNvSpPr txBox="1"/>
          <p:nvPr/>
        </p:nvSpPr>
        <p:spPr>
          <a:xfrm>
            <a:off x="1743151" y="1972090"/>
            <a:ext cx="4944375" cy="73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Recognize the Spirit’s illumination ministry.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327C5-5EE7-4B95-9779-0A9B34779220}"/>
              </a:ext>
            </a:extLst>
          </p:cNvPr>
          <p:cNvSpPr txBox="1"/>
          <p:nvPr/>
        </p:nvSpPr>
        <p:spPr>
          <a:xfrm>
            <a:off x="1743150" y="2663379"/>
            <a:ext cx="4812633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Depend of God’s wisdom for growth and ministry.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8CE011-D0F0-42AA-8176-62043D445767}"/>
              </a:ext>
            </a:extLst>
          </p:cNvPr>
          <p:cNvSpPr txBox="1"/>
          <p:nvPr/>
        </p:nvSpPr>
        <p:spPr>
          <a:xfrm>
            <a:off x="1743148" y="3373666"/>
            <a:ext cx="3182523" cy="41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Serve God faithfully.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0BAC03-1649-40A1-9530-4A58F4C718D7}"/>
              </a:ext>
            </a:extLst>
          </p:cNvPr>
          <p:cNvSpPr txBox="1"/>
          <p:nvPr/>
        </p:nvSpPr>
        <p:spPr>
          <a:xfrm>
            <a:off x="1743148" y="4071613"/>
            <a:ext cx="4564662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Maintain a pure testimony.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D7564A-658A-43DE-BD19-7E1427039734}"/>
              </a:ext>
            </a:extLst>
          </p:cNvPr>
          <p:cNvSpPr txBox="1"/>
          <p:nvPr/>
        </p:nvSpPr>
        <p:spPr>
          <a:xfrm>
            <a:off x="1743148" y="4773863"/>
            <a:ext cx="4944378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Reflect Christ in relating to believers.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E71068-F5FA-4511-9913-A9B1BBA9B355}"/>
              </a:ext>
            </a:extLst>
          </p:cNvPr>
          <p:cNvSpPr txBox="1"/>
          <p:nvPr/>
        </p:nvSpPr>
        <p:spPr>
          <a:xfrm>
            <a:off x="1743148" y="5470937"/>
            <a:ext cx="494437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Honor and serve God no matter your lot in life.</a:t>
            </a:r>
          </a:p>
        </p:txBody>
      </p:sp>
    </p:spTree>
    <p:extLst>
      <p:ext uri="{BB962C8B-B14F-4D97-AF65-F5344CB8AC3E}">
        <p14:creationId xmlns:p14="http://schemas.microsoft.com/office/powerpoint/2010/main" val="419907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3063</TotalTime>
  <Words>118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103</cp:revision>
  <dcterms:created xsi:type="dcterms:W3CDTF">2017-06-27T20:09:19Z</dcterms:created>
  <dcterms:modified xsi:type="dcterms:W3CDTF">2017-08-14T23:09:39Z</dcterms:modified>
</cp:coreProperties>
</file>