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79" r:id="rId4"/>
    <p:sldId id="275" r:id="rId5"/>
    <p:sldId id="268" r:id="rId6"/>
    <p:sldId id="280" r:id="rId7"/>
    <p:sldId id="276" r:id="rId8"/>
    <p:sldId id="278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D30"/>
    <a:srgbClr val="9F3624"/>
    <a:srgbClr val="5C4E50"/>
    <a:srgbClr val="5F8FB9"/>
    <a:srgbClr val="75A256"/>
    <a:srgbClr val="CD7A42"/>
    <a:srgbClr val="DDAE3C"/>
    <a:srgbClr val="CC99FF"/>
    <a:srgbClr val="FFFFFF"/>
    <a:srgbClr val="BD9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5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asketball on a wooden floor&#10;&#10;Description generated with high confidence">
            <a:extLst>
              <a:ext uri="{FF2B5EF4-FFF2-40B4-BE49-F238E27FC236}">
                <a16:creationId xmlns:a16="http://schemas.microsoft.com/office/drawing/2014/main" id="{319F4407-550C-4315-B80D-83E64EAC3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5758" r="45635" b="5018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E844EA-EB27-4CE9-8140-BFB332EF93AC}"/>
              </a:ext>
            </a:extLst>
          </p:cNvPr>
          <p:cNvSpPr/>
          <p:nvPr userDrawn="1"/>
        </p:nvSpPr>
        <p:spPr>
          <a:xfrm>
            <a:off x="1515931" y="-1"/>
            <a:ext cx="7498528" cy="6858001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A95DC7-B1CC-47EA-8F41-E4CFBFCB1335}"/>
              </a:ext>
            </a:extLst>
          </p:cNvPr>
          <p:cNvSpPr/>
          <p:nvPr userDrawn="1"/>
        </p:nvSpPr>
        <p:spPr>
          <a:xfrm>
            <a:off x="-7079" y="-5427"/>
            <a:ext cx="12199079" cy="883915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9901A4-4D28-4589-BF3F-F537BCB47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1" y="-92082"/>
            <a:ext cx="6371751" cy="125869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93F2E7-C407-41DC-94ED-075D61982005}"/>
              </a:ext>
            </a:extLst>
          </p:cNvPr>
          <p:cNvCxnSpPr>
            <a:cxnSpLocks/>
          </p:cNvCxnSpPr>
          <p:nvPr userDrawn="1"/>
        </p:nvCxnSpPr>
        <p:spPr>
          <a:xfrm>
            <a:off x="1" y="883915"/>
            <a:ext cx="12191999" cy="0"/>
          </a:xfrm>
          <a:prstGeom prst="line">
            <a:avLst/>
          </a:prstGeom>
          <a:ln w="28575">
            <a:solidFill>
              <a:srgbClr val="9F36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1D357C9C-DFD6-4EA0-A290-68B07B946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  <p:pic>
        <p:nvPicPr>
          <p:cNvPr id="17" name="Picture 16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4E740D5E-F16E-4B0A-805C-44D0100B5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oor, indoor, table, sport&#10;&#10;Description generated with very high confidence">
            <a:extLst>
              <a:ext uri="{FF2B5EF4-FFF2-40B4-BE49-F238E27FC236}">
                <a16:creationId xmlns:a16="http://schemas.microsoft.com/office/drawing/2014/main" id="{FCA93831-2F1E-4991-856B-50B959C3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E3D77F-D0A3-4757-A401-C0C070004826}"/>
              </a:ext>
            </a:extLst>
          </p:cNvPr>
          <p:cNvSpPr/>
          <p:nvPr/>
        </p:nvSpPr>
        <p:spPr>
          <a:xfrm>
            <a:off x="1889312" y="1098639"/>
            <a:ext cx="7173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en-US" sz="2800" b="1" dirty="0"/>
              <a:t>I. God Will Disclose Faithful Service (4:1–5)</a:t>
            </a:r>
          </a:p>
          <a:p>
            <a:pPr>
              <a:tabLst>
                <a:tab pos="279400" algn="l"/>
              </a:tabLst>
            </a:pPr>
            <a:r>
              <a:rPr lang="en-US" sz="2800" b="1" dirty="0"/>
              <a:t>	A. Steward’s responsibility (4:1) </a:t>
            </a:r>
          </a:p>
        </p:txBody>
      </p:sp>
    </p:spTree>
    <p:extLst>
      <p:ext uri="{BB962C8B-B14F-4D97-AF65-F5344CB8AC3E}">
        <p14:creationId xmlns:p14="http://schemas.microsoft.com/office/powerpoint/2010/main" val="394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97D5FF37-F48B-4B45-B725-D91BE1F64A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1119" r="402" b="4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29B21-A77C-4E50-852E-D09990A9C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559" y="2189168"/>
            <a:ext cx="28353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Everyone in the ship counted on the under-rowers to row hard and well.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1C2F9-6134-4D03-BF33-58E25143E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559" y="3931120"/>
            <a:ext cx="33355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The task of rowing demanded humility, which is intrinsic to faithfulness.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8A573-40EC-4DCE-A160-F2242E82C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910" y="2243412"/>
            <a:ext cx="276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Under-rowers had to serve with all their might and courage.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19A2C-02FE-4F7B-9F37-54D59AF71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910" y="3616032"/>
            <a:ext cx="30830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The difficulty of </a:t>
            </a:r>
            <a:br>
              <a:rPr lang="en-US" altLang="en-US" sz="2400" dirty="0">
                <a:solidFill>
                  <a:schemeClr val="bg1"/>
                </a:solidFill>
                <a:latin typeface="+mn-lt"/>
              </a:rPr>
            </a:b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rowing shows that commitment involves being faithful even when the task is hard. </a:t>
            </a:r>
          </a:p>
        </p:txBody>
      </p:sp>
    </p:spTree>
    <p:extLst>
      <p:ext uri="{BB962C8B-B14F-4D97-AF65-F5344CB8AC3E}">
        <p14:creationId xmlns:p14="http://schemas.microsoft.com/office/powerpoint/2010/main" val="11396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5DF228-C68E-42B3-B05E-E9276360F44B}"/>
              </a:ext>
            </a:extLst>
          </p:cNvPr>
          <p:cNvSpPr/>
          <p:nvPr/>
        </p:nvSpPr>
        <p:spPr>
          <a:xfrm>
            <a:off x="1889312" y="1098639"/>
            <a:ext cx="6812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en-US" sz="2800" b="1" dirty="0"/>
              <a:t>I. God Will Disclose Faithful Service (4:1–5)</a:t>
            </a:r>
          </a:p>
          <a:p>
            <a:pPr>
              <a:tabLst>
                <a:tab pos="287338" algn="l"/>
              </a:tabLst>
            </a:pPr>
            <a:r>
              <a:rPr lang="en-US" sz="2800" b="1" dirty="0"/>
              <a:t>	A. Steward’s responsibility (4:1) </a:t>
            </a:r>
          </a:p>
          <a:p>
            <a:pPr>
              <a:tabLst>
                <a:tab pos="287338" algn="l"/>
              </a:tabLst>
            </a:pPr>
            <a:r>
              <a:rPr lang="en-US" sz="2800" b="1" dirty="0"/>
              <a:t>	B. Steward’s requirement (4:2)</a:t>
            </a:r>
          </a:p>
          <a:p>
            <a:pPr>
              <a:tabLst>
                <a:tab pos="287338" algn="l"/>
              </a:tabLst>
            </a:pPr>
            <a:r>
              <a:rPr lang="en-US" sz="2800" b="1" dirty="0"/>
              <a:t>	C. Steward’s reward (4:3–5)</a:t>
            </a:r>
          </a:p>
        </p:txBody>
      </p:sp>
    </p:spTree>
    <p:extLst>
      <p:ext uri="{BB962C8B-B14F-4D97-AF65-F5344CB8AC3E}">
        <p14:creationId xmlns:p14="http://schemas.microsoft.com/office/powerpoint/2010/main" val="2203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CAD0A7-411B-4020-9ED0-A292B455A1AD}"/>
              </a:ext>
            </a:extLst>
          </p:cNvPr>
          <p:cNvSpPr/>
          <p:nvPr/>
        </p:nvSpPr>
        <p:spPr>
          <a:xfrm>
            <a:off x="1796322" y="1098639"/>
            <a:ext cx="785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Paul Demonstrated Faithful Service (4:9–13)</a:t>
            </a:r>
          </a:p>
          <a:p>
            <a:pPr>
              <a:tabLst>
                <a:tab pos="349250" algn="l"/>
              </a:tabLst>
            </a:pPr>
            <a:r>
              <a:rPr lang="en-US" sz="2800" b="1" dirty="0"/>
              <a:t>	A. Paul’s purpose (4:6)</a:t>
            </a:r>
          </a:p>
          <a:p>
            <a:pPr>
              <a:tabLst>
                <a:tab pos="349250" algn="l"/>
              </a:tabLst>
            </a:pPr>
            <a:r>
              <a:rPr lang="en-US" sz="2800" b="1" dirty="0"/>
              <a:t>	B. Corinth’s perception (4:7, 8)</a:t>
            </a:r>
          </a:p>
        </p:txBody>
      </p:sp>
    </p:spTree>
    <p:extLst>
      <p:ext uri="{BB962C8B-B14F-4D97-AF65-F5344CB8AC3E}">
        <p14:creationId xmlns:p14="http://schemas.microsoft.com/office/powerpoint/2010/main" val="31991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116807A-D03B-48EE-B1CE-031E831F6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1037" r="541" b="3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3F70C9C-800B-406F-A016-AA0AEC27C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11" y="3877934"/>
            <a:ext cx="3624115" cy="91168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B406AA8-7870-48B6-B659-9E5EE78AF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21" y="4716414"/>
            <a:ext cx="3886698" cy="13465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3431106-D680-4FBA-9092-EC8FBB4BA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71" y="4813647"/>
            <a:ext cx="2008606" cy="1357221"/>
          </a:xfrm>
          <a:prstGeom prst="rect">
            <a:avLst/>
          </a:prstGeom>
        </p:spPr>
      </p:pic>
      <p:pic>
        <p:nvPicPr>
          <p:cNvPr id="10" name="Picture 9" descr="A picture containing clothing, shirt&#10;&#10;Description generated with high confidence">
            <a:extLst>
              <a:ext uri="{FF2B5EF4-FFF2-40B4-BE49-F238E27FC236}">
                <a16:creationId xmlns:a16="http://schemas.microsoft.com/office/drawing/2014/main" id="{DF976C12-DC00-44C3-9397-AB47FFA9C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96" y="991375"/>
            <a:ext cx="2709625" cy="2709625"/>
          </a:xfrm>
          <a:prstGeom prst="rect">
            <a:avLst/>
          </a:prstGeom>
        </p:spPr>
      </p:pic>
      <p:pic>
        <p:nvPicPr>
          <p:cNvPr id="18" name="Picture 17" descr="A picture containing clothing, shirt, sleeve&#10;&#10;Description generated with high confidence">
            <a:extLst>
              <a:ext uri="{FF2B5EF4-FFF2-40B4-BE49-F238E27FC236}">
                <a16:creationId xmlns:a16="http://schemas.microsoft.com/office/drawing/2014/main" id="{5E584C07-D153-48A7-8C1A-35A4CBC3EB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66" y="979132"/>
            <a:ext cx="2709625" cy="2703563"/>
          </a:xfrm>
          <a:prstGeom prst="rect">
            <a:avLst/>
          </a:prstGeom>
        </p:spPr>
      </p:pic>
      <p:pic>
        <p:nvPicPr>
          <p:cNvPr id="20" name="Picture 19" descr="A picture containing clothing, shirt, sleeve&#10;&#10;Description generated with high confidence">
            <a:extLst>
              <a:ext uri="{FF2B5EF4-FFF2-40B4-BE49-F238E27FC236}">
                <a16:creationId xmlns:a16="http://schemas.microsoft.com/office/drawing/2014/main" id="{11F57EC7-2900-4679-854A-B4BC5B4AEC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82" y="990062"/>
            <a:ext cx="2709625" cy="2703563"/>
          </a:xfrm>
          <a:prstGeom prst="rect">
            <a:avLst/>
          </a:prstGeom>
        </p:spPr>
      </p:pic>
      <p:pic>
        <p:nvPicPr>
          <p:cNvPr id="26" name="Picture 25" descr="A close up of a sign&#10;&#10;Description generated with high confidence">
            <a:extLst>
              <a:ext uri="{FF2B5EF4-FFF2-40B4-BE49-F238E27FC236}">
                <a16:creationId xmlns:a16="http://schemas.microsoft.com/office/drawing/2014/main" id="{27CDC793-ABFF-4ADC-A249-A1D873F094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79" y="990197"/>
            <a:ext cx="2703563" cy="2709625"/>
          </a:xfrm>
          <a:prstGeom prst="rect">
            <a:avLst/>
          </a:prstGeom>
        </p:spPr>
      </p:pic>
      <p:pic>
        <p:nvPicPr>
          <p:cNvPr id="28" name="Picture 27" descr="A person with collar shirt&#10;&#10;Description generated with high confidence">
            <a:extLst>
              <a:ext uri="{FF2B5EF4-FFF2-40B4-BE49-F238E27FC236}">
                <a16:creationId xmlns:a16="http://schemas.microsoft.com/office/drawing/2014/main" id="{C57C29F0-DC1B-421D-BBE5-37614DC2DE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64" y="4124102"/>
            <a:ext cx="2709625" cy="2703563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0DDA9DB3-7C68-424E-8A85-3515FB16417E}"/>
              </a:ext>
            </a:extLst>
          </p:cNvPr>
          <p:cNvSpPr/>
          <p:nvPr/>
        </p:nvSpPr>
        <p:spPr>
          <a:xfrm rot="5400000">
            <a:off x="5966661" y="-84264"/>
            <a:ext cx="256099" cy="7741407"/>
          </a:xfrm>
          <a:prstGeom prst="rightBrace">
            <a:avLst>
              <a:gd name="adj1" fmla="val 56782"/>
              <a:gd name="adj2" fmla="val 50082"/>
            </a:avLst>
          </a:prstGeom>
          <a:noFill/>
          <a:ln w="57150">
            <a:solidFill>
              <a:srgbClr val="5C4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5340D85-CDCB-432C-A3FD-ACFC00589232}"/>
              </a:ext>
            </a:extLst>
          </p:cNvPr>
          <p:cNvSpPr/>
          <p:nvPr/>
        </p:nvSpPr>
        <p:spPr>
          <a:xfrm rot="1807359">
            <a:off x="4275870" y="4014444"/>
            <a:ext cx="871277" cy="1142811"/>
          </a:xfrm>
          <a:custGeom>
            <a:avLst/>
            <a:gdLst>
              <a:gd name="connsiteX0" fmla="*/ 218539 w 853969"/>
              <a:gd name="connsiteY0" fmla="*/ 1286072 h 1286072"/>
              <a:gd name="connsiteX1" fmla="*/ 24810 w 853969"/>
              <a:gd name="connsiteY1" fmla="*/ 813374 h 1286072"/>
              <a:gd name="connsiteX2" fmla="*/ 63556 w 853969"/>
              <a:gd name="connsiteY2" fmla="*/ 332926 h 1286072"/>
              <a:gd name="connsiteX3" fmla="*/ 575000 w 853969"/>
              <a:gd name="connsiteY3" fmla="*/ 22960 h 1286072"/>
              <a:gd name="connsiteX4" fmla="*/ 853969 w 853969"/>
              <a:gd name="connsiteY4" fmla="*/ 22960 h 1286072"/>
              <a:gd name="connsiteX5" fmla="*/ 853969 w 853969"/>
              <a:gd name="connsiteY5" fmla="*/ 22960 h 1286072"/>
              <a:gd name="connsiteX0" fmla="*/ 210592 w 846022"/>
              <a:gd name="connsiteY0" fmla="*/ 1286072 h 1286072"/>
              <a:gd name="connsiteX1" fmla="*/ 16863 w 846022"/>
              <a:gd name="connsiteY1" fmla="*/ 813374 h 1286072"/>
              <a:gd name="connsiteX2" fmla="*/ 55609 w 846022"/>
              <a:gd name="connsiteY2" fmla="*/ 332926 h 1286072"/>
              <a:gd name="connsiteX3" fmla="*/ 419819 w 846022"/>
              <a:gd name="connsiteY3" fmla="*/ 22960 h 1286072"/>
              <a:gd name="connsiteX4" fmla="*/ 846022 w 846022"/>
              <a:gd name="connsiteY4" fmla="*/ 22960 h 1286072"/>
              <a:gd name="connsiteX5" fmla="*/ 846022 w 846022"/>
              <a:gd name="connsiteY5" fmla="*/ 22960 h 1286072"/>
              <a:gd name="connsiteX0" fmla="*/ 210592 w 846022"/>
              <a:gd name="connsiteY0" fmla="*/ 1292149 h 1292149"/>
              <a:gd name="connsiteX1" fmla="*/ 16863 w 846022"/>
              <a:gd name="connsiteY1" fmla="*/ 819451 h 1292149"/>
              <a:gd name="connsiteX2" fmla="*/ 55609 w 846022"/>
              <a:gd name="connsiteY2" fmla="*/ 339003 h 1292149"/>
              <a:gd name="connsiteX3" fmla="*/ 419819 w 846022"/>
              <a:gd name="connsiteY3" fmla="*/ 29037 h 1292149"/>
              <a:gd name="connsiteX4" fmla="*/ 846022 w 846022"/>
              <a:gd name="connsiteY4" fmla="*/ 29037 h 1292149"/>
              <a:gd name="connsiteX5" fmla="*/ 846022 w 846022"/>
              <a:gd name="connsiteY5" fmla="*/ 29037 h 129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22" h="1292149">
                <a:moveTo>
                  <a:pt x="210592" y="1292149"/>
                </a:moveTo>
                <a:cubicBezTo>
                  <a:pt x="126643" y="1135229"/>
                  <a:pt x="42694" y="978309"/>
                  <a:pt x="16863" y="819451"/>
                </a:cubicBezTo>
                <a:cubicBezTo>
                  <a:pt x="-8968" y="660593"/>
                  <a:pt x="-11550" y="470739"/>
                  <a:pt x="55609" y="339003"/>
                </a:cubicBezTo>
                <a:cubicBezTo>
                  <a:pt x="122768" y="207267"/>
                  <a:pt x="288084" y="80698"/>
                  <a:pt x="419819" y="29037"/>
                </a:cubicBezTo>
                <a:cubicBezTo>
                  <a:pt x="551554" y="-22624"/>
                  <a:pt x="767239" y="5790"/>
                  <a:pt x="846022" y="29037"/>
                </a:cubicBezTo>
                <a:lnTo>
                  <a:pt x="846022" y="29037"/>
                </a:lnTo>
              </a:path>
            </a:pathLst>
          </a:custGeom>
          <a:noFill/>
          <a:ln w="38100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F261005-7089-4862-892C-555F7F0CF5E3}"/>
              </a:ext>
            </a:extLst>
          </p:cNvPr>
          <p:cNvSpPr/>
          <p:nvPr/>
        </p:nvSpPr>
        <p:spPr>
          <a:xfrm rot="17240364" flipV="1">
            <a:off x="7029253" y="5196021"/>
            <a:ext cx="844395" cy="1318363"/>
          </a:xfrm>
          <a:custGeom>
            <a:avLst/>
            <a:gdLst>
              <a:gd name="connsiteX0" fmla="*/ 218539 w 853969"/>
              <a:gd name="connsiteY0" fmla="*/ 1286072 h 1286072"/>
              <a:gd name="connsiteX1" fmla="*/ 24810 w 853969"/>
              <a:gd name="connsiteY1" fmla="*/ 813374 h 1286072"/>
              <a:gd name="connsiteX2" fmla="*/ 63556 w 853969"/>
              <a:gd name="connsiteY2" fmla="*/ 332926 h 1286072"/>
              <a:gd name="connsiteX3" fmla="*/ 575000 w 853969"/>
              <a:gd name="connsiteY3" fmla="*/ 22960 h 1286072"/>
              <a:gd name="connsiteX4" fmla="*/ 853969 w 853969"/>
              <a:gd name="connsiteY4" fmla="*/ 22960 h 1286072"/>
              <a:gd name="connsiteX5" fmla="*/ 853969 w 853969"/>
              <a:gd name="connsiteY5" fmla="*/ 22960 h 1286072"/>
              <a:gd name="connsiteX0" fmla="*/ 210592 w 846022"/>
              <a:gd name="connsiteY0" fmla="*/ 1286072 h 1286072"/>
              <a:gd name="connsiteX1" fmla="*/ 16863 w 846022"/>
              <a:gd name="connsiteY1" fmla="*/ 813374 h 1286072"/>
              <a:gd name="connsiteX2" fmla="*/ 55609 w 846022"/>
              <a:gd name="connsiteY2" fmla="*/ 332926 h 1286072"/>
              <a:gd name="connsiteX3" fmla="*/ 419819 w 846022"/>
              <a:gd name="connsiteY3" fmla="*/ 22960 h 1286072"/>
              <a:gd name="connsiteX4" fmla="*/ 846022 w 846022"/>
              <a:gd name="connsiteY4" fmla="*/ 22960 h 1286072"/>
              <a:gd name="connsiteX5" fmla="*/ 846022 w 846022"/>
              <a:gd name="connsiteY5" fmla="*/ 22960 h 1286072"/>
              <a:gd name="connsiteX0" fmla="*/ 210592 w 846022"/>
              <a:gd name="connsiteY0" fmla="*/ 1292149 h 1292149"/>
              <a:gd name="connsiteX1" fmla="*/ 16863 w 846022"/>
              <a:gd name="connsiteY1" fmla="*/ 819451 h 1292149"/>
              <a:gd name="connsiteX2" fmla="*/ 55609 w 846022"/>
              <a:gd name="connsiteY2" fmla="*/ 339003 h 1292149"/>
              <a:gd name="connsiteX3" fmla="*/ 419819 w 846022"/>
              <a:gd name="connsiteY3" fmla="*/ 29037 h 1292149"/>
              <a:gd name="connsiteX4" fmla="*/ 846022 w 846022"/>
              <a:gd name="connsiteY4" fmla="*/ 29037 h 1292149"/>
              <a:gd name="connsiteX5" fmla="*/ 846022 w 846022"/>
              <a:gd name="connsiteY5" fmla="*/ 29037 h 129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22" h="1292149">
                <a:moveTo>
                  <a:pt x="210592" y="1292149"/>
                </a:moveTo>
                <a:cubicBezTo>
                  <a:pt x="126643" y="1135229"/>
                  <a:pt x="42694" y="978309"/>
                  <a:pt x="16863" y="819451"/>
                </a:cubicBezTo>
                <a:cubicBezTo>
                  <a:pt x="-8968" y="660593"/>
                  <a:pt x="-11550" y="470739"/>
                  <a:pt x="55609" y="339003"/>
                </a:cubicBezTo>
                <a:cubicBezTo>
                  <a:pt x="122768" y="207267"/>
                  <a:pt x="288084" y="80698"/>
                  <a:pt x="419819" y="29037"/>
                </a:cubicBezTo>
                <a:cubicBezTo>
                  <a:pt x="551554" y="-22624"/>
                  <a:pt x="767239" y="5790"/>
                  <a:pt x="846022" y="29037"/>
                </a:cubicBezTo>
                <a:lnTo>
                  <a:pt x="846022" y="29037"/>
                </a:lnTo>
              </a:path>
            </a:pathLst>
          </a:custGeom>
          <a:noFill/>
          <a:ln w="38100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007CE75-FF39-418F-9E45-C5DA3AB75FF0}"/>
              </a:ext>
            </a:extLst>
          </p:cNvPr>
          <p:cNvSpPr/>
          <p:nvPr/>
        </p:nvSpPr>
        <p:spPr>
          <a:xfrm rot="1221488" flipH="1">
            <a:off x="9794347" y="2950959"/>
            <a:ext cx="871277" cy="1142811"/>
          </a:xfrm>
          <a:custGeom>
            <a:avLst/>
            <a:gdLst>
              <a:gd name="connsiteX0" fmla="*/ 218539 w 853969"/>
              <a:gd name="connsiteY0" fmla="*/ 1286072 h 1286072"/>
              <a:gd name="connsiteX1" fmla="*/ 24810 w 853969"/>
              <a:gd name="connsiteY1" fmla="*/ 813374 h 1286072"/>
              <a:gd name="connsiteX2" fmla="*/ 63556 w 853969"/>
              <a:gd name="connsiteY2" fmla="*/ 332926 h 1286072"/>
              <a:gd name="connsiteX3" fmla="*/ 575000 w 853969"/>
              <a:gd name="connsiteY3" fmla="*/ 22960 h 1286072"/>
              <a:gd name="connsiteX4" fmla="*/ 853969 w 853969"/>
              <a:gd name="connsiteY4" fmla="*/ 22960 h 1286072"/>
              <a:gd name="connsiteX5" fmla="*/ 853969 w 853969"/>
              <a:gd name="connsiteY5" fmla="*/ 22960 h 1286072"/>
              <a:gd name="connsiteX0" fmla="*/ 210592 w 846022"/>
              <a:gd name="connsiteY0" fmla="*/ 1286072 h 1286072"/>
              <a:gd name="connsiteX1" fmla="*/ 16863 w 846022"/>
              <a:gd name="connsiteY1" fmla="*/ 813374 h 1286072"/>
              <a:gd name="connsiteX2" fmla="*/ 55609 w 846022"/>
              <a:gd name="connsiteY2" fmla="*/ 332926 h 1286072"/>
              <a:gd name="connsiteX3" fmla="*/ 419819 w 846022"/>
              <a:gd name="connsiteY3" fmla="*/ 22960 h 1286072"/>
              <a:gd name="connsiteX4" fmla="*/ 846022 w 846022"/>
              <a:gd name="connsiteY4" fmla="*/ 22960 h 1286072"/>
              <a:gd name="connsiteX5" fmla="*/ 846022 w 846022"/>
              <a:gd name="connsiteY5" fmla="*/ 22960 h 1286072"/>
              <a:gd name="connsiteX0" fmla="*/ 210592 w 846022"/>
              <a:gd name="connsiteY0" fmla="*/ 1292149 h 1292149"/>
              <a:gd name="connsiteX1" fmla="*/ 16863 w 846022"/>
              <a:gd name="connsiteY1" fmla="*/ 819451 h 1292149"/>
              <a:gd name="connsiteX2" fmla="*/ 55609 w 846022"/>
              <a:gd name="connsiteY2" fmla="*/ 339003 h 1292149"/>
              <a:gd name="connsiteX3" fmla="*/ 419819 w 846022"/>
              <a:gd name="connsiteY3" fmla="*/ 29037 h 1292149"/>
              <a:gd name="connsiteX4" fmla="*/ 846022 w 846022"/>
              <a:gd name="connsiteY4" fmla="*/ 29037 h 1292149"/>
              <a:gd name="connsiteX5" fmla="*/ 846022 w 846022"/>
              <a:gd name="connsiteY5" fmla="*/ 29037 h 129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22" h="1292149">
                <a:moveTo>
                  <a:pt x="210592" y="1292149"/>
                </a:moveTo>
                <a:cubicBezTo>
                  <a:pt x="126643" y="1135229"/>
                  <a:pt x="42694" y="978309"/>
                  <a:pt x="16863" y="819451"/>
                </a:cubicBezTo>
                <a:cubicBezTo>
                  <a:pt x="-8968" y="660593"/>
                  <a:pt x="-11550" y="470739"/>
                  <a:pt x="55609" y="339003"/>
                </a:cubicBezTo>
                <a:cubicBezTo>
                  <a:pt x="122768" y="207267"/>
                  <a:pt x="288084" y="80698"/>
                  <a:pt x="419819" y="29037"/>
                </a:cubicBezTo>
                <a:cubicBezTo>
                  <a:pt x="551554" y="-22624"/>
                  <a:pt x="767239" y="5790"/>
                  <a:pt x="846022" y="29037"/>
                </a:cubicBezTo>
                <a:lnTo>
                  <a:pt x="846022" y="29037"/>
                </a:lnTo>
              </a:path>
            </a:pathLst>
          </a:custGeom>
          <a:noFill/>
          <a:ln w="38100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8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09C8AB-2547-4220-8379-6E033A72CC7D}"/>
              </a:ext>
            </a:extLst>
          </p:cNvPr>
          <p:cNvSpPr/>
          <p:nvPr/>
        </p:nvSpPr>
        <p:spPr>
          <a:xfrm>
            <a:off x="1796322" y="1098639"/>
            <a:ext cx="76294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Paul Demonstrated Faithful Service (4:9–13)</a:t>
            </a:r>
          </a:p>
          <a:p>
            <a:pPr>
              <a:tabLst>
                <a:tab pos="357188" algn="l"/>
              </a:tabLst>
            </a:pPr>
            <a:r>
              <a:rPr lang="en-US" sz="2800" b="1" dirty="0"/>
              <a:t>	A. Paul’s purpose (4:6)</a:t>
            </a:r>
          </a:p>
          <a:p>
            <a:pPr>
              <a:tabLst>
                <a:tab pos="357188" algn="l"/>
              </a:tabLst>
            </a:pPr>
            <a:r>
              <a:rPr lang="en-US" sz="2800" b="1" dirty="0"/>
              <a:t>	B. Corinth’s perception (4:7, 8)</a:t>
            </a:r>
          </a:p>
          <a:p>
            <a:pPr>
              <a:tabLst>
                <a:tab pos="357188" algn="l"/>
              </a:tabLst>
            </a:pPr>
            <a:r>
              <a:rPr lang="en-US" sz="2800" b="1" dirty="0"/>
              <a:t>	C. Apostles’ position (4:9–13)</a:t>
            </a:r>
          </a:p>
        </p:txBody>
      </p:sp>
    </p:spTree>
    <p:extLst>
      <p:ext uri="{BB962C8B-B14F-4D97-AF65-F5344CB8AC3E}">
        <p14:creationId xmlns:p14="http://schemas.microsoft.com/office/powerpoint/2010/main" val="28142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F6F32B-ED59-4909-80D3-B392768CE23B}"/>
              </a:ext>
            </a:extLst>
          </p:cNvPr>
          <p:cNvSpPr/>
          <p:nvPr/>
        </p:nvSpPr>
        <p:spPr>
          <a:xfrm>
            <a:off x="1700725" y="1098639"/>
            <a:ext cx="72593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III. Paul Demanded Faithful Service (4:14–21) </a:t>
            </a:r>
          </a:p>
          <a:p>
            <a:pPr>
              <a:tabLst>
                <a:tab pos="471488" algn="l"/>
              </a:tabLst>
            </a:pPr>
            <a:r>
              <a:rPr lang="en-US" sz="2800" b="1" dirty="0"/>
              <a:t>	A. Paul’s intentions (4:14)</a:t>
            </a:r>
          </a:p>
          <a:p>
            <a:pPr>
              <a:tabLst>
                <a:tab pos="471488" algn="l"/>
              </a:tabLst>
            </a:pPr>
            <a:r>
              <a:rPr lang="en-US" sz="2800" b="1" dirty="0"/>
              <a:t>	B. Paul’s instructions (4:15–17)</a:t>
            </a:r>
          </a:p>
          <a:p>
            <a:pPr>
              <a:tabLst>
                <a:tab pos="471488" algn="l"/>
              </a:tabLst>
            </a:pPr>
            <a:r>
              <a:rPr lang="en-US" sz="2800" b="1" dirty="0"/>
              <a:t>	C. Paul’s intervention (4:18–21)</a:t>
            </a:r>
          </a:p>
        </p:txBody>
      </p:sp>
    </p:spTree>
    <p:extLst>
      <p:ext uri="{BB962C8B-B14F-4D97-AF65-F5344CB8AC3E}">
        <p14:creationId xmlns:p14="http://schemas.microsoft.com/office/powerpoint/2010/main" val="1386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F342E2-5042-41D6-9741-2CCF551F8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964" r="593" b="4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31FD7-13CC-4DD5-8E10-F7013115A560}"/>
              </a:ext>
            </a:extLst>
          </p:cNvPr>
          <p:cNvSpPr txBox="1"/>
          <p:nvPr/>
        </p:nvSpPr>
        <p:spPr>
          <a:xfrm>
            <a:off x="1743151" y="1206483"/>
            <a:ext cx="49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Glorify God as a godly team member.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979F8-4433-49AD-86A2-A41BE3783C29}"/>
              </a:ext>
            </a:extLst>
          </p:cNvPr>
          <p:cNvSpPr txBox="1"/>
          <p:nvPr/>
        </p:nvSpPr>
        <p:spPr>
          <a:xfrm>
            <a:off x="1743151" y="1972090"/>
            <a:ext cx="494437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Recognize the Spirit’s illumination ministry.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327C5-5EE7-4B95-9779-0A9B34779220}"/>
              </a:ext>
            </a:extLst>
          </p:cNvPr>
          <p:cNvSpPr txBox="1"/>
          <p:nvPr/>
        </p:nvSpPr>
        <p:spPr>
          <a:xfrm>
            <a:off x="1743150" y="2663379"/>
            <a:ext cx="481263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Depend of God’s wisdom for growth and ministry.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CE011-D0F0-42AA-8176-62043D445767}"/>
              </a:ext>
            </a:extLst>
          </p:cNvPr>
          <p:cNvSpPr txBox="1"/>
          <p:nvPr/>
        </p:nvSpPr>
        <p:spPr>
          <a:xfrm>
            <a:off x="1743148" y="3373666"/>
            <a:ext cx="3182523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Serve God faithfully.</a:t>
            </a:r>
          </a:p>
        </p:txBody>
      </p:sp>
    </p:spTree>
    <p:extLst>
      <p:ext uri="{BB962C8B-B14F-4D97-AF65-F5344CB8AC3E}">
        <p14:creationId xmlns:p14="http://schemas.microsoft.com/office/powerpoint/2010/main" val="41990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2784</TotalTime>
  <Words>115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93</cp:revision>
  <dcterms:created xsi:type="dcterms:W3CDTF">2017-06-27T20:09:19Z</dcterms:created>
  <dcterms:modified xsi:type="dcterms:W3CDTF">2017-08-13T01:29:16Z</dcterms:modified>
</cp:coreProperties>
</file>