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63" r:id="rId2"/>
    <p:sldId id="262" r:id="rId3"/>
    <p:sldId id="266" r:id="rId4"/>
    <p:sldId id="274" r:id="rId5"/>
    <p:sldId id="275" r:id="rId6"/>
    <p:sldId id="278" r:id="rId7"/>
    <p:sldId id="276" r:id="rId8"/>
    <p:sldId id="279" r:id="rId9"/>
    <p:sldId id="277" r:id="rId10"/>
    <p:sldId id="27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AFB"/>
    <a:srgbClr val="2BD9A7"/>
    <a:srgbClr val="C7F5E8"/>
    <a:srgbClr val="86D1FA"/>
    <a:srgbClr val="000000"/>
    <a:srgbClr val="70E6C4"/>
    <a:srgbClr val="16A6F6"/>
    <a:srgbClr val="066DA4"/>
    <a:srgbClr val="21BC8E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6B97166-6DE4-43C0-AA59-D822EC54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" r="42510" b="75009"/>
          <a:stretch/>
        </p:blipFill>
        <p:spPr>
          <a:xfrm rot="10800000" flipH="1">
            <a:off x="649928" y="-6"/>
            <a:ext cx="11542072" cy="6858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557FB8-1C08-4ADB-BB34-161047CE59C4}"/>
              </a:ext>
            </a:extLst>
          </p:cNvPr>
          <p:cNvSpPr/>
          <p:nvPr userDrawn="1"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8203C8-63D5-47E5-82D3-777607064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F8E05B-3F21-4410-B2A8-5F1CBF86D7C9}"/>
              </a:ext>
            </a:extLst>
          </p:cNvPr>
          <p:cNvSpPr/>
          <p:nvPr userDrawn="1"/>
        </p:nvSpPr>
        <p:spPr>
          <a:xfrm>
            <a:off x="11075465" y="250853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BF39B-19EF-47D5-A9E6-0F0B3773B4EA}"/>
              </a:ext>
            </a:extLst>
          </p:cNvPr>
          <p:cNvSpPr/>
          <p:nvPr userDrawn="1"/>
        </p:nvSpPr>
        <p:spPr>
          <a:xfrm>
            <a:off x="11075465" y="5711318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F8151B-43DB-4F84-949D-8CBD8634E24D}"/>
              </a:ext>
            </a:extLst>
          </p:cNvPr>
          <p:cNvSpPr/>
          <p:nvPr userDrawn="1"/>
        </p:nvSpPr>
        <p:spPr>
          <a:xfrm>
            <a:off x="11075465" y="290842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7346FE-2E1A-4492-A6B5-9A8A6CCC4258}"/>
              </a:ext>
            </a:extLst>
          </p:cNvPr>
          <p:cNvSpPr/>
          <p:nvPr userDrawn="1"/>
        </p:nvSpPr>
        <p:spPr>
          <a:xfrm>
            <a:off x="11075465" y="3308316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54028-2143-4E94-906A-5F0FE334F615}"/>
              </a:ext>
            </a:extLst>
          </p:cNvPr>
          <p:cNvSpPr/>
          <p:nvPr userDrawn="1"/>
        </p:nvSpPr>
        <p:spPr>
          <a:xfrm>
            <a:off x="11075465" y="3710025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851EB6-3C35-4747-BEC1-038CEEB9FA6F}"/>
              </a:ext>
            </a:extLst>
          </p:cNvPr>
          <p:cNvSpPr/>
          <p:nvPr userDrawn="1"/>
        </p:nvSpPr>
        <p:spPr>
          <a:xfrm>
            <a:off x="11075465" y="4111293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E06DA2-FA82-4208-A54D-2634023533F8}"/>
              </a:ext>
            </a:extLst>
          </p:cNvPr>
          <p:cNvSpPr/>
          <p:nvPr userDrawn="1"/>
        </p:nvSpPr>
        <p:spPr>
          <a:xfrm>
            <a:off x="11075465" y="4512561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AF336-9AAE-47B4-A98D-D3A546726070}"/>
              </a:ext>
            </a:extLst>
          </p:cNvPr>
          <p:cNvSpPr/>
          <p:nvPr userDrawn="1"/>
        </p:nvSpPr>
        <p:spPr>
          <a:xfrm>
            <a:off x="11075465" y="1311298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8E6436-D706-4C21-8E1E-B35BE5161E46}"/>
              </a:ext>
            </a:extLst>
          </p:cNvPr>
          <p:cNvSpPr/>
          <p:nvPr userDrawn="1"/>
        </p:nvSpPr>
        <p:spPr>
          <a:xfrm>
            <a:off x="11075465" y="1712566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511606-85D2-4D5B-AFB2-1A1894ADF87F}"/>
              </a:ext>
            </a:extLst>
          </p:cNvPr>
          <p:cNvSpPr/>
          <p:nvPr userDrawn="1"/>
        </p:nvSpPr>
        <p:spPr>
          <a:xfrm>
            <a:off x="11075465" y="2113834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68407-10DF-4111-B852-09B4BCC810E3}"/>
              </a:ext>
            </a:extLst>
          </p:cNvPr>
          <p:cNvSpPr/>
          <p:nvPr userDrawn="1"/>
        </p:nvSpPr>
        <p:spPr>
          <a:xfrm>
            <a:off x="11075465" y="4919366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492B57-88C4-4B4A-B24B-7370DF4EE25A}"/>
              </a:ext>
            </a:extLst>
          </p:cNvPr>
          <p:cNvSpPr/>
          <p:nvPr userDrawn="1"/>
        </p:nvSpPr>
        <p:spPr>
          <a:xfrm>
            <a:off x="11075465" y="532063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9A636B-3644-4E9D-9347-244FE4B8DEB0}"/>
              </a:ext>
            </a:extLst>
          </p:cNvPr>
          <p:cNvCxnSpPr>
            <a:cxnSpLocks/>
          </p:cNvCxnSpPr>
          <p:nvPr userDrawn="1"/>
        </p:nvCxnSpPr>
        <p:spPr>
          <a:xfrm>
            <a:off x="11096164" y="110389"/>
            <a:ext cx="0" cy="1069192"/>
          </a:xfrm>
          <a:prstGeom prst="line">
            <a:avLst/>
          </a:prstGeom>
          <a:ln w="44450">
            <a:solidFill>
              <a:srgbClr val="1B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54312C2-A30D-4EFD-8701-C758D6B29969}"/>
              </a:ext>
            </a:extLst>
          </p:cNvPr>
          <p:cNvSpPr txBox="1"/>
          <p:nvPr userDrawn="1"/>
        </p:nvSpPr>
        <p:spPr>
          <a:xfrm rot="16200000">
            <a:off x="10688672" y="474262"/>
            <a:ext cx="1196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LESSON 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18DA0-A6A5-4BD2-A5F8-198FA27C4E46}"/>
              </a:ext>
            </a:extLst>
          </p:cNvPr>
          <p:cNvSpPr/>
          <p:nvPr userDrawn="1"/>
        </p:nvSpPr>
        <p:spPr>
          <a:xfrm>
            <a:off x="11081878" y="610200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AC9ED-36C2-43DC-B425-A9ADA7BD16C5}"/>
              </a:ext>
            </a:extLst>
          </p:cNvPr>
          <p:cNvSpPr/>
          <p:nvPr userDrawn="1"/>
        </p:nvSpPr>
        <p:spPr>
          <a:xfrm>
            <a:off x="11081878" y="649050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18DF37-922A-40D3-8B3D-EACA17CA6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35812" r="11287" b="35426"/>
          <a:stretch/>
        </p:blipFill>
        <p:spPr>
          <a:xfrm rot="5400000">
            <a:off x="10707575" y="5566958"/>
            <a:ext cx="1895870" cy="496654"/>
          </a:xfrm>
          <a:prstGeom prst="rect">
            <a:avLst/>
          </a:prstGeom>
        </p:spPr>
      </p:pic>
      <p:pic>
        <p:nvPicPr>
          <p:cNvPr id="75" name="Picture 7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43359FB-0E80-44C4-84F8-8148B58AE0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681" y="188854"/>
            <a:ext cx="81876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AA8DE-D760-4909-9DEB-EC5F5BDE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8971C5-31F3-4E09-B830-16116ED2A6BC}"/>
              </a:ext>
            </a:extLst>
          </p:cNvPr>
          <p:cNvSpPr/>
          <p:nvPr/>
        </p:nvSpPr>
        <p:spPr>
          <a:xfrm>
            <a:off x="1320702" y="1054258"/>
            <a:ext cx="95149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III. God’s Promises to Separated Believers (2 Cor. 6:16—7:1)</a:t>
            </a:r>
          </a:p>
          <a:p>
            <a:pPr>
              <a:tabLst>
                <a:tab pos="449263" algn="l"/>
              </a:tabLst>
            </a:pPr>
            <a:r>
              <a:rPr lang="en-US" sz="2800" dirty="0"/>
              <a:t>	A. The promises (6:16–18)</a:t>
            </a:r>
          </a:p>
          <a:p>
            <a:pPr>
              <a:tabLst>
                <a:tab pos="449263" algn="l"/>
              </a:tabLst>
            </a:pPr>
            <a:r>
              <a:rPr lang="en-US" sz="2800" dirty="0"/>
              <a:t>	B. The response (7:1)</a:t>
            </a:r>
          </a:p>
        </p:txBody>
      </p:sp>
    </p:spTree>
    <p:extLst>
      <p:ext uri="{BB962C8B-B14F-4D97-AF65-F5344CB8AC3E}">
        <p14:creationId xmlns:p14="http://schemas.microsoft.com/office/powerpoint/2010/main" val="221988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E9BF284-6ED8-4A9C-9CEC-27826B19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1934690" y="1216279"/>
            <a:ext cx="42637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Respond to trials with peace and confidence.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687AAA0-4040-412E-BA47-BD98E7B8C4B2}"/>
              </a:ext>
            </a:extLst>
          </p:cNvPr>
          <p:cNvSpPr txBox="1"/>
          <p:nvPr/>
        </p:nvSpPr>
        <p:spPr>
          <a:xfrm>
            <a:off x="1934690" y="1954833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Live in the sight of God.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1B60B89-85E6-43C1-B8BB-ACE211865AB8}"/>
              </a:ext>
            </a:extLst>
          </p:cNvPr>
          <p:cNvSpPr txBox="1"/>
          <p:nvPr/>
        </p:nvSpPr>
        <p:spPr>
          <a:xfrm>
            <a:off x="1934691" y="2693385"/>
            <a:ext cx="38252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Use my liberty in Christ to do God’s will.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1BD58E-4AAA-4DE9-8F07-DE3E96D50B2D}"/>
              </a:ext>
            </a:extLst>
          </p:cNvPr>
          <p:cNvSpPr txBox="1"/>
          <p:nvPr/>
        </p:nvSpPr>
        <p:spPr>
          <a:xfrm>
            <a:off x="1934691" y="3435734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Share the light of my treasure.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36EC546-11E6-4B1C-96AE-6660124C03B1}"/>
              </a:ext>
            </a:extLst>
          </p:cNvPr>
          <p:cNvSpPr txBox="1"/>
          <p:nvPr/>
        </p:nvSpPr>
        <p:spPr>
          <a:xfrm>
            <a:off x="1934690" y="4177690"/>
            <a:ext cx="395810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Anticipate eternity by serving God.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DE816D2-7585-4A44-9192-AC59DB20D665}"/>
              </a:ext>
            </a:extLst>
          </p:cNvPr>
          <p:cNvSpPr txBox="1"/>
          <p:nvPr/>
        </p:nvSpPr>
        <p:spPr>
          <a:xfrm>
            <a:off x="1934689" y="4919646"/>
            <a:ext cx="395810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Exhibit excellence as Christ’s ambassador.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FCC88D3-BD72-4513-ABBA-C35DC4D0ECC6}"/>
              </a:ext>
            </a:extLst>
          </p:cNvPr>
          <p:cNvSpPr txBox="1"/>
          <p:nvPr/>
        </p:nvSpPr>
        <p:spPr>
          <a:xfrm>
            <a:off x="1934689" y="5641721"/>
            <a:ext cx="358981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Separate from sin and apostasy.</a:t>
            </a:r>
          </a:p>
        </p:txBody>
      </p:sp>
    </p:spTree>
    <p:extLst>
      <p:ext uri="{BB962C8B-B14F-4D97-AF65-F5344CB8AC3E}">
        <p14:creationId xmlns:p14="http://schemas.microsoft.com/office/powerpoint/2010/main" val="1725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046F84A-CEE6-4B88-AFD4-97C9D90CAFD1}"/>
              </a:ext>
            </a:extLst>
          </p:cNvPr>
          <p:cNvSpPr/>
          <p:nvPr/>
        </p:nvSpPr>
        <p:spPr>
          <a:xfrm>
            <a:off x="1504259" y="1055111"/>
            <a:ext cx="94456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Fellowship with Believers (2 Cor. 6:11–13)</a:t>
            </a:r>
          </a:p>
          <a:p>
            <a:pPr>
              <a:tabLst>
                <a:tab pos="274638" algn="l"/>
              </a:tabLst>
            </a:pPr>
            <a:r>
              <a:rPr lang="en-US" sz="2800" dirty="0"/>
              <a:t>	A. Paul’s openness (6:11, 12)</a:t>
            </a:r>
          </a:p>
          <a:p>
            <a:pPr>
              <a:tabLst>
                <a:tab pos="274638" algn="l"/>
              </a:tabLst>
            </a:pPr>
            <a:r>
              <a:rPr lang="es-ES" sz="2800" dirty="0"/>
              <a:t>	B. </a:t>
            </a:r>
            <a:r>
              <a:rPr lang="es-ES" sz="2800" dirty="0" err="1"/>
              <a:t>Paul’s</a:t>
            </a:r>
            <a:r>
              <a:rPr lang="es-ES" sz="2800" dirty="0"/>
              <a:t> </a:t>
            </a:r>
            <a:r>
              <a:rPr lang="es-ES" sz="2800" dirty="0" err="1"/>
              <a:t>plea</a:t>
            </a:r>
            <a:r>
              <a:rPr lang="es-ES" sz="2800" dirty="0"/>
              <a:t> (6:12, 13)</a:t>
            </a:r>
          </a:p>
        </p:txBody>
      </p:sp>
    </p:spTree>
    <p:extLst>
      <p:ext uri="{BB962C8B-B14F-4D97-AF65-F5344CB8AC3E}">
        <p14:creationId xmlns:p14="http://schemas.microsoft.com/office/powerpoint/2010/main" val="13118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E3464C-3032-411C-ADAD-E50F727F313D}"/>
              </a:ext>
            </a:extLst>
          </p:cNvPr>
          <p:cNvSpPr/>
          <p:nvPr/>
        </p:nvSpPr>
        <p:spPr>
          <a:xfrm>
            <a:off x="1414585" y="1054258"/>
            <a:ext cx="94896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Avoid Partnerships with Unbelievers (2 Cor. 6:14–17)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A. The inevitable compromise (6:14)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B. The obvious contrasts (6:14–16)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C. The practical implications (6:14–16)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	1. Religious alliances</a:t>
            </a:r>
          </a:p>
        </p:txBody>
      </p:sp>
    </p:spTree>
    <p:extLst>
      <p:ext uri="{BB962C8B-B14F-4D97-AF65-F5344CB8AC3E}">
        <p14:creationId xmlns:p14="http://schemas.microsoft.com/office/powerpoint/2010/main" val="26904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1EC7FD0-5C78-45BE-B23F-B1084EE76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BAF72BD-AB5C-4E65-BC2A-C85EE75E49B5}"/>
              </a:ext>
            </a:extLst>
          </p:cNvPr>
          <p:cNvSpPr txBox="1"/>
          <p:nvPr/>
        </p:nvSpPr>
        <p:spPr>
          <a:xfrm>
            <a:off x="1382281" y="1306177"/>
            <a:ext cx="3110512" cy="237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We are all serving the same God.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Cooperating helps us build community relationships.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We don’t want to be offensive.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7DA2A01-E41E-4F73-9091-C1F53563FFA0}"/>
              </a:ext>
            </a:extLst>
          </p:cNvPr>
          <p:cNvSpPr txBox="1"/>
          <p:nvPr/>
        </p:nvSpPr>
        <p:spPr>
          <a:xfrm>
            <a:off x="1386122" y="3840470"/>
            <a:ext cx="3110512" cy="1529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Undermining the truth.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Generations to come leave the faith.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Testimony is weakened.</a:t>
            </a:r>
          </a:p>
        </p:txBody>
      </p:sp>
    </p:spTree>
    <p:extLst>
      <p:ext uri="{BB962C8B-B14F-4D97-AF65-F5344CB8AC3E}">
        <p14:creationId xmlns:p14="http://schemas.microsoft.com/office/powerpoint/2010/main" val="145818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E3464C-3032-411C-ADAD-E50F727F313D}"/>
              </a:ext>
            </a:extLst>
          </p:cNvPr>
          <p:cNvSpPr/>
          <p:nvPr/>
        </p:nvSpPr>
        <p:spPr>
          <a:xfrm>
            <a:off x="1414585" y="1054258"/>
            <a:ext cx="94896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Avoid Partnerships with Unbelievers (2 Cor. 6:14–17)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A. The inevitable compromise (6:14)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B. The obvious contrasts (6:14–16)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C. The practical implications (6:14–16)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	1. Religious alliances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	2. Dating and marriage</a:t>
            </a:r>
          </a:p>
        </p:txBody>
      </p:sp>
    </p:spTree>
    <p:extLst>
      <p:ext uri="{BB962C8B-B14F-4D97-AF65-F5344CB8AC3E}">
        <p14:creationId xmlns:p14="http://schemas.microsoft.com/office/powerpoint/2010/main" val="302824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1EC7FD0-5C78-45BE-B23F-B1084EE76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BAF72BD-AB5C-4E65-BC2A-C85EE75E49B5}"/>
              </a:ext>
            </a:extLst>
          </p:cNvPr>
          <p:cNvSpPr txBox="1"/>
          <p:nvPr/>
        </p:nvSpPr>
        <p:spPr>
          <a:xfrm>
            <a:off x="1382281" y="1306177"/>
            <a:ext cx="3110512" cy="237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We are all serving the same God.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Cooperating helps us build community relationships.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We don’t want to be offensive.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D02EA1-8063-4B18-968D-B6FE210DE0CC}"/>
              </a:ext>
            </a:extLst>
          </p:cNvPr>
          <p:cNvSpPr txBox="1"/>
          <p:nvPr/>
        </p:nvSpPr>
        <p:spPr>
          <a:xfrm>
            <a:off x="4462098" y="1306476"/>
            <a:ext cx="3110512" cy="224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I am trying to win my boyfriend to Christ.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My girlfriend is nice.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I don’t know any Christians my age.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We don’t plan to marry.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7DA2A01-E41E-4F73-9091-C1F53563FFA0}"/>
              </a:ext>
            </a:extLst>
          </p:cNvPr>
          <p:cNvSpPr txBox="1"/>
          <p:nvPr/>
        </p:nvSpPr>
        <p:spPr>
          <a:xfrm>
            <a:off x="1386122" y="3840470"/>
            <a:ext cx="3110512" cy="1529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Undermining the truth.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Generations to come leave the faith.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Testimony is weakened.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6601BF8-E380-457D-928B-C7DBB4E2758E}"/>
              </a:ext>
            </a:extLst>
          </p:cNvPr>
          <p:cNvSpPr txBox="1"/>
          <p:nvPr/>
        </p:nvSpPr>
        <p:spPr>
          <a:xfrm>
            <a:off x="4465939" y="3840769"/>
            <a:ext cx="3110512" cy="2094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Compromise in other areas of life.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Shallow relationship.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Disagreements over important </a:t>
            </a:r>
            <a:br>
              <a:rPr lang="en-US" sz="2000" b="1" dirty="0">
                <a:latin typeface="MetaOT-Bold" panose="020B0804030101020102" pitchFamily="34" charset="0"/>
              </a:rPr>
            </a:br>
            <a:r>
              <a:rPr lang="en-US" sz="2000" b="1" dirty="0">
                <a:latin typeface="MetaOT-Bold" panose="020B0804030101020102" pitchFamily="34" charset="0"/>
              </a:rPr>
              <a:t>decisions.</a:t>
            </a:r>
          </a:p>
        </p:txBody>
      </p:sp>
    </p:spTree>
    <p:extLst>
      <p:ext uri="{BB962C8B-B14F-4D97-AF65-F5344CB8AC3E}">
        <p14:creationId xmlns:p14="http://schemas.microsoft.com/office/powerpoint/2010/main" val="174526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E3464C-3032-411C-ADAD-E50F727F313D}"/>
              </a:ext>
            </a:extLst>
          </p:cNvPr>
          <p:cNvSpPr/>
          <p:nvPr/>
        </p:nvSpPr>
        <p:spPr>
          <a:xfrm>
            <a:off x="1414585" y="1054258"/>
            <a:ext cx="948963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Avoid Partnerships with Unbelievers (2 Cor. 6:14–17)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A. The inevitable compromise (6:14)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B. The obvious contrasts (6:14–16)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C. The practical implications (6:14–16)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	1. Religious alliances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	2. Dating and marriage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	3. Business partnerships</a:t>
            </a:r>
          </a:p>
        </p:txBody>
      </p:sp>
    </p:spTree>
    <p:extLst>
      <p:ext uri="{BB962C8B-B14F-4D97-AF65-F5344CB8AC3E}">
        <p14:creationId xmlns:p14="http://schemas.microsoft.com/office/powerpoint/2010/main" val="289327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1EC7FD0-5C78-45BE-B23F-B1084EE76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BAF72BD-AB5C-4E65-BC2A-C85EE75E49B5}"/>
              </a:ext>
            </a:extLst>
          </p:cNvPr>
          <p:cNvSpPr txBox="1"/>
          <p:nvPr/>
        </p:nvSpPr>
        <p:spPr>
          <a:xfrm>
            <a:off x="1382281" y="1306177"/>
            <a:ext cx="3110512" cy="237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We are all serving the same God.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Cooperating helps us build community relationships.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We don’t want to be offensive.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D02EA1-8063-4B18-968D-B6FE210DE0CC}"/>
              </a:ext>
            </a:extLst>
          </p:cNvPr>
          <p:cNvSpPr txBox="1"/>
          <p:nvPr/>
        </p:nvSpPr>
        <p:spPr>
          <a:xfrm>
            <a:off x="4462098" y="1306476"/>
            <a:ext cx="3110512" cy="224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I am trying to win my boyfriend to Christ.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My girlfriend is nice.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I don’t know any Christians my age.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We don’t plan to marry.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00F74ED-E3F8-449D-9A15-96F44A2BB5FB}"/>
              </a:ext>
            </a:extLst>
          </p:cNvPr>
          <p:cNvSpPr txBox="1"/>
          <p:nvPr/>
        </p:nvSpPr>
        <p:spPr>
          <a:xfrm>
            <a:off x="7628731" y="1305960"/>
            <a:ext cx="3110512" cy="1811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I have no other options.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I will earn more money to give to the Lord.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My business partner is respectful of my views.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7DA2A01-E41E-4F73-9091-C1F53563FFA0}"/>
              </a:ext>
            </a:extLst>
          </p:cNvPr>
          <p:cNvSpPr txBox="1"/>
          <p:nvPr/>
        </p:nvSpPr>
        <p:spPr>
          <a:xfrm>
            <a:off x="1386122" y="3840470"/>
            <a:ext cx="3110512" cy="1529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Undermining the truth.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Generations to come leave the faith.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Testimony is weakened.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6601BF8-E380-457D-928B-C7DBB4E2758E}"/>
              </a:ext>
            </a:extLst>
          </p:cNvPr>
          <p:cNvSpPr txBox="1"/>
          <p:nvPr/>
        </p:nvSpPr>
        <p:spPr>
          <a:xfrm>
            <a:off x="4465939" y="3840769"/>
            <a:ext cx="3110512" cy="2094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Compromise in other areas of life.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Shallow relationship.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Disagreements over important </a:t>
            </a:r>
            <a:br>
              <a:rPr lang="en-US" sz="2000" b="1" dirty="0">
                <a:latin typeface="MetaOT-Bold" panose="020B0804030101020102" pitchFamily="34" charset="0"/>
              </a:rPr>
            </a:br>
            <a:r>
              <a:rPr lang="en-US" sz="2000" b="1" dirty="0">
                <a:latin typeface="MetaOT-Bold" panose="020B0804030101020102" pitchFamily="34" charset="0"/>
              </a:rPr>
              <a:t>decisions.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F7D95F9-DA1F-47A5-B52B-445A4BC2BC5D}"/>
              </a:ext>
            </a:extLst>
          </p:cNvPr>
          <p:cNvSpPr txBox="1"/>
          <p:nvPr/>
        </p:nvSpPr>
        <p:spPr>
          <a:xfrm>
            <a:off x="7632572" y="3840253"/>
            <a:ext cx="3110512" cy="224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Compromise in order to avoid disagreements.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Testimony is hampered.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MetaOT-Bold" panose="020B0804030101020102" pitchFamily="34" charset="0"/>
              </a:rPr>
              <a:t>Possible problems with the law.</a:t>
            </a:r>
          </a:p>
          <a:p>
            <a:pPr marL="227013" indent="-227013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MetaOT-Bold" panose="020B08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92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E3464C-3032-411C-ADAD-E50F727F313D}"/>
              </a:ext>
            </a:extLst>
          </p:cNvPr>
          <p:cNvSpPr/>
          <p:nvPr/>
        </p:nvSpPr>
        <p:spPr>
          <a:xfrm>
            <a:off x="1414585" y="1054258"/>
            <a:ext cx="94896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Avoid Partnerships with Unbelievers (2 Cor. 6:14–17)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A. The inevitable compromise (6:14)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B. The obvious contrasts (6:14–16)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C. The practical implications (6:14–16)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	1. Religious alliances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	2. Dating and marriage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	3. Business partnerships</a:t>
            </a:r>
          </a:p>
          <a:p>
            <a:pPr>
              <a:tabLst>
                <a:tab pos="350838" algn="l"/>
              </a:tabLst>
            </a:pPr>
            <a:r>
              <a:rPr lang="en-US" sz="2800" dirty="0"/>
              <a:t>	D. The clear command (6:17)</a:t>
            </a:r>
          </a:p>
        </p:txBody>
      </p:sp>
    </p:spTree>
    <p:extLst>
      <p:ext uri="{BB962C8B-B14F-4D97-AF65-F5344CB8AC3E}">
        <p14:creationId xmlns:p14="http://schemas.microsoft.com/office/powerpoint/2010/main" val="295871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1414</TotalTime>
  <Words>360</Words>
  <Application>Microsoft Office PowerPoint</Application>
  <PresentationFormat>Widescreen</PresentationFormat>
  <Paragraphs>77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MetaOT-Bold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64</cp:revision>
  <dcterms:created xsi:type="dcterms:W3CDTF">2018-07-08T22:49:39Z</dcterms:created>
  <dcterms:modified xsi:type="dcterms:W3CDTF">2018-07-10T21:23:33Z</dcterms:modified>
</cp:coreProperties>
</file>