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8" r:id="rId1"/>
  </p:sldMasterIdLst>
  <p:sldIdLst>
    <p:sldId id="263" r:id="rId2"/>
    <p:sldId id="262" r:id="rId3"/>
    <p:sldId id="274" r:id="rId4"/>
    <p:sldId id="266" r:id="rId5"/>
    <p:sldId id="276" r:id="rId6"/>
    <p:sldId id="275" r:id="rId7"/>
    <p:sldId id="271" r:id="rId8"/>
    <p:sldId id="273" r:id="rId9"/>
    <p:sldId id="272" r:id="rId10"/>
    <p:sldId id="265" r:id="rId1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D9A29"/>
    <a:srgbClr val="D8A839"/>
    <a:srgbClr val="002060"/>
    <a:srgbClr val="0E8C68"/>
    <a:srgbClr val="11A279"/>
    <a:srgbClr val="DEEDFE"/>
    <a:srgbClr val="2BC48C"/>
    <a:srgbClr val="0650A5"/>
    <a:srgbClr val="1BADBC"/>
    <a:srgbClr val="064C9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002" autoAdjust="0"/>
    <p:restoredTop sz="94660"/>
  </p:normalViewPr>
  <p:slideViewPr>
    <p:cSldViewPr snapToGrid="0">
      <p:cViewPr varScale="1">
        <p:scale>
          <a:sx n="122" d="100"/>
          <a:sy n="122" d="100"/>
        </p:scale>
        <p:origin x="126" y="21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456786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 descr="A picture containing indoor&#10;&#10;Description generated with high confidence">
            <a:extLst>
              <a:ext uri="{FF2B5EF4-FFF2-40B4-BE49-F238E27FC236}">
                <a16:creationId xmlns:a16="http://schemas.microsoft.com/office/drawing/2014/main" id="{16B97166-6DE4-43C0-AA59-D822EC54701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" t="37" r="42510" b="75009"/>
          <a:stretch/>
        </p:blipFill>
        <p:spPr>
          <a:xfrm rot="10800000" flipH="1">
            <a:off x="649928" y="-6"/>
            <a:ext cx="11542072" cy="6858001"/>
          </a:xfrm>
          <a:prstGeom prst="rect">
            <a:avLst/>
          </a:prstGeom>
        </p:spPr>
      </p:pic>
      <p:sp>
        <p:nvSpPr>
          <p:cNvPr id="31" name="Rectangle 30">
            <a:extLst>
              <a:ext uri="{FF2B5EF4-FFF2-40B4-BE49-F238E27FC236}">
                <a16:creationId xmlns:a16="http://schemas.microsoft.com/office/drawing/2014/main" id="{02557FB8-1C08-4ADB-BB34-161047CE59C4}"/>
              </a:ext>
            </a:extLst>
          </p:cNvPr>
          <p:cNvSpPr/>
          <p:nvPr userDrawn="1"/>
        </p:nvSpPr>
        <p:spPr>
          <a:xfrm>
            <a:off x="-1" y="0"/>
            <a:ext cx="769361" cy="6858000"/>
          </a:xfrm>
          <a:prstGeom prst="rect">
            <a:avLst/>
          </a:prstGeom>
          <a:solidFill>
            <a:srgbClr val="00206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2" name="Picture 31" descr="A picture containing indoor&#10;&#10;Description generated with high confidence">
            <a:extLst>
              <a:ext uri="{FF2B5EF4-FFF2-40B4-BE49-F238E27FC236}">
                <a16:creationId xmlns:a16="http://schemas.microsoft.com/office/drawing/2014/main" id="{138203C8-63D5-47E5-82D3-777607064E6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06" r="32460" b="95233"/>
          <a:stretch/>
        </p:blipFill>
        <p:spPr>
          <a:xfrm rot="5400000" flipV="1">
            <a:off x="-2902578" y="3177973"/>
            <a:ext cx="6570581" cy="513001"/>
          </a:xfrm>
          <a:prstGeom prst="rect">
            <a:avLst/>
          </a:prstGeom>
          <a:effectLst/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4CF8E05B-3F21-4410-B2A8-5F1CBF86D7C9}"/>
              </a:ext>
            </a:extLst>
          </p:cNvPr>
          <p:cNvSpPr/>
          <p:nvPr userDrawn="1"/>
        </p:nvSpPr>
        <p:spPr>
          <a:xfrm>
            <a:off x="11075465" y="2508532"/>
            <a:ext cx="274320" cy="274602"/>
          </a:xfrm>
          <a:prstGeom prst="rect">
            <a:avLst/>
          </a:prstGeom>
          <a:solidFill>
            <a:srgbClr val="0650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429BF39B-19EF-47D5-A9E6-0F0B3773B4EA}"/>
              </a:ext>
            </a:extLst>
          </p:cNvPr>
          <p:cNvSpPr/>
          <p:nvPr userDrawn="1"/>
        </p:nvSpPr>
        <p:spPr>
          <a:xfrm>
            <a:off x="11075465" y="5711318"/>
            <a:ext cx="274320" cy="274602"/>
          </a:xfrm>
          <a:prstGeom prst="rect">
            <a:avLst/>
          </a:prstGeom>
          <a:solidFill>
            <a:srgbClr val="1BAD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87F8151B-43DB-4F84-949D-8CBD8634E24D}"/>
              </a:ext>
            </a:extLst>
          </p:cNvPr>
          <p:cNvSpPr/>
          <p:nvPr userDrawn="1"/>
        </p:nvSpPr>
        <p:spPr>
          <a:xfrm>
            <a:off x="11075465" y="2908424"/>
            <a:ext cx="274320" cy="274602"/>
          </a:xfrm>
          <a:prstGeom prst="rect">
            <a:avLst/>
          </a:prstGeom>
          <a:solidFill>
            <a:srgbClr val="2BC4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3D7346FE-2E1A-4492-A6B5-9A8A6CCC4258}"/>
              </a:ext>
            </a:extLst>
          </p:cNvPr>
          <p:cNvSpPr/>
          <p:nvPr userDrawn="1"/>
        </p:nvSpPr>
        <p:spPr>
          <a:xfrm>
            <a:off x="11075465" y="3308316"/>
            <a:ext cx="274320" cy="274602"/>
          </a:xfrm>
          <a:prstGeom prst="rect">
            <a:avLst/>
          </a:prstGeom>
          <a:solidFill>
            <a:srgbClr val="1BAD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BFE54028-2143-4E94-906A-5F0FE334F615}"/>
              </a:ext>
            </a:extLst>
          </p:cNvPr>
          <p:cNvSpPr/>
          <p:nvPr userDrawn="1"/>
        </p:nvSpPr>
        <p:spPr>
          <a:xfrm>
            <a:off x="11075465" y="3710025"/>
            <a:ext cx="274320" cy="274602"/>
          </a:xfrm>
          <a:prstGeom prst="rect">
            <a:avLst/>
          </a:prstGeom>
          <a:solidFill>
            <a:srgbClr val="0650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5F851EB6-3C35-4747-BEC1-038CEEB9FA6F}"/>
              </a:ext>
            </a:extLst>
          </p:cNvPr>
          <p:cNvSpPr/>
          <p:nvPr userDrawn="1"/>
        </p:nvSpPr>
        <p:spPr>
          <a:xfrm>
            <a:off x="11075465" y="4111293"/>
            <a:ext cx="274320" cy="274602"/>
          </a:xfrm>
          <a:prstGeom prst="rect">
            <a:avLst/>
          </a:prstGeom>
          <a:solidFill>
            <a:srgbClr val="2BC4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FFE06DA2-FA82-4208-A54D-2634023533F8}"/>
              </a:ext>
            </a:extLst>
          </p:cNvPr>
          <p:cNvSpPr/>
          <p:nvPr userDrawn="1"/>
        </p:nvSpPr>
        <p:spPr>
          <a:xfrm>
            <a:off x="11075465" y="4512561"/>
            <a:ext cx="274320" cy="274602"/>
          </a:xfrm>
          <a:prstGeom prst="rect">
            <a:avLst/>
          </a:prstGeom>
          <a:solidFill>
            <a:srgbClr val="1BAD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6EEAF336-9AAE-47B4-A98D-D3A546726070}"/>
              </a:ext>
            </a:extLst>
          </p:cNvPr>
          <p:cNvSpPr/>
          <p:nvPr userDrawn="1"/>
        </p:nvSpPr>
        <p:spPr>
          <a:xfrm>
            <a:off x="11075465" y="1311298"/>
            <a:ext cx="274320" cy="274602"/>
          </a:xfrm>
          <a:prstGeom prst="rect">
            <a:avLst/>
          </a:prstGeom>
          <a:solidFill>
            <a:srgbClr val="0650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648E6436-D706-4C21-8E1E-B35BE5161E46}"/>
              </a:ext>
            </a:extLst>
          </p:cNvPr>
          <p:cNvSpPr/>
          <p:nvPr userDrawn="1"/>
        </p:nvSpPr>
        <p:spPr>
          <a:xfrm>
            <a:off x="11075465" y="1712566"/>
            <a:ext cx="274320" cy="274602"/>
          </a:xfrm>
          <a:prstGeom prst="rect">
            <a:avLst/>
          </a:prstGeom>
          <a:solidFill>
            <a:srgbClr val="2BC4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88511606-85D2-4D5B-AFB2-1A1894ADF87F}"/>
              </a:ext>
            </a:extLst>
          </p:cNvPr>
          <p:cNvSpPr/>
          <p:nvPr userDrawn="1"/>
        </p:nvSpPr>
        <p:spPr>
          <a:xfrm>
            <a:off x="11075465" y="2113834"/>
            <a:ext cx="274320" cy="274602"/>
          </a:xfrm>
          <a:prstGeom prst="rect">
            <a:avLst/>
          </a:prstGeom>
          <a:solidFill>
            <a:srgbClr val="1BAD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04568407-10DF-4111-B852-09B4BCC810E3}"/>
              </a:ext>
            </a:extLst>
          </p:cNvPr>
          <p:cNvSpPr/>
          <p:nvPr userDrawn="1"/>
        </p:nvSpPr>
        <p:spPr>
          <a:xfrm>
            <a:off x="11075465" y="4919366"/>
            <a:ext cx="274320" cy="274602"/>
          </a:xfrm>
          <a:prstGeom prst="rect">
            <a:avLst/>
          </a:prstGeom>
          <a:solidFill>
            <a:srgbClr val="0650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C8492B57-88C4-4B4A-B24B-7370DF4EE25A}"/>
              </a:ext>
            </a:extLst>
          </p:cNvPr>
          <p:cNvSpPr/>
          <p:nvPr userDrawn="1"/>
        </p:nvSpPr>
        <p:spPr>
          <a:xfrm>
            <a:off x="11075465" y="5320634"/>
            <a:ext cx="274320" cy="274602"/>
          </a:xfrm>
          <a:prstGeom prst="rect">
            <a:avLst/>
          </a:prstGeom>
          <a:solidFill>
            <a:srgbClr val="2BC4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5C9A636B-3644-4E9D-9347-244FE4B8DEB0}"/>
              </a:ext>
            </a:extLst>
          </p:cNvPr>
          <p:cNvCxnSpPr>
            <a:cxnSpLocks/>
          </p:cNvCxnSpPr>
          <p:nvPr userDrawn="1"/>
        </p:nvCxnSpPr>
        <p:spPr>
          <a:xfrm>
            <a:off x="11096164" y="110389"/>
            <a:ext cx="0" cy="1069192"/>
          </a:xfrm>
          <a:prstGeom prst="line">
            <a:avLst/>
          </a:prstGeom>
          <a:ln w="44450">
            <a:solidFill>
              <a:srgbClr val="1BADB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TextBox 45">
            <a:extLst>
              <a:ext uri="{FF2B5EF4-FFF2-40B4-BE49-F238E27FC236}">
                <a16:creationId xmlns:a16="http://schemas.microsoft.com/office/drawing/2014/main" id="{A54312C2-A30D-4EFD-8701-C758D6B29969}"/>
              </a:ext>
            </a:extLst>
          </p:cNvPr>
          <p:cNvSpPr txBox="1"/>
          <p:nvPr userDrawn="1"/>
        </p:nvSpPr>
        <p:spPr>
          <a:xfrm rot="16200000">
            <a:off x="10688672" y="474262"/>
            <a:ext cx="11963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rgbClr val="002060"/>
                </a:solidFill>
              </a:rPr>
              <a:t>LESSON 6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06318DA0-A6A5-4BD2-A5F8-198FA27C4E46}"/>
              </a:ext>
            </a:extLst>
          </p:cNvPr>
          <p:cNvSpPr/>
          <p:nvPr userDrawn="1"/>
        </p:nvSpPr>
        <p:spPr>
          <a:xfrm>
            <a:off x="11081878" y="6102002"/>
            <a:ext cx="274320" cy="274602"/>
          </a:xfrm>
          <a:prstGeom prst="rect">
            <a:avLst/>
          </a:prstGeom>
          <a:solidFill>
            <a:srgbClr val="0650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279AC9ED-36C2-43DC-B425-A9ADA7BD16C5}"/>
              </a:ext>
            </a:extLst>
          </p:cNvPr>
          <p:cNvSpPr/>
          <p:nvPr userDrawn="1"/>
        </p:nvSpPr>
        <p:spPr>
          <a:xfrm>
            <a:off x="11081878" y="6490504"/>
            <a:ext cx="274320" cy="274602"/>
          </a:xfrm>
          <a:prstGeom prst="rect">
            <a:avLst/>
          </a:prstGeom>
          <a:solidFill>
            <a:srgbClr val="2BC4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2" name="Picture 51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B618DF37-922A-40D3-8B3D-EACA17CA6E0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27" t="35812" r="11287" b="35426"/>
          <a:stretch/>
        </p:blipFill>
        <p:spPr>
          <a:xfrm rot="5400000">
            <a:off x="10707575" y="5566958"/>
            <a:ext cx="1895870" cy="496654"/>
          </a:xfrm>
          <a:prstGeom prst="rect">
            <a:avLst/>
          </a:prstGeom>
        </p:spPr>
      </p:pic>
      <p:pic>
        <p:nvPicPr>
          <p:cNvPr id="72" name="Picture 71" descr="A close up of a logo&#10;&#10;Description generated with very high confidence">
            <a:extLst>
              <a:ext uri="{FF2B5EF4-FFF2-40B4-BE49-F238E27FC236}">
                <a16:creationId xmlns:a16="http://schemas.microsoft.com/office/drawing/2014/main" id="{5F646867-7079-4E8D-8AE7-614BBD6EC596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1400" y="193295"/>
            <a:ext cx="8187638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83978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588AA8DE-D760-4909-9DEB-EC5F5BDE34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82666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" name="Picture 104" descr="A screenshot of a cell phone&#10;&#10;Description generated with high confidence">
            <a:extLst>
              <a:ext uri="{FF2B5EF4-FFF2-40B4-BE49-F238E27FC236}">
                <a16:creationId xmlns:a16="http://schemas.microsoft.com/office/drawing/2014/main" id="{DE9BF284-6ED8-4A9C-9CEC-27826B195E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0D24C0C2-2FD7-4F2C-B107-A5B2C49B81C8}"/>
              </a:ext>
            </a:extLst>
          </p:cNvPr>
          <p:cNvSpPr txBox="1"/>
          <p:nvPr/>
        </p:nvSpPr>
        <p:spPr>
          <a:xfrm>
            <a:off x="1934690" y="1216279"/>
            <a:ext cx="4263715" cy="656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200"/>
              </a:lnSpc>
            </a:pPr>
            <a:r>
              <a:rPr lang="en-US" sz="2000" b="1" dirty="0"/>
              <a:t>Respond to trials with peace and confidence.</a:t>
            </a: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3687AAA0-4040-412E-BA47-BD98E7B8C4B2}"/>
              </a:ext>
            </a:extLst>
          </p:cNvPr>
          <p:cNvSpPr txBox="1"/>
          <p:nvPr/>
        </p:nvSpPr>
        <p:spPr>
          <a:xfrm>
            <a:off x="1934690" y="1954833"/>
            <a:ext cx="4263715" cy="3744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200"/>
              </a:lnSpc>
            </a:pPr>
            <a:r>
              <a:rPr lang="en-US" sz="2000" b="1" dirty="0"/>
              <a:t>Live in the sight of God.</a:t>
            </a: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61B60B89-85E6-43C1-B8BB-ACE211865AB8}"/>
              </a:ext>
            </a:extLst>
          </p:cNvPr>
          <p:cNvSpPr txBox="1"/>
          <p:nvPr/>
        </p:nvSpPr>
        <p:spPr>
          <a:xfrm>
            <a:off x="1934691" y="2693385"/>
            <a:ext cx="3825248" cy="656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200"/>
              </a:lnSpc>
            </a:pPr>
            <a:r>
              <a:rPr lang="en-US" sz="2000" b="1" dirty="0"/>
              <a:t>Use my liberty in Christ to do God’s will.</a:t>
            </a:r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B81BD58E-4AAA-4DE9-8F07-DE3E96D50B2D}"/>
              </a:ext>
            </a:extLst>
          </p:cNvPr>
          <p:cNvSpPr txBox="1"/>
          <p:nvPr/>
        </p:nvSpPr>
        <p:spPr>
          <a:xfrm>
            <a:off x="1934691" y="3435734"/>
            <a:ext cx="3825248" cy="3744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200"/>
              </a:lnSpc>
            </a:pPr>
            <a:r>
              <a:rPr lang="en-US" sz="2000" b="1" dirty="0"/>
              <a:t>Share the light of my treasure.</a:t>
            </a:r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id="{E36EC546-11E6-4B1C-96AE-6660124C03B1}"/>
              </a:ext>
            </a:extLst>
          </p:cNvPr>
          <p:cNvSpPr txBox="1"/>
          <p:nvPr/>
        </p:nvSpPr>
        <p:spPr>
          <a:xfrm>
            <a:off x="1934690" y="4177690"/>
            <a:ext cx="3958109" cy="3744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200"/>
              </a:lnSpc>
            </a:pPr>
            <a:r>
              <a:rPr lang="en-US" sz="2000" b="1" dirty="0"/>
              <a:t>Anticipate eternity by serving God.</a:t>
            </a:r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8DE816D2-7585-4A44-9192-AC59DB20D665}"/>
              </a:ext>
            </a:extLst>
          </p:cNvPr>
          <p:cNvSpPr txBox="1"/>
          <p:nvPr/>
        </p:nvSpPr>
        <p:spPr>
          <a:xfrm>
            <a:off x="1934689" y="4919646"/>
            <a:ext cx="3958109" cy="656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200"/>
              </a:lnSpc>
            </a:pPr>
            <a:r>
              <a:rPr lang="en-US" sz="2000" b="1" dirty="0"/>
              <a:t>Exhibit excellence as Christ’s ambassador.</a:t>
            </a:r>
          </a:p>
        </p:txBody>
      </p:sp>
    </p:spTree>
    <p:extLst>
      <p:ext uri="{BB962C8B-B14F-4D97-AF65-F5344CB8AC3E}">
        <p14:creationId xmlns:p14="http://schemas.microsoft.com/office/powerpoint/2010/main" val="172597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Rectangle 37">
            <a:extLst>
              <a:ext uri="{FF2B5EF4-FFF2-40B4-BE49-F238E27FC236}">
                <a16:creationId xmlns:a16="http://schemas.microsoft.com/office/drawing/2014/main" id="{8FF289B9-2186-41CE-A1A2-EF815F32ED76}"/>
              </a:ext>
            </a:extLst>
          </p:cNvPr>
          <p:cNvSpPr/>
          <p:nvPr/>
        </p:nvSpPr>
        <p:spPr>
          <a:xfrm>
            <a:off x="1504259" y="1054258"/>
            <a:ext cx="927315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90488" algn="l"/>
              </a:tabLst>
            </a:pPr>
            <a:r>
              <a:rPr lang="en-US" sz="2800" dirty="0"/>
              <a:t>I. The Ambassador’s Work (2 Cor. 5:16—6:2)</a:t>
            </a:r>
          </a:p>
          <a:p>
            <a:pPr>
              <a:tabLst>
                <a:tab pos="250825" algn="l"/>
              </a:tabLst>
            </a:pPr>
            <a:r>
              <a:rPr lang="en-US" sz="2800" dirty="0"/>
              <a:t>	A. Message (5:16, 17)</a:t>
            </a:r>
          </a:p>
          <a:p>
            <a:pPr>
              <a:tabLst>
                <a:tab pos="250825" algn="l"/>
              </a:tabLst>
            </a:pPr>
            <a:r>
              <a:rPr lang="en-US" sz="2800" dirty="0"/>
              <a:t>	B. Ministry (5:18—6:2)</a:t>
            </a:r>
          </a:p>
        </p:txBody>
      </p:sp>
    </p:spTree>
    <p:extLst>
      <p:ext uri="{BB962C8B-B14F-4D97-AF65-F5344CB8AC3E}">
        <p14:creationId xmlns:p14="http://schemas.microsoft.com/office/powerpoint/2010/main" val="1311892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screenshot of a cell phone&#10;&#10;Description generated with high confidence">
            <a:extLst>
              <a:ext uri="{FF2B5EF4-FFF2-40B4-BE49-F238E27FC236}">
                <a16:creationId xmlns:a16="http://schemas.microsoft.com/office/drawing/2014/main" id="{6D3D5C4E-59CB-42F6-804B-A14DE46B66D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7" b="20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B0BF5DCF-4038-449D-BF0E-E9166CF983F0}"/>
              </a:ext>
            </a:extLst>
          </p:cNvPr>
          <p:cNvSpPr txBox="1"/>
          <p:nvPr/>
        </p:nvSpPr>
        <p:spPr>
          <a:xfrm>
            <a:off x="4800600" y="2009775"/>
            <a:ext cx="2314576" cy="631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100"/>
              </a:lnSpc>
            </a:pPr>
            <a:r>
              <a:rPr lang="en-US" sz="2000" dirty="0"/>
              <a:t>Serves as a minister of reconciliation.</a:t>
            </a:r>
          </a:p>
        </p:txBody>
      </p:sp>
    </p:spTree>
    <p:extLst>
      <p:ext uri="{BB962C8B-B14F-4D97-AF65-F5344CB8AC3E}">
        <p14:creationId xmlns:p14="http://schemas.microsoft.com/office/powerpoint/2010/main" val="137753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D26B971-FCFE-4B37-AEA0-DF204A1693F9}"/>
              </a:ext>
            </a:extLst>
          </p:cNvPr>
          <p:cNvSpPr/>
          <p:nvPr/>
        </p:nvSpPr>
        <p:spPr>
          <a:xfrm>
            <a:off x="1414584" y="1054258"/>
            <a:ext cx="8987693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90488" algn="l"/>
              </a:tabLst>
            </a:pPr>
            <a:r>
              <a:rPr lang="en-US" sz="2800" dirty="0"/>
              <a:t>II. The Ambassador’s Example (2 Cor. 6:3–10)</a:t>
            </a:r>
          </a:p>
          <a:p>
            <a:pPr>
              <a:tabLst>
                <a:tab pos="352425" algn="l"/>
              </a:tabLst>
            </a:pPr>
            <a:r>
              <a:rPr lang="en-US" sz="2800" dirty="0"/>
              <a:t>	A. His blameless life (6:3)</a:t>
            </a:r>
          </a:p>
          <a:p>
            <a:pPr>
              <a:tabLst>
                <a:tab pos="352425" algn="l"/>
              </a:tabLst>
            </a:pPr>
            <a:r>
              <a:rPr lang="en-US" sz="2800" dirty="0"/>
              <a:t>	B. His hardships (6:4, 5)</a:t>
            </a:r>
          </a:p>
        </p:txBody>
      </p:sp>
    </p:spTree>
    <p:extLst>
      <p:ext uri="{BB962C8B-B14F-4D97-AF65-F5344CB8AC3E}">
        <p14:creationId xmlns:p14="http://schemas.microsoft.com/office/powerpoint/2010/main" val="2690418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screenshot of a cell phone&#10;&#10;Description generated with high confidence">
            <a:extLst>
              <a:ext uri="{FF2B5EF4-FFF2-40B4-BE49-F238E27FC236}">
                <a16:creationId xmlns:a16="http://schemas.microsoft.com/office/drawing/2014/main" id="{6D3D5C4E-59CB-42F6-804B-A14DE46B66D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7" b="20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B0BF5DCF-4038-449D-BF0E-E9166CF983F0}"/>
              </a:ext>
            </a:extLst>
          </p:cNvPr>
          <p:cNvSpPr txBox="1"/>
          <p:nvPr/>
        </p:nvSpPr>
        <p:spPr>
          <a:xfrm>
            <a:off x="4800600" y="2009775"/>
            <a:ext cx="2314576" cy="631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100"/>
              </a:lnSpc>
            </a:pPr>
            <a:r>
              <a:rPr lang="en-US" sz="2000" dirty="0"/>
              <a:t>Serves as a minister of reconciliation.</a:t>
            </a: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8303B297-93BF-4B5C-8A70-7499C34B9A5A}"/>
              </a:ext>
            </a:extLst>
          </p:cNvPr>
          <p:cNvSpPr txBox="1"/>
          <p:nvPr/>
        </p:nvSpPr>
        <p:spPr>
          <a:xfrm>
            <a:off x="7458075" y="2009775"/>
            <a:ext cx="2314576" cy="631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100"/>
              </a:lnSpc>
            </a:pPr>
            <a:r>
              <a:rPr lang="en-US" sz="2000" dirty="0"/>
              <a:t>Responds to God’s leading.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65361AB9-605A-48D0-9D26-AEB787ABAD4C}"/>
              </a:ext>
            </a:extLst>
          </p:cNvPr>
          <p:cNvSpPr txBox="1"/>
          <p:nvPr/>
        </p:nvSpPr>
        <p:spPr>
          <a:xfrm>
            <a:off x="4800600" y="3781425"/>
            <a:ext cx="2314576" cy="631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100"/>
              </a:lnSpc>
            </a:pPr>
            <a:r>
              <a:rPr lang="en-US" sz="2000" dirty="0"/>
              <a:t>Takes the job seriously.</a:t>
            </a:r>
          </a:p>
        </p:txBody>
      </p:sp>
    </p:spTree>
    <p:extLst>
      <p:ext uri="{BB962C8B-B14F-4D97-AF65-F5344CB8AC3E}">
        <p14:creationId xmlns:p14="http://schemas.microsoft.com/office/powerpoint/2010/main" val="3709757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/>
      <p:bldP spid="10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D26B971-FCFE-4B37-AEA0-DF204A1693F9}"/>
              </a:ext>
            </a:extLst>
          </p:cNvPr>
          <p:cNvSpPr/>
          <p:nvPr/>
        </p:nvSpPr>
        <p:spPr>
          <a:xfrm>
            <a:off x="1414584" y="1054258"/>
            <a:ext cx="8987693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90488" algn="l"/>
              </a:tabLst>
            </a:pPr>
            <a:r>
              <a:rPr lang="en-US" sz="2800" dirty="0"/>
              <a:t>II. The Ambassador’s Example (2 Cor. 6:3–10)</a:t>
            </a:r>
          </a:p>
          <a:p>
            <a:pPr>
              <a:tabLst>
                <a:tab pos="352425" algn="l"/>
              </a:tabLst>
            </a:pPr>
            <a:r>
              <a:rPr lang="en-US" sz="2800" dirty="0"/>
              <a:t>	A. His blameless life (6:3)</a:t>
            </a:r>
          </a:p>
          <a:p>
            <a:pPr>
              <a:tabLst>
                <a:tab pos="352425" algn="l"/>
              </a:tabLst>
            </a:pPr>
            <a:r>
              <a:rPr lang="en-US" sz="2800" dirty="0"/>
              <a:t>	B. His hardships (6:4, 5)</a:t>
            </a:r>
          </a:p>
          <a:p>
            <a:pPr>
              <a:tabLst>
                <a:tab pos="352425" algn="l"/>
              </a:tabLst>
            </a:pPr>
            <a:r>
              <a:rPr lang="en-US" sz="2800" dirty="0"/>
              <a:t>	C. His spiritual qualities (6:6, 7)</a:t>
            </a:r>
          </a:p>
        </p:txBody>
      </p:sp>
    </p:spTree>
    <p:extLst>
      <p:ext uri="{BB962C8B-B14F-4D97-AF65-F5344CB8AC3E}">
        <p14:creationId xmlns:p14="http://schemas.microsoft.com/office/powerpoint/2010/main" val="2974625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screenshot of a cell phone&#10;&#10;Description generated with high confidence">
            <a:extLst>
              <a:ext uri="{FF2B5EF4-FFF2-40B4-BE49-F238E27FC236}">
                <a16:creationId xmlns:a16="http://schemas.microsoft.com/office/drawing/2014/main" id="{6D3D5C4E-59CB-42F6-804B-A14DE46B66D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7" b="20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B0BF5DCF-4038-449D-BF0E-E9166CF983F0}"/>
              </a:ext>
            </a:extLst>
          </p:cNvPr>
          <p:cNvSpPr txBox="1"/>
          <p:nvPr/>
        </p:nvSpPr>
        <p:spPr>
          <a:xfrm>
            <a:off x="4800600" y="2009775"/>
            <a:ext cx="2314576" cy="631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100"/>
              </a:lnSpc>
            </a:pPr>
            <a:r>
              <a:rPr lang="en-US" sz="2000" dirty="0"/>
              <a:t>Serves as a minister of reconciliation.</a:t>
            </a: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8303B297-93BF-4B5C-8A70-7499C34B9A5A}"/>
              </a:ext>
            </a:extLst>
          </p:cNvPr>
          <p:cNvSpPr txBox="1"/>
          <p:nvPr/>
        </p:nvSpPr>
        <p:spPr>
          <a:xfrm>
            <a:off x="7458075" y="2009775"/>
            <a:ext cx="2314576" cy="631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100"/>
              </a:lnSpc>
            </a:pPr>
            <a:r>
              <a:rPr lang="en-US" sz="2000" dirty="0"/>
              <a:t>Responds to God’s leading.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65361AB9-605A-48D0-9D26-AEB787ABAD4C}"/>
              </a:ext>
            </a:extLst>
          </p:cNvPr>
          <p:cNvSpPr txBox="1"/>
          <p:nvPr/>
        </p:nvSpPr>
        <p:spPr>
          <a:xfrm>
            <a:off x="4800600" y="3781425"/>
            <a:ext cx="2314576" cy="631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100"/>
              </a:lnSpc>
            </a:pPr>
            <a:r>
              <a:rPr lang="en-US" sz="2000" dirty="0"/>
              <a:t>Takes the job seriously.</a:t>
            </a: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30E7C845-B113-458A-AB2A-0EEC423451E8}"/>
              </a:ext>
            </a:extLst>
          </p:cNvPr>
          <p:cNvSpPr txBox="1"/>
          <p:nvPr/>
        </p:nvSpPr>
        <p:spPr>
          <a:xfrm>
            <a:off x="7458075" y="3781425"/>
            <a:ext cx="2314576" cy="631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100"/>
              </a:lnSpc>
            </a:pPr>
            <a:r>
              <a:rPr lang="en-US" sz="2000" dirty="0"/>
              <a:t>Lives an exemplary life.</a:t>
            </a:r>
          </a:p>
        </p:txBody>
      </p:sp>
    </p:spTree>
    <p:extLst>
      <p:ext uri="{BB962C8B-B14F-4D97-AF65-F5344CB8AC3E}">
        <p14:creationId xmlns:p14="http://schemas.microsoft.com/office/powerpoint/2010/main" val="3826436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D26B971-FCFE-4B37-AEA0-DF204A1693F9}"/>
              </a:ext>
            </a:extLst>
          </p:cNvPr>
          <p:cNvSpPr/>
          <p:nvPr/>
        </p:nvSpPr>
        <p:spPr>
          <a:xfrm>
            <a:off x="1414584" y="1054258"/>
            <a:ext cx="8987693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90488" algn="l"/>
              </a:tabLst>
            </a:pPr>
            <a:r>
              <a:rPr lang="en-US" sz="2800" dirty="0"/>
              <a:t>II. The Ambassador’s Example (2 Cor. 6:3–10)</a:t>
            </a:r>
          </a:p>
          <a:p>
            <a:pPr>
              <a:tabLst>
                <a:tab pos="352425" algn="l"/>
              </a:tabLst>
            </a:pPr>
            <a:r>
              <a:rPr lang="en-US" sz="2800" dirty="0"/>
              <a:t>	A. His blameless life (6:3)</a:t>
            </a:r>
          </a:p>
          <a:p>
            <a:pPr>
              <a:tabLst>
                <a:tab pos="352425" algn="l"/>
              </a:tabLst>
            </a:pPr>
            <a:r>
              <a:rPr lang="en-US" sz="2800" dirty="0"/>
              <a:t>	B. His hardships (6:4, 5)</a:t>
            </a:r>
          </a:p>
          <a:p>
            <a:pPr>
              <a:tabLst>
                <a:tab pos="352425" algn="l"/>
              </a:tabLst>
            </a:pPr>
            <a:r>
              <a:rPr lang="en-US" sz="2800" dirty="0"/>
              <a:t>	C. His spiritual qualities (6:6, 7)</a:t>
            </a:r>
          </a:p>
          <a:p>
            <a:pPr>
              <a:tabLst>
                <a:tab pos="352425" algn="l"/>
              </a:tabLst>
            </a:pPr>
            <a:r>
              <a:rPr lang="en-US" sz="2800" dirty="0"/>
              <a:t>	D. His consistency (6:8–10)</a:t>
            </a:r>
          </a:p>
        </p:txBody>
      </p:sp>
    </p:spTree>
    <p:extLst>
      <p:ext uri="{BB962C8B-B14F-4D97-AF65-F5344CB8AC3E}">
        <p14:creationId xmlns:p14="http://schemas.microsoft.com/office/powerpoint/2010/main" val="3334710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screenshot of a cell phone&#10;&#10;Description generated with high confidence">
            <a:extLst>
              <a:ext uri="{FF2B5EF4-FFF2-40B4-BE49-F238E27FC236}">
                <a16:creationId xmlns:a16="http://schemas.microsoft.com/office/drawing/2014/main" id="{6D3D5C4E-59CB-42F6-804B-A14DE46B66D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7" b="20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B0BF5DCF-4038-449D-BF0E-E9166CF983F0}"/>
              </a:ext>
            </a:extLst>
          </p:cNvPr>
          <p:cNvSpPr txBox="1"/>
          <p:nvPr/>
        </p:nvSpPr>
        <p:spPr>
          <a:xfrm>
            <a:off x="4800600" y="2009775"/>
            <a:ext cx="2314576" cy="631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100"/>
              </a:lnSpc>
            </a:pPr>
            <a:r>
              <a:rPr lang="en-US" sz="2000" dirty="0"/>
              <a:t>Serves as a minister of reconciliation.</a:t>
            </a:r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8303B297-93BF-4B5C-8A70-7499C34B9A5A}"/>
              </a:ext>
            </a:extLst>
          </p:cNvPr>
          <p:cNvSpPr txBox="1"/>
          <p:nvPr/>
        </p:nvSpPr>
        <p:spPr>
          <a:xfrm>
            <a:off x="7458075" y="2009775"/>
            <a:ext cx="2314576" cy="631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100"/>
              </a:lnSpc>
            </a:pPr>
            <a:r>
              <a:rPr lang="en-US" sz="2000" dirty="0"/>
              <a:t>Responds to God’s leading.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65361AB9-605A-48D0-9D26-AEB787ABAD4C}"/>
              </a:ext>
            </a:extLst>
          </p:cNvPr>
          <p:cNvSpPr txBox="1"/>
          <p:nvPr/>
        </p:nvSpPr>
        <p:spPr>
          <a:xfrm>
            <a:off x="4800600" y="3781425"/>
            <a:ext cx="2314576" cy="631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100"/>
              </a:lnSpc>
            </a:pPr>
            <a:r>
              <a:rPr lang="en-US" sz="2000" dirty="0"/>
              <a:t>Takes the job seriously.</a:t>
            </a: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30E7C845-B113-458A-AB2A-0EEC423451E8}"/>
              </a:ext>
            </a:extLst>
          </p:cNvPr>
          <p:cNvSpPr txBox="1"/>
          <p:nvPr/>
        </p:nvSpPr>
        <p:spPr>
          <a:xfrm>
            <a:off x="7458075" y="3781425"/>
            <a:ext cx="2314576" cy="631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100"/>
              </a:lnSpc>
            </a:pPr>
            <a:r>
              <a:rPr lang="en-US" sz="2000" dirty="0"/>
              <a:t>Lives an exemplary life.</a:t>
            </a: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E7834D21-C7FA-43A5-99E9-07BD58D9FC68}"/>
              </a:ext>
            </a:extLst>
          </p:cNvPr>
          <p:cNvSpPr txBox="1"/>
          <p:nvPr/>
        </p:nvSpPr>
        <p:spPr>
          <a:xfrm>
            <a:off x="4845342" y="5505450"/>
            <a:ext cx="4489157" cy="3620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100"/>
              </a:lnSpc>
            </a:pPr>
            <a:r>
              <a:rPr lang="en-US" sz="2000" dirty="0"/>
              <a:t>Endures criticism patiently.</a:t>
            </a:r>
          </a:p>
        </p:txBody>
      </p:sp>
    </p:spTree>
    <p:extLst>
      <p:ext uri="{BB962C8B-B14F-4D97-AF65-F5344CB8AC3E}">
        <p14:creationId xmlns:p14="http://schemas.microsoft.com/office/powerpoint/2010/main" val="1921849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4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1287</TotalTime>
  <Words>160</Words>
  <Application>Microsoft Office PowerPoint</Application>
  <PresentationFormat>Widescreen</PresentationFormat>
  <Paragraphs>34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3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Alex Bauman</dc:creator>
  <cp:lastModifiedBy>Alex Bauman</cp:lastModifiedBy>
  <cp:revision>53</cp:revision>
  <dcterms:created xsi:type="dcterms:W3CDTF">2018-07-08T22:49:39Z</dcterms:created>
  <dcterms:modified xsi:type="dcterms:W3CDTF">2018-07-10T21:21:21Z</dcterms:modified>
</cp:coreProperties>
</file>