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75" r:id="rId4"/>
    <p:sldId id="269" r:id="rId5"/>
    <p:sldId id="266" r:id="rId6"/>
    <p:sldId id="267" r:id="rId7"/>
    <p:sldId id="268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6B1"/>
    <a:srgbClr val="0E8C68"/>
    <a:srgbClr val="1F7B79"/>
    <a:srgbClr val="4CD1CD"/>
    <a:srgbClr val="DFF2F7"/>
    <a:srgbClr val="002060"/>
    <a:srgbClr val="1D9363"/>
    <a:srgbClr val="21AA71"/>
    <a:srgbClr val="93D6FB"/>
    <a:srgbClr val="BFD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13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51" name="Picture 5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A08398B-73F8-4692-9D4B-D0FADFAACC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34" y="196262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5F2BB2-F03F-484B-A85E-AB03F77539B1}"/>
              </a:ext>
            </a:extLst>
          </p:cNvPr>
          <p:cNvSpPr/>
          <p:nvPr/>
        </p:nvSpPr>
        <p:spPr>
          <a:xfrm>
            <a:off x="1504260" y="1045342"/>
            <a:ext cx="91950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Paul’s Defense of His Apostleship (2 Cor. 12:1–12)</a:t>
            </a:r>
          </a:p>
          <a:p>
            <a:pPr>
              <a:tabLst>
                <a:tab pos="273050" algn="l"/>
              </a:tabLst>
            </a:pPr>
            <a:r>
              <a:rPr lang="en-US" sz="2800" dirty="0"/>
              <a:t>	A. Paul’s revelations as proof (12:1–4)</a:t>
            </a:r>
          </a:p>
          <a:p>
            <a:pPr>
              <a:tabLst>
                <a:tab pos="273050" algn="l"/>
              </a:tabLst>
            </a:pPr>
            <a:r>
              <a:rPr lang="en-US" sz="2800" dirty="0"/>
              <a:t>	B. Paul’s thorn as proof (12:5–12)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34DE8AE-B226-4371-8EC3-B3021B1BC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42BB54F7-C8DB-4282-9AD6-620177DA2A5F}"/>
              </a:ext>
            </a:extLst>
          </p:cNvPr>
          <p:cNvSpPr txBox="1"/>
          <p:nvPr/>
        </p:nvSpPr>
        <p:spPr>
          <a:xfrm>
            <a:off x="1557872" y="1904672"/>
            <a:ext cx="408916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Discourage believers from following Christ.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9F6C8D0-933B-4E52-BA53-92C77A8B7644}"/>
              </a:ext>
            </a:extLst>
          </p:cNvPr>
          <p:cNvSpPr txBox="1"/>
          <p:nvPr/>
        </p:nvSpPr>
        <p:spPr>
          <a:xfrm>
            <a:off x="1557872" y="2647841"/>
            <a:ext cx="408916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Distract believers from serving God.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103B568-05DC-44D8-B066-770724B33193}"/>
              </a:ext>
            </a:extLst>
          </p:cNvPr>
          <p:cNvSpPr txBox="1"/>
          <p:nvPr/>
        </p:nvSpPr>
        <p:spPr>
          <a:xfrm>
            <a:off x="1557872" y="3387734"/>
            <a:ext cx="408916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Cause believers to doubt God’s goodness.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453D0A-94EF-4863-9B91-28E4158B8D87}"/>
              </a:ext>
            </a:extLst>
          </p:cNvPr>
          <p:cNvSpPr txBox="1"/>
          <p:nvPr/>
        </p:nvSpPr>
        <p:spPr>
          <a:xfrm>
            <a:off x="1557872" y="4128608"/>
            <a:ext cx="408916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Cause believers to doubt that serving God brings His blessings.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C562548-4013-4DFD-B08B-914D98F3A3BD}"/>
              </a:ext>
            </a:extLst>
          </p:cNvPr>
          <p:cNvSpPr txBox="1"/>
          <p:nvPr/>
        </p:nvSpPr>
        <p:spPr>
          <a:xfrm>
            <a:off x="1557872" y="4869053"/>
            <a:ext cx="408916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Cause believers to be proud of how they put up with the thorn.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05355D-35BB-4B6F-A949-4869710C7834}"/>
              </a:ext>
            </a:extLst>
          </p:cNvPr>
          <p:cNvSpPr txBox="1"/>
          <p:nvPr/>
        </p:nvSpPr>
        <p:spPr>
          <a:xfrm>
            <a:off x="6946583" y="1900760"/>
            <a:ext cx="408916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To teach believers to rely on Him.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FD0473A-6FBB-4FEE-8285-8734053D4B5C}"/>
              </a:ext>
            </a:extLst>
          </p:cNvPr>
          <p:cNvSpPr txBox="1"/>
          <p:nvPr/>
        </p:nvSpPr>
        <p:spPr>
          <a:xfrm>
            <a:off x="6946583" y="2643929"/>
            <a:ext cx="408916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To glorify His name.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E6C40F3-FAD1-416D-B2A8-DFF087FE15E6}"/>
              </a:ext>
            </a:extLst>
          </p:cNvPr>
          <p:cNvSpPr txBox="1"/>
          <p:nvPr/>
        </p:nvSpPr>
        <p:spPr>
          <a:xfrm>
            <a:off x="6946583" y="3383822"/>
            <a:ext cx="408916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To show His sustaining power.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9D7BBD-C08C-4A6A-B4B1-C5C845E1B316}"/>
              </a:ext>
            </a:extLst>
          </p:cNvPr>
          <p:cNvSpPr txBox="1"/>
          <p:nvPr/>
        </p:nvSpPr>
        <p:spPr>
          <a:xfrm>
            <a:off x="6946583" y="4124696"/>
            <a:ext cx="408916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To display His sufficient grace.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1808EE8-3D5B-4E42-AD5D-35DD4EEFA2DC}"/>
              </a:ext>
            </a:extLst>
          </p:cNvPr>
          <p:cNvSpPr txBox="1"/>
          <p:nvPr/>
        </p:nvSpPr>
        <p:spPr>
          <a:xfrm>
            <a:off x="6946583" y="4865141"/>
            <a:ext cx="4089166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To keep believers humble.</a:t>
            </a:r>
          </a:p>
        </p:txBody>
      </p:sp>
    </p:spTree>
    <p:extLst>
      <p:ext uri="{BB962C8B-B14F-4D97-AF65-F5344CB8AC3E}">
        <p14:creationId xmlns:p14="http://schemas.microsoft.com/office/powerpoint/2010/main" val="412577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4" grpId="0"/>
      <p:bldP spid="77" grpId="0"/>
      <p:bldP spid="83" grpId="0"/>
      <p:bldP spid="84" grpId="0"/>
      <p:bldP spid="85" grpId="0"/>
      <p:bldP spid="92" grpId="0"/>
      <p:bldP spid="93" grpId="0"/>
      <p:bldP spid="94" grpId="0"/>
      <p:bldP spid="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5F2BB2-F03F-484B-A85E-AB03F77539B1}"/>
              </a:ext>
            </a:extLst>
          </p:cNvPr>
          <p:cNvSpPr/>
          <p:nvPr/>
        </p:nvSpPr>
        <p:spPr>
          <a:xfrm>
            <a:off x="1504260" y="1045342"/>
            <a:ext cx="91950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Paul’s Defense of His Apostleship (2 Cor. 12:1–12)</a:t>
            </a:r>
          </a:p>
          <a:p>
            <a:pPr>
              <a:tabLst>
                <a:tab pos="273050" algn="l"/>
              </a:tabLst>
            </a:pPr>
            <a:r>
              <a:rPr lang="en-US" sz="2800" dirty="0"/>
              <a:t>	A. Paul’s revelations as proof (12:1–4)</a:t>
            </a:r>
          </a:p>
          <a:p>
            <a:pPr>
              <a:tabLst>
                <a:tab pos="273050" algn="l"/>
              </a:tabLst>
            </a:pPr>
            <a:r>
              <a:rPr lang="en-US" sz="2800" dirty="0"/>
              <a:t>	B. Paul’s thorn as proof (12:5–12)</a:t>
            </a:r>
          </a:p>
          <a:p>
            <a:pPr>
              <a:tabLst>
                <a:tab pos="273050" algn="l"/>
              </a:tabLst>
            </a:pPr>
            <a:r>
              <a:rPr lang="en-US" sz="2800" dirty="0"/>
              <a:t>	C. Paul’s position and performance as proof (12:11, 12)</a:t>
            </a:r>
          </a:p>
        </p:txBody>
      </p:sp>
    </p:spTree>
    <p:extLst>
      <p:ext uri="{BB962C8B-B14F-4D97-AF65-F5344CB8AC3E}">
        <p14:creationId xmlns:p14="http://schemas.microsoft.com/office/powerpoint/2010/main" val="16407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72B393-1C69-4BA4-8B42-C43248D1832B}"/>
              </a:ext>
            </a:extLst>
          </p:cNvPr>
          <p:cNvSpPr/>
          <p:nvPr/>
        </p:nvSpPr>
        <p:spPr>
          <a:xfrm>
            <a:off x="1414586" y="1054258"/>
            <a:ext cx="9706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Paul’s Dealings with the Corinthians (2 Cor. 12:13–18)</a:t>
            </a:r>
          </a:p>
        </p:txBody>
      </p:sp>
    </p:spTree>
    <p:extLst>
      <p:ext uri="{BB962C8B-B14F-4D97-AF65-F5344CB8AC3E}">
        <p14:creationId xmlns:p14="http://schemas.microsoft.com/office/powerpoint/2010/main" val="2690418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8836EC7-EBC8-4F80-9F19-99132E712315}"/>
              </a:ext>
            </a:extLst>
          </p:cNvPr>
          <p:cNvSpPr/>
          <p:nvPr/>
        </p:nvSpPr>
        <p:spPr>
          <a:xfrm>
            <a:off x="1324709" y="1054258"/>
            <a:ext cx="97067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III. Paul’s Desires for the Corinthians (2 Cor. 12:19—13:10)</a:t>
            </a:r>
          </a:p>
          <a:p>
            <a:pPr>
              <a:tabLst>
                <a:tab pos="454025" algn="l"/>
              </a:tabLst>
            </a:pPr>
            <a:r>
              <a:rPr lang="en-US" sz="2800" dirty="0"/>
              <a:t>	A. That they repent (12:19—13:4)</a:t>
            </a:r>
          </a:p>
          <a:p>
            <a:pPr>
              <a:tabLst>
                <a:tab pos="454025" algn="l"/>
              </a:tabLst>
            </a:pPr>
            <a:r>
              <a:rPr lang="en-US" sz="2800" dirty="0"/>
              <a:t>	B. That they practice self-examination (13:5–10)</a:t>
            </a:r>
          </a:p>
        </p:txBody>
      </p:sp>
    </p:spTree>
    <p:extLst>
      <p:ext uri="{BB962C8B-B14F-4D97-AF65-F5344CB8AC3E}">
        <p14:creationId xmlns:p14="http://schemas.microsoft.com/office/powerpoint/2010/main" val="429446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5AD8FA-6147-4431-8E1A-D409F6C5848E}"/>
              </a:ext>
            </a:extLst>
          </p:cNvPr>
          <p:cNvSpPr/>
          <p:nvPr/>
        </p:nvSpPr>
        <p:spPr>
          <a:xfrm>
            <a:off x="1332524" y="1054258"/>
            <a:ext cx="9706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IV. Paul’s Conclusion to the Letter (2 Cor. 13:11–14)</a:t>
            </a:r>
          </a:p>
        </p:txBody>
      </p:sp>
    </p:spTree>
    <p:extLst>
      <p:ext uri="{BB962C8B-B14F-4D97-AF65-F5344CB8AC3E}">
        <p14:creationId xmlns:p14="http://schemas.microsoft.com/office/powerpoint/2010/main" val="1120732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B60B89-85E6-43C1-B8BB-ACE211865AB8}"/>
              </a:ext>
            </a:extLst>
          </p:cNvPr>
          <p:cNvSpPr txBox="1"/>
          <p:nvPr/>
        </p:nvSpPr>
        <p:spPr>
          <a:xfrm>
            <a:off x="1934691" y="2693385"/>
            <a:ext cx="3825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Use my liberty in Christ to do God’s will.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1BD58E-4AAA-4DE9-8F07-DE3E96D50B2D}"/>
              </a:ext>
            </a:extLst>
          </p:cNvPr>
          <p:cNvSpPr txBox="1"/>
          <p:nvPr/>
        </p:nvSpPr>
        <p:spPr>
          <a:xfrm>
            <a:off x="1934691" y="3435734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the light of my treasure.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36EC546-11E6-4B1C-96AE-6660124C03B1}"/>
              </a:ext>
            </a:extLst>
          </p:cNvPr>
          <p:cNvSpPr txBox="1"/>
          <p:nvPr/>
        </p:nvSpPr>
        <p:spPr>
          <a:xfrm>
            <a:off x="1934690" y="4177690"/>
            <a:ext cx="395810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Anticipate eternity by serving God.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E816D2-7585-4A44-9192-AC59DB20D665}"/>
              </a:ext>
            </a:extLst>
          </p:cNvPr>
          <p:cNvSpPr txBox="1"/>
          <p:nvPr/>
        </p:nvSpPr>
        <p:spPr>
          <a:xfrm>
            <a:off x="1934689" y="4919646"/>
            <a:ext cx="395810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Exhibit excellence as Christ’s ambassador.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CC88D3-BD72-4513-ABBA-C35DC4D0ECC6}"/>
              </a:ext>
            </a:extLst>
          </p:cNvPr>
          <p:cNvSpPr txBox="1"/>
          <p:nvPr/>
        </p:nvSpPr>
        <p:spPr>
          <a:xfrm>
            <a:off x="1934689" y="5641721"/>
            <a:ext cx="358981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Separate from sin and apostasy.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0099889-1317-496B-92B4-4130B9D5DF07}"/>
              </a:ext>
            </a:extLst>
          </p:cNvPr>
          <p:cNvSpPr txBox="1"/>
          <p:nvPr/>
        </p:nvSpPr>
        <p:spPr>
          <a:xfrm>
            <a:off x="6670815" y="1212484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Practice repentance.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4AD68-2A74-4395-9399-691686D25ECE}"/>
              </a:ext>
            </a:extLst>
          </p:cNvPr>
          <p:cNvSpPr txBox="1"/>
          <p:nvPr/>
        </p:nvSpPr>
        <p:spPr>
          <a:xfrm>
            <a:off x="6678638" y="1951429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Gratefully give of myself to God.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CA3DF3-2E54-4263-9FE0-0DBB5204379D}"/>
              </a:ext>
            </a:extLst>
          </p:cNvPr>
          <p:cNvSpPr txBox="1"/>
          <p:nvPr/>
        </p:nvSpPr>
        <p:spPr>
          <a:xfrm>
            <a:off x="6678635" y="2699502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Give to God cheerfully.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FD995D-1ECE-4082-AA57-0DA316547D32}"/>
              </a:ext>
            </a:extLst>
          </p:cNvPr>
          <p:cNvSpPr txBox="1"/>
          <p:nvPr/>
        </p:nvSpPr>
        <p:spPr>
          <a:xfrm>
            <a:off x="6678634" y="3447575"/>
            <a:ext cx="398936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Handle criticism in a God-honoring way.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2695CA-D9E3-43AE-8184-7857B397F2F1}"/>
              </a:ext>
            </a:extLst>
          </p:cNvPr>
          <p:cNvSpPr txBox="1"/>
          <p:nvPr/>
        </p:nvSpPr>
        <p:spPr>
          <a:xfrm>
            <a:off x="6678634" y="4177690"/>
            <a:ext cx="398936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Lead a self-sacrificing life.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FA10D-7A24-4D10-8686-C43C2B853BEB}"/>
              </a:ext>
            </a:extLst>
          </p:cNvPr>
          <p:cNvSpPr txBox="1"/>
          <p:nvPr/>
        </p:nvSpPr>
        <p:spPr>
          <a:xfrm>
            <a:off x="6678634" y="4919646"/>
            <a:ext cx="398936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Prepare for Christ’s coming.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1917</TotalTime>
  <Words>221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103</cp:revision>
  <dcterms:created xsi:type="dcterms:W3CDTF">2018-07-08T22:49:39Z</dcterms:created>
  <dcterms:modified xsi:type="dcterms:W3CDTF">2018-07-10T21:32:23Z</dcterms:modified>
</cp:coreProperties>
</file>