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68" r:id="rId4"/>
    <p:sldId id="267" r:id="rId5"/>
    <p:sldId id="266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1D9363"/>
    <a:srgbClr val="21AA71"/>
    <a:srgbClr val="93D6FB"/>
    <a:srgbClr val="BFDDFD"/>
    <a:srgbClr val="9FDAFB"/>
    <a:srgbClr val="2BD9A7"/>
    <a:srgbClr val="C7F5E8"/>
    <a:srgbClr val="86D1F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11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47" name="Picture 4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980D7D9-10E8-4B3F-B9C0-FD309C5597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4" y="196270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774DF-FC38-4C37-BC60-8473CB93288C}"/>
              </a:ext>
            </a:extLst>
          </p:cNvPr>
          <p:cNvSpPr/>
          <p:nvPr/>
        </p:nvSpPr>
        <p:spPr>
          <a:xfrm>
            <a:off x="1504260" y="1055111"/>
            <a:ext cx="93903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 Answered His Critics’ First Charge (2 Cor. 10:1–7)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A. Their charge of cowardliness (10:1, 2)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B. Paul’s defense (10:3–7)</a:t>
            </a:r>
          </a:p>
          <a:p>
            <a:pPr>
              <a:tabLst>
                <a:tab pos="663575" algn="l"/>
              </a:tabLst>
            </a:pPr>
            <a:r>
              <a:rPr lang="en-US" sz="2800" dirty="0"/>
              <a:t>	1. He did not walk after the flesh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EE796-2A92-4D33-B229-81D611675474}"/>
              </a:ext>
            </a:extLst>
          </p:cNvPr>
          <p:cNvSpPr/>
          <p:nvPr/>
        </p:nvSpPr>
        <p:spPr>
          <a:xfrm>
            <a:off x="509061" y="0"/>
            <a:ext cx="11552787" cy="6858000"/>
          </a:xfrm>
          <a:prstGeom prst="rect">
            <a:avLst/>
          </a:prstGeom>
          <a:solidFill>
            <a:srgbClr val="DE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11CC4EE-A79D-4CBB-9776-F8DA2E0739AA}"/>
              </a:ext>
            </a:extLst>
          </p:cNvPr>
          <p:cNvSpPr txBox="1"/>
          <p:nvPr/>
        </p:nvSpPr>
        <p:spPr>
          <a:xfrm>
            <a:off x="765426" y="299590"/>
            <a:ext cx="1065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MetaOT-Bold" panose="020B0804030101020102" pitchFamily="34" charset="0"/>
              </a:rPr>
              <a:t>Combating Critics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F169E5D-9631-414B-B253-C9E54DF2B8C0}"/>
              </a:ext>
            </a:extLst>
          </p:cNvPr>
          <p:cNvSpPr/>
          <p:nvPr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4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E7EA86F-E36B-4D31-9C59-84DDC6ACC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C8353AE-9409-4438-B274-C3BECD6AF293}"/>
              </a:ext>
            </a:extLst>
          </p:cNvPr>
          <p:cNvSpPr txBox="1"/>
          <p:nvPr/>
        </p:nvSpPr>
        <p:spPr>
          <a:xfrm rot="16200000">
            <a:off x="10622615" y="503965"/>
            <a:ext cx="1326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RESOURCE 13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F457AE1-C3AC-43A1-A34D-EB71BE09C511}"/>
              </a:ext>
            </a:extLst>
          </p:cNvPr>
          <p:cNvSpPr txBox="1"/>
          <p:nvPr/>
        </p:nvSpPr>
        <p:spPr>
          <a:xfrm>
            <a:off x="2254229" y="1338658"/>
            <a:ext cx="3880338" cy="39004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ts val="2200"/>
              </a:lnSpc>
            </a:pPr>
            <a:r>
              <a:rPr lang="en-US" sz="2400" b="1" dirty="0">
                <a:solidFill>
                  <a:schemeClr val="bg1"/>
                </a:solidFill>
                <a:latin typeface="MetaOT-Bold" panose="020B0804030101020102" pitchFamily="34" charset="0"/>
              </a:rPr>
              <a:t>Carnal Weapons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5BAA73-DA8F-4851-93F5-8269A86CF08E}"/>
              </a:ext>
            </a:extLst>
          </p:cNvPr>
          <p:cNvSpPr txBox="1"/>
          <p:nvPr/>
        </p:nvSpPr>
        <p:spPr>
          <a:xfrm>
            <a:off x="6116096" y="1340892"/>
            <a:ext cx="3834828" cy="39004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lnSpc>
                <a:spcPts val="2200"/>
              </a:lnSpc>
              <a:defRPr sz="2400" b="1">
                <a:solidFill>
                  <a:schemeClr val="bg1"/>
                </a:solidFill>
                <a:latin typeface="MetaOT-Bold" panose="020B0804030101020102" pitchFamily="34" charset="0"/>
              </a:defRPr>
            </a:lvl1pPr>
          </a:lstStyle>
          <a:p>
            <a:r>
              <a:rPr lang="en-US" dirty="0"/>
              <a:t>Spiritual Weapons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AEA21F1-BAF2-4843-A431-017D59B70137}"/>
              </a:ext>
            </a:extLst>
          </p:cNvPr>
          <p:cNvCxnSpPr>
            <a:cxnSpLocks/>
          </p:cNvCxnSpPr>
          <p:nvPr/>
        </p:nvCxnSpPr>
        <p:spPr>
          <a:xfrm flipV="1">
            <a:off x="6103608" y="1372427"/>
            <a:ext cx="1773" cy="5166207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D665660-D063-496A-A6AB-8BA2E22E47EF}"/>
              </a:ext>
            </a:extLst>
          </p:cNvPr>
          <p:cNvSpPr txBox="1"/>
          <p:nvPr/>
        </p:nvSpPr>
        <p:spPr>
          <a:xfrm>
            <a:off x="2254229" y="1850621"/>
            <a:ext cx="3860093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/>
              <a:t>Cleverness.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Charm.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Forceful personality.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Threats.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D2F8E-EC3F-4447-9174-61E2EFB72918}"/>
              </a:ext>
            </a:extLst>
          </p:cNvPr>
          <p:cNvGrpSpPr/>
          <p:nvPr/>
        </p:nvGrpSpPr>
        <p:grpSpPr>
          <a:xfrm>
            <a:off x="11422634" y="0"/>
            <a:ext cx="769361" cy="6858000"/>
            <a:chOff x="11422639" y="0"/>
            <a:chExt cx="769361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D4E1AFF-2415-4FA5-A0FA-98980DB04884}"/>
                </a:ext>
              </a:extLst>
            </p:cNvPr>
            <p:cNvSpPr/>
            <p:nvPr/>
          </p:nvSpPr>
          <p:spPr>
            <a:xfrm>
              <a:off x="11422639" y="0"/>
              <a:ext cx="769361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 descr="A picture containing indoor&#10;&#10;Description generated with high confidence">
              <a:extLst>
                <a:ext uri="{FF2B5EF4-FFF2-40B4-BE49-F238E27FC236}">
                  <a16:creationId xmlns:a16="http://schemas.microsoft.com/office/drawing/2014/main" id="{6A62BA45-613A-40A9-A51A-D1D598BE1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6" r="32460" b="95233"/>
            <a:stretch/>
          </p:blipFill>
          <p:spPr>
            <a:xfrm rot="5400000" flipV="1">
              <a:off x="8520062" y="3177973"/>
              <a:ext cx="6570581" cy="513001"/>
            </a:xfrm>
            <a:prstGeom prst="rect">
              <a:avLst/>
            </a:prstGeom>
            <a:effectLst/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D297DDC-EDBF-4B57-A13C-7F7BB8CD3F0E}"/>
              </a:ext>
            </a:extLst>
          </p:cNvPr>
          <p:cNvSpPr txBox="1"/>
          <p:nvPr/>
        </p:nvSpPr>
        <p:spPr>
          <a:xfrm>
            <a:off x="2223477" y="3837297"/>
            <a:ext cx="3880338" cy="39004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lnSpc>
                <a:spcPts val="2200"/>
              </a:lnSpc>
              <a:defRPr sz="2400" b="1">
                <a:solidFill>
                  <a:schemeClr val="bg1"/>
                </a:solidFill>
                <a:latin typeface="MetaOT-Bold" panose="020B0804030101020102" pitchFamily="34" charset="0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A50506-4560-4FAA-B1BB-2857BB3D3963}"/>
              </a:ext>
            </a:extLst>
          </p:cNvPr>
          <p:cNvSpPr txBox="1"/>
          <p:nvPr/>
        </p:nvSpPr>
        <p:spPr>
          <a:xfrm>
            <a:off x="6103816" y="3830295"/>
            <a:ext cx="3890844" cy="390043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lnSpc>
                <a:spcPts val="2200"/>
              </a:lnSpc>
              <a:defRPr sz="2400" b="1">
                <a:solidFill>
                  <a:schemeClr val="bg1"/>
                </a:solidFill>
                <a:latin typeface="MetaOT-Bold" panose="020B0804030101020102" pitchFamily="34" charset="0"/>
              </a:defRPr>
            </a:lvl1pPr>
          </a:lstStyle>
          <a:p>
            <a:r>
              <a:rPr lang="en-US" dirty="0"/>
              <a:t>Results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026E3C-F56D-4F39-A43F-9CFEA98B3008}"/>
              </a:ext>
            </a:extLst>
          </p:cNvPr>
          <p:cNvSpPr txBox="1"/>
          <p:nvPr/>
        </p:nvSpPr>
        <p:spPr>
          <a:xfrm>
            <a:off x="4086936" y="903877"/>
            <a:ext cx="4095261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b="1" dirty="0">
                <a:latin typeface="MetaOT-Bold" panose="020B0804030101020102" pitchFamily="34" charset="0"/>
              </a:rPr>
              <a:t>2 Corinthians 10:3–5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513EDA-CF8C-4694-8523-703C2CE41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516" y="2372711"/>
            <a:ext cx="1897895" cy="3271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CC4258-D8D2-4170-8C2D-523BE83DD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83" y="2378799"/>
            <a:ext cx="2165764" cy="3265153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E8BD42A-1809-45D9-B969-0F9DF455C5DF}"/>
              </a:ext>
            </a:extLst>
          </p:cNvPr>
          <p:cNvCxnSpPr>
            <a:cxnSpLocks/>
          </p:cNvCxnSpPr>
          <p:nvPr/>
        </p:nvCxnSpPr>
        <p:spPr>
          <a:xfrm flipH="1">
            <a:off x="2235757" y="6532539"/>
            <a:ext cx="7760676" cy="0"/>
          </a:xfrm>
          <a:prstGeom prst="line">
            <a:avLst/>
          </a:prstGeom>
          <a:ln w="444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773C3839-659A-4DB5-990A-3C739A41D12B}"/>
              </a:ext>
            </a:extLst>
          </p:cNvPr>
          <p:cNvSpPr txBox="1"/>
          <p:nvPr/>
        </p:nvSpPr>
        <p:spPr>
          <a:xfrm>
            <a:off x="2254228" y="4486659"/>
            <a:ext cx="3860093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/>
              <a:t>The ministry will be </a:t>
            </a:r>
            <a:br>
              <a:rPr lang="en-US" sz="2000" b="1" dirty="0"/>
            </a:br>
            <a:r>
              <a:rPr lang="en-US" sz="2000" b="1" dirty="0"/>
              <a:t>ineffective. 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Results will be superficial </a:t>
            </a:r>
            <a:br>
              <a:rPr lang="en-US" sz="2000" b="1" dirty="0"/>
            </a:br>
            <a:r>
              <a:rPr lang="en-US" sz="2000" b="1" dirty="0"/>
              <a:t>at best.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8A9F761-7165-4CD3-84CB-24430B09E9D9}"/>
              </a:ext>
            </a:extLst>
          </p:cNvPr>
          <p:cNvSpPr txBox="1"/>
          <p:nvPr/>
        </p:nvSpPr>
        <p:spPr>
          <a:xfrm>
            <a:off x="6103608" y="1850621"/>
            <a:ext cx="3813912" cy="1865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/>
              <a:t>Whole armor of God.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Word of God.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Prayer.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Support of fellows </a:t>
            </a:r>
            <a:br>
              <a:rPr lang="en-US" sz="2000" b="1" dirty="0"/>
            </a:br>
            <a:r>
              <a:rPr lang="en-US" sz="2000" b="1" dirty="0"/>
              <a:t>believers.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64792AB-FB17-471B-9A1F-72F9223C9FF9}"/>
              </a:ext>
            </a:extLst>
          </p:cNvPr>
          <p:cNvSpPr txBox="1"/>
          <p:nvPr/>
        </p:nvSpPr>
        <p:spPr>
          <a:xfrm>
            <a:off x="6126554" y="4475378"/>
            <a:ext cx="3813912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/>
              <a:t>The ministry will be effective.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Results will be real </a:t>
            </a:r>
            <a:br>
              <a:rPr lang="en-US" sz="2000" b="1" dirty="0"/>
            </a:br>
            <a:r>
              <a:rPr lang="en-US" sz="2000" b="1" dirty="0"/>
              <a:t>and worthy or reward.</a:t>
            </a:r>
          </a:p>
          <a:p>
            <a:pPr algn="ctr">
              <a:lnSpc>
                <a:spcPts val="2800"/>
              </a:lnSpc>
            </a:pPr>
            <a:r>
              <a:rPr lang="en-US" sz="2000" b="1" dirty="0"/>
              <a:t>God will be glorified.</a:t>
            </a:r>
          </a:p>
        </p:txBody>
      </p:sp>
    </p:spTree>
    <p:extLst>
      <p:ext uri="{BB962C8B-B14F-4D97-AF65-F5344CB8AC3E}">
        <p14:creationId xmlns:p14="http://schemas.microsoft.com/office/powerpoint/2010/main" val="362380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2774DF-FC38-4C37-BC60-8473CB93288C}"/>
              </a:ext>
            </a:extLst>
          </p:cNvPr>
          <p:cNvSpPr/>
          <p:nvPr/>
        </p:nvSpPr>
        <p:spPr>
          <a:xfrm>
            <a:off x="1504260" y="1055111"/>
            <a:ext cx="93903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 Answered His Critics’ First Charge (2 Cor. 10:1–7)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A. Their charge of cowardliness (10:1, 2)</a:t>
            </a:r>
          </a:p>
          <a:p>
            <a:pPr>
              <a:tabLst>
                <a:tab pos="280988" algn="l"/>
              </a:tabLst>
            </a:pPr>
            <a:r>
              <a:rPr lang="en-US" sz="2800" dirty="0"/>
              <a:t>	B. Paul’s defense (10:3–7)</a:t>
            </a:r>
          </a:p>
          <a:p>
            <a:pPr>
              <a:tabLst>
                <a:tab pos="663575" algn="l"/>
              </a:tabLst>
            </a:pPr>
            <a:r>
              <a:rPr lang="en-US" sz="2800" dirty="0"/>
              <a:t>	1. He did not walk after the flesh</a:t>
            </a:r>
          </a:p>
          <a:p>
            <a:pPr>
              <a:tabLst>
                <a:tab pos="663575" algn="l"/>
              </a:tabLst>
            </a:pPr>
            <a:r>
              <a:rPr lang="en-US" sz="2800" dirty="0"/>
              <a:t>	2. He did not want to be severe with all</a:t>
            </a:r>
          </a:p>
          <a:p>
            <a:pPr>
              <a:tabLst>
                <a:tab pos="663575" algn="l"/>
              </a:tabLst>
            </a:pPr>
            <a:r>
              <a:rPr lang="en-US" sz="2800" dirty="0"/>
              <a:t>	3. He cited his critics’ bias</a:t>
            </a:r>
          </a:p>
        </p:txBody>
      </p:sp>
    </p:spTree>
    <p:extLst>
      <p:ext uri="{BB962C8B-B14F-4D97-AF65-F5344CB8AC3E}">
        <p14:creationId xmlns:p14="http://schemas.microsoft.com/office/powerpoint/2010/main" val="39100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6CDEDB-302B-4A76-87C9-F27823BBB01B}"/>
              </a:ext>
            </a:extLst>
          </p:cNvPr>
          <p:cNvSpPr/>
          <p:nvPr/>
        </p:nvSpPr>
        <p:spPr>
          <a:xfrm>
            <a:off x="1414586" y="1054258"/>
            <a:ext cx="952695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Paul Answered His Critics’ Second Charge (2 Cor. 10:8–18)</a:t>
            </a:r>
          </a:p>
          <a:p>
            <a:pPr>
              <a:tabLst>
                <a:tab pos="374650" algn="l"/>
              </a:tabLst>
            </a:pPr>
            <a:r>
              <a:rPr lang="en-US" sz="2800" dirty="0"/>
              <a:t>	A. Their charge of weakness (10:8–10)</a:t>
            </a:r>
          </a:p>
          <a:p>
            <a:pPr>
              <a:tabLst>
                <a:tab pos="374650" algn="l"/>
              </a:tabLst>
            </a:pPr>
            <a:r>
              <a:rPr lang="en-US" sz="2800" dirty="0"/>
              <a:t>	B. Paul’s defense (10:11–18)</a:t>
            </a:r>
          </a:p>
          <a:p>
            <a:pPr>
              <a:tabLst>
                <a:tab pos="750888" algn="l"/>
              </a:tabLst>
            </a:pPr>
            <a:r>
              <a:rPr lang="en-US" sz="2800" dirty="0"/>
              <a:t>	1. His critics would soon see his strength</a:t>
            </a:r>
          </a:p>
          <a:p>
            <a:pPr>
              <a:tabLst>
                <a:tab pos="750888" algn="l"/>
              </a:tabLst>
            </a:pPr>
            <a:r>
              <a:rPr lang="en-US" sz="2800" dirty="0"/>
              <a:t>	2. His critics unwisely commended themselves</a:t>
            </a:r>
          </a:p>
          <a:p>
            <a:pPr>
              <a:tabLst>
                <a:tab pos="750888" algn="l"/>
              </a:tabLst>
            </a:pPr>
            <a:r>
              <a:rPr lang="en-US" sz="2800" dirty="0"/>
              <a:t>	3. The Corinthians’ faith commended Paul</a:t>
            </a:r>
          </a:p>
          <a:p>
            <a:pPr>
              <a:tabLst>
                <a:tab pos="750888" algn="l"/>
              </a:tabLst>
            </a:pPr>
            <a:r>
              <a:rPr lang="en-US" sz="2800" dirty="0"/>
              <a:t>	4. The Lord commended him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4AD68-2A74-4395-9399-691686D25ECE}"/>
              </a:ext>
            </a:extLst>
          </p:cNvPr>
          <p:cNvSpPr txBox="1"/>
          <p:nvPr/>
        </p:nvSpPr>
        <p:spPr>
          <a:xfrm>
            <a:off x="6678638" y="1951429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Gratefully give of myself to God.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A3DF3-2E54-4263-9FE0-0DBB5204379D}"/>
              </a:ext>
            </a:extLst>
          </p:cNvPr>
          <p:cNvSpPr txBox="1"/>
          <p:nvPr/>
        </p:nvSpPr>
        <p:spPr>
          <a:xfrm>
            <a:off x="6678635" y="2699502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Give to God cheerfully.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D995D-1ECE-4082-AA57-0DA316547D32}"/>
              </a:ext>
            </a:extLst>
          </p:cNvPr>
          <p:cNvSpPr txBox="1"/>
          <p:nvPr/>
        </p:nvSpPr>
        <p:spPr>
          <a:xfrm>
            <a:off x="6678634" y="3447575"/>
            <a:ext cx="398936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Handle criticism in a God-honoring way.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1640</TotalTime>
  <Words>167</Words>
  <Application>Microsoft Office PowerPoint</Application>
  <PresentationFormat>Widescreen</PresentationFormat>
  <Paragraphs>48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MetaOT-Bold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91</cp:revision>
  <dcterms:created xsi:type="dcterms:W3CDTF">2018-07-08T22:49:39Z</dcterms:created>
  <dcterms:modified xsi:type="dcterms:W3CDTF">2018-07-10T21:28:45Z</dcterms:modified>
</cp:coreProperties>
</file>