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331" r:id="rId3"/>
    <p:sldId id="338" r:id="rId4"/>
    <p:sldId id="339" r:id="rId5"/>
    <p:sldId id="340" r:id="rId6"/>
    <p:sldId id="334" r:id="rId7"/>
    <p:sldId id="341" r:id="rId8"/>
    <p:sldId id="342" r:id="rId9"/>
    <p:sldId id="355" r:id="rId10"/>
    <p:sldId id="343" r:id="rId11"/>
    <p:sldId id="335" r:id="rId12"/>
    <p:sldId id="344" r:id="rId13"/>
    <p:sldId id="336" r:id="rId14"/>
    <p:sldId id="345" r:id="rId15"/>
    <p:sldId id="346" r:id="rId16"/>
    <p:sldId id="333" r:id="rId17"/>
    <p:sldId id="347" r:id="rId18"/>
    <p:sldId id="348" r:id="rId19"/>
    <p:sldId id="349" r:id="rId20"/>
    <p:sldId id="350" r:id="rId21"/>
    <p:sldId id="351" r:id="rId22"/>
    <p:sldId id="352" r:id="rId23"/>
    <p:sldId id="337" r:id="rId24"/>
    <p:sldId id="353" r:id="rId25"/>
    <p:sldId id="35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871"/>
    <a:srgbClr val="FEC279"/>
    <a:srgbClr val="FF8C2E"/>
    <a:srgbClr val="6C2620"/>
    <a:srgbClr val="D82741"/>
    <a:srgbClr val="FE8156"/>
    <a:srgbClr val="FFD9B4"/>
    <a:srgbClr val="FFE8D2"/>
    <a:srgbClr val="EB2E46"/>
    <a:srgbClr val="E53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1" autoAdjust="0"/>
    <p:restoredTop sz="94660"/>
  </p:normalViewPr>
  <p:slideViewPr>
    <p:cSldViewPr snapToGrid="0">
      <p:cViewPr varScale="1">
        <p:scale>
          <a:sx n="103" d="100"/>
          <a:sy n="103" d="100"/>
        </p:scale>
        <p:origin x="966"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90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4333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8D2546-C53D-37A8-EAD2-CA283FD1307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4118"/>
          <a:stretch/>
        </p:blipFill>
        <p:spPr>
          <a:xfrm>
            <a:off x="0" y="0"/>
            <a:ext cx="12192000" cy="6858000"/>
          </a:xfrm>
          <a:prstGeom prst="rect">
            <a:avLst/>
          </a:prstGeom>
        </p:spPr>
      </p:pic>
      <p:sp>
        <p:nvSpPr>
          <p:cNvPr id="3" name="Rectangle 2">
            <a:extLst>
              <a:ext uri="{FF2B5EF4-FFF2-40B4-BE49-F238E27FC236}">
                <a16:creationId xmlns:a16="http://schemas.microsoft.com/office/drawing/2014/main" id="{0E93C851-E99D-FD02-756C-DD2DB2D52FF3}"/>
              </a:ext>
            </a:extLst>
          </p:cNvPr>
          <p:cNvSpPr>
            <a:spLocks/>
          </p:cNvSpPr>
          <p:nvPr userDrawn="1"/>
        </p:nvSpPr>
        <p:spPr>
          <a:xfrm>
            <a:off x="0" y="0"/>
            <a:ext cx="12192000" cy="6858002"/>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sky, outdoor, symbol, cemetery&#10;&#10;Description automatically generated">
            <a:extLst>
              <a:ext uri="{FF2B5EF4-FFF2-40B4-BE49-F238E27FC236}">
                <a16:creationId xmlns:a16="http://schemas.microsoft.com/office/drawing/2014/main" id="{E40BB11B-9C07-80D0-FBD2-CA24FC27EF4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b="-58"/>
          <a:stretch/>
        </p:blipFill>
        <p:spPr>
          <a:xfrm flipH="1">
            <a:off x="-2" y="523661"/>
            <a:ext cx="2569426" cy="4236806"/>
          </a:xfrm>
          <a:prstGeom prst="rect">
            <a:avLst/>
          </a:prstGeom>
        </p:spPr>
      </p:pic>
      <p:sp>
        <p:nvSpPr>
          <p:cNvPr id="6" name="Rectangle 5">
            <a:extLst>
              <a:ext uri="{FF2B5EF4-FFF2-40B4-BE49-F238E27FC236}">
                <a16:creationId xmlns:a16="http://schemas.microsoft.com/office/drawing/2014/main" id="{378043A1-BD9F-D43D-33C2-96BCBB84A249}"/>
              </a:ext>
            </a:extLst>
          </p:cNvPr>
          <p:cNvSpPr/>
          <p:nvPr userDrawn="1"/>
        </p:nvSpPr>
        <p:spPr>
          <a:xfrm>
            <a:off x="-1" y="-4414"/>
            <a:ext cx="2569425" cy="270770"/>
          </a:xfrm>
          <a:prstGeom prst="rect">
            <a:avLst/>
          </a:prstGeom>
          <a:solidFill>
            <a:srgbClr val="D82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2800" dirty="0">
              <a:latin typeface="STONE HARBOUR" pitchFamily="50" charset="0"/>
            </a:endParaRPr>
          </a:p>
        </p:txBody>
      </p:sp>
      <p:sp>
        <p:nvSpPr>
          <p:cNvPr id="8" name="Rectangle 7">
            <a:extLst>
              <a:ext uri="{FF2B5EF4-FFF2-40B4-BE49-F238E27FC236}">
                <a16:creationId xmlns:a16="http://schemas.microsoft.com/office/drawing/2014/main" id="{B832F327-FBC9-AF00-DC52-983C15F80813}"/>
              </a:ext>
            </a:extLst>
          </p:cNvPr>
          <p:cNvSpPr/>
          <p:nvPr userDrawn="1"/>
        </p:nvSpPr>
        <p:spPr>
          <a:xfrm>
            <a:off x="9762140" y="6635639"/>
            <a:ext cx="393368" cy="224444"/>
          </a:xfrm>
          <a:prstGeom prst="rect">
            <a:avLst/>
          </a:prstGeom>
          <a:solidFill>
            <a:srgbClr val="FFD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1964B7-8660-05BE-D6EF-AA8FBEE64380}"/>
              </a:ext>
            </a:extLst>
          </p:cNvPr>
          <p:cNvSpPr/>
          <p:nvPr userDrawn="1"/>
        </p:nvSpPr>
        <p:spPr>
          <a:xfrm>
            <a:off x="9216228" y="6636251"/>
            <a:ext cx="393368" cy="224444"/>
          </a:xfrm>
          <a:prstGeom prst="rect">
            <a:avLst/>
          </a:prstGeom>
          <a:solidFill>
            <a:srgbClr val="FEC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EB4B577-4946-CA10-5758-9B2D27E31F51}"/>
              </a:ext>
            </a:extLst>
          </p:cNvPr>
          <p:cNvSpPr/>
          <p:nvPr userDrawn="1"/>
        </p:nvSpPr>
        <p:spPr>
          <a:xfrm>
            <a:off x="8667619" y="6633561"/>
            <a:ext cx="393368" cy="224444"/>
          </a:xfrm>
          <a:prstGeom prst="rect">
            <a:avLst/>
          </a:prstGeom>
          <a:solidFill>
            <a:srgbClr val="FF8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F3AA36A-9621-311D-C572-8E6973193286}"/>
              </a:ext>
            </a:extLst>
          </p:cNvPr>
          <p:cNvSpPr/>
          <p:nvPr userDrawn="1"/>
        </p:nvSpPr>
        <p:spPr>
          <a:xfrm>
            <a:off x="8121707" y="6633561"/>
            <a:ext cx="393368" cy="224444"/>
          </a:xfrm>
          <a:prstGeom prst="rect">
            <a:avLst/>
          </a:prstGeom>
          <a:solidFill>
            <a:srgbClr val="FEC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DFBDBB1-1706-2DD4-4CC5-3C26299D610A}"/>
              </a:ext>
            </a:extLst>
          </p:cNvPr>
          <p:cNvSpPr/>
          <p:nvPr userDrawn="1"/>
        </p:nvSpPr>
        <p:spPr>
          <a:xfrm>
            <a:off x="7573098" y="6633561"/>
            <a:ext cx="393368" cy="224444"/>
          </a:xfrm>
          <a:prstGeom prst="rect">
            <a:avLst/>
          </a:prstGeom>
          <a:solidFill>
            <a:srgbClr val="FFD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F70BFA7-0B51-C0D1-39BC-17015393353F}"/>
              </a:ext>
            </a:extLst>
          </p:cNvPr>
          <p:cNvSpPr/>
          <p:nvPr userDrawn="1"/>
        </p:nvSpPr>
        <p:spPr>
          <a:xfrm>
            <a:off x="7019094" y="6633561"/>
            <a:ext cx="393368" cy="224444"/>
          </a:xfrm>
          <a:prstGeom prst="rect">
            <a:avLst/>
          </a:prstGeom>
          <a:solidFill>
            <a:srgbClr val="FE8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5AC2975-90A0-2FD5-C4AF-5AFDFAC343E5}"/>
              </a:ext>
            </a:extLst>
          </p:cNvPr>
          <p:cNvSpPr/>
          <p:nvPr userDrawn="1"/>
        </p:nvSpPr>
        <p:spPr>
          <a:xfrm>
            <a:off x="6462765" y="6633561"/>
            <a:ext cx="393368" cy="224444"/>
          </a:xfrm>
          <a:prstGeom prst="rect">
            <a:avLst/>
          </a:prstGeom>
          <a:solidFill>
            <a:srgbClr val="D82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FC893E1-0CCC-D56D-E05B-76684160DC0B}"/>
              </a:ext>
            </a:extLst>
          </p:cNvPr>
          <p:cNvSpPr/>
          <p:nvPr userDrawn="1"/>
        </p:nvSpPr>
        <p:spPr>
          <a:xfrm>
            <a:off x="5912435" y="6633561"/>
            <a:ext cx="393368" cy="224444"/>
          </a:xfrm>
          <a:prstGeom prst="rect">
            <a:avLst/>
          </a:prstGeom>
          <a:solidFill>
            <a:srgbClr val="6C2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CD4FC89-E12D-8C0C-0E3A-79712E8E3E67}"/>
              </a:ext>
            </a:extLst>
          </p:cNvPr>
          <p:cNvSpPr/>
          <p:nvPr userDrawn="1"/>
        </p:nvSpPr>
        <p:spPr>
          <a:xfrm>
            <a:off x="5357082" y="6633561"/>
            <a:ext cx="393368" cy="224444"/>
          </a:xfrm>
          <a:prstGeom prst="rect">
            <a:avLst/>
          </a:prstGeom>
          <a:solidFill>
            <a:srgbClr val="D82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6598F9E-7A0A-C162-0CFA-B7D99E0C78BD}"/>
              </a:ext>
            </a:extLst>
          </p:cNvPr>
          <p:cNvSpPr/>
          <p:nvPr userDrawn="1"/>
        </p:nvSpPr>
        <p:spPr>
          <a:xfrm>
            <a:off x="4809372" y="6633561"/>
            <a:ext cx="393368" cy="224444"/>
          </a:xfrm>
          <a:prstGeom prst="rect">
            <a:avLst/>
          </a:prstGeom>
          <a:solidFill>
            <a:srgbClr val="FE8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3670877-04F5-FFE4-F269-980766A4C442}"/>
              </a:ext>
            </a:extLst>
          </p:cNvPr>
          <p:cNvSpPr/>
          <p:nvPr userDrawn="1"/>
        </p:nvSpPr>
        <p:spPr>
          <a:xfrm>
            <a:off x="4261662" y="6633561"/>
            <a:ext cx="393368" cy="224444"/>
          </a:xfrm>
          <a:prstGeom prst="rect">
            <a:avLst/>
          </a:prstGeom>
          <a:solidFill>
            <a:srgbClr val="FFD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36B1B32-DCC4-7ED4-222E-2B5B376AC267}"/>
              </a:ext>
            </a:extLst>
          </p:cNvPr>
          <p:cNvSpPr/>
          <p:nvPr userDrawn="1"/>
        </p:nvSpPr>
        <p:spPr>
          <a:xfrm>
            <a:off x="3713952" y="6633561"/>
            <a:ext cx="393368" cy="224444"/>
          </a:xfrm>
          <a:prstGeom prst="rect">
            <a:avLst/>
          </a:prstGeom>
          <a:solidFill>
            <a:srgbClr val="FEC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5E03529-32A0-16C0-6AC2-EEDEFE414A92}"/>
              </a:ext>
            </a:extLst>
          </p:cNvPr>
          <p:cNvSpPr/>
          <p:nvPr userDrawn="1"/>
        </p:nvSpPr>
        <p:spPr>
          <a:xfrm>
            <a:off x="3166242" y="6633561"/>
            <a:ext cx="393368" cy="224444"/>
          </a:xfrm>
          <a:prstGeom prst="rect">
            <a:avLst/>
          </a:prstGeom>
          <a:solidFill>
            <a:srgbClr val="FF8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E45BE73-9D7B-7105-B8DE-A65A309574A4}"/>
              </a:ext>
            </a:extLst>
          </p:cNvPr>
          <p:cNvSpPr/>
          <p:nvPr userDrawn="1"/>
        </p:nvSpPr>
        <p:spPr>
          <a:xfrm>
            <a:off x="2612238" y="6633561"/>
            <a:ext cx="393368" cy="224444"/>
          </a:xfrm>
          <a:prstGeom prst="rect">
            <a:avLst/>
          </a:prstGeom>
          <a:solidFill>
            <a:srgbClr val="FEC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08F01AE-F8E3-7565-AF40-8827944C25FD}"/>
              </a:ext>
            </a:extLst>
          </p:cNvPr>
          <p:cNvSpPr/>
          <p:nvPr userDrawn="1"/>
        </p:nvSpPr>
        <p:spPr>
          <a:xfrm>
            <a:off x="2066326" y="6633562"/>
            <a:ext cx="393368" cy="224444"/>
          </a:xfrm>
          <a:prstGeom prst="rect">
            <a:avLst/>
          </a:prstGeom>
          <a:solidFill>
            <a:srgbClr val="FFD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E98DE22-50EB-3440-2E4D-5E7EBCE1BE42}"/>
              </a:ext>
            </a:extLst>
          </p:cNvPr>
          <p:cNvSpPr>
            <a:spLocks/>
          </p:cNvSpPr>
          <p:nvPr userDrawn="1"/>
        </p:nvSpPr>
        <p:spPr>
          <a:xfrm>
            <a:off x="9216228" y="6284617"/>
            <a:ext cx="393192" cy="224444"/>
          </a:xfrm>
          <a:prstGeom prst="rect">
            <a:avLst/>
          </a:prstGeom>
          <a:solidFill>
            <a:srgbClr val="D82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1EE36D7-C53C-00CA-4440-F3639400CBAE}"/>
              </a:ext>
            </a:extLst>
          </p:cNvPr>
          <p:cNvSpPr/>
          <p:nvPr userDrawn="1"/>
        </p:nvSpPr>
        <p:spPr>
          <a:xfrm>
            <a:off x="8667619" y="6284617"/>
            <a:ext cx="393368" cy="224444"/>
          </a:xfrm>
          <a:prstGeom prst="rect">
            <a:avLst/>
          </a:prstGeom>
          <a:solidFill>
            <a:srgbClr val="6C2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57CBF77-2822-86A7-1B14-62C3787A9376}"/>
              </a:ext>
            </a:extLst>
          </p:cNvPr>
          <p:cNvSpPr/>
          <p:nvPr userDrawn="1"/>
        </p:nvSpPr>
        <p:spPr>
          <a:xfrm>
            <a:off x="8121707" y="6284617"/>
            <a:ext cx="393368" cy="224444"/>
          </a:xfrm>
          <a:prstGeom prst="rect">
            <a:avLst/>
          </a:prstGeom>
          <a:solidFill>
            <a:srgbClr val="D82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AC314F1-3B40-11E0-71E1-DC5AD313DC44}"/>
              </a:ext>
            </a:extLst>
          </p:cNvPr>
          <p:cNvSpPr/>
          <p:nvPr userDrawn="1"/>
        </p:nvSpPr>
        <p:spPr>
          <a:xfrm>
            <a:off x="7573098" y="6284617"/>
            <a:ext cx="393368" cy="224444"/>
          </a:xfrm>
          <a:prstGeom prst="rect">
            <a:avLst/>
          </a:prstGeom>
          <a:solidFill>
            <a:srgbClr val="FE8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25F2775-0EDB-6910-3C21-65F2141E6C51}"/>
              </a:ext>
            </a:extLst>
          </p:cNvPr>
          <p:cNvSpPr/>
          <p:nvPr userDrawn="1"/>
        </p:nvSpPr>
        <p:spPr>
          <a:xfrm>
            <a:off x="7017931" y="6284617"/>
            <a:ext cx="393368" cy="224444"/>
          </a:xfrm>
          <a:prstGeom prst="rect">
            <a:avLst/>
          </a:prstGeom>
          <a:solidFill>
            <a:srgbClr val="FFD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028D078-231B-2D67-3738-4A062E74173B}"/>
              </a:ext>
            </a:extLst>
          </p:cNvPr>
          <p:cNvSpPr/>
          <p:nvPr userDrawn="1"/>
        </p:nvSpPr>
        <p:spPr>
          <a:xfrm>
            <a:off x="6462765" y="6284617"/>
            <a:ext cx="393368" cy="224444"/>
          </a:xfrm>
          <a:prstGeom prst="rect">
            <a:avLst/>
          </a:prstGeom>
          <a:solidFill>
            <a:srgbClr val="FEC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46266BD-5898-9AE7-2902-EEA446C7CE84}"/>
              </a:ext>
            </a:extLst>
          </p:cNvPr>
          <p:cNvSpPr/>
          <p:nvPr userDrawn="1"/>
        </p:nvSpPr>
        <p:spPr>
          <a:xfrm>
            <a:off x="5912435" y="6284617"/>
            <a:ext cx="393368" cy="224444"/>
          </a:xfrm>
          <a:prstGeom prst="rect">
            <a:avLst/>
          </a:prstGeom>
          <a:solidFill>
            <a:srgbClr val="FF8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B770B42-135C-B726-30B3-4264AC147156}"/>
              </a:ext>
            </a:extLst>
          </p:cNvPr>
          <p:cNvSpPr/>
          <p:nvPr userDrawn="1"/>
        </p:nvSpPr>
        <p:spPr>
          <a:xfrm>
            <a:off x="5357082" y="6284617"/>
            <a:ext cx="393368" cy="224444"/>
          </a:xfrm>
          <a:prstGeom prst="rect">
            <a:avLst/>
          </a:prstGeom>
          <a:solidFill>
            <a:srgbClr val="FEC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75D6570-8734-2457-E40B-5870175B4882}"/>
              </a:ext>
            </a:extLst>
          </p:cNvPr>
          <p:cNvSpPr/>
          <p:nvPr userDrawn="1"/>
        </p:nvSpPr>
        <p:spPr>
          <a:xfrm>
            <a:off x="4807538" y="6284617"/>
            <a:ext cx="393368" cy="224444"/>
          </a:xfrm>
          <a:prstGeom prst="rect">
            <a:avLst/>
          </a:prstGeom>
          <a:solidFill>
            <a:srgbClr val="FFD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3F0E7E4-1935-49E0-0270-D2D216E84FB8}"/>
              </a:ext>
            </a:extLst>
          </p:cNvPr>
          <p:cNvSpPr/>
          <p:nvPr userDrawn="1"/>
        </p:nvSpPr>
        <p:spPr>
          <a:xfrm>
            <a:off x="4261662" y="6284617"/>
            <a:ext cx="393368" cy="224444"/>
          </a:xfrm>
          <a:prstGeom prst="rect">
            <a:avLst/>
          </a:prstGeom>
          <a:solidFill>
            <a:srgbClr val="FE8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683AFA2C-C4CC-C099-EEEB-64DD8BB1A400}"/>
              </a:ext>
            </a:extLst>
          </p:cNvPr>
          <p:cNvSpPr/>
          <p:nvPr userDrawn="1"/>
        </p:nvSpPr>
        <p:spPr>
          <a:xfrm>
            <a:off x="3715274" y="6284617"/>
            <a:ext cx="393368" cy="224444"/>
          </a:xfrm>
          <a:prstGeom prst="rect">
            <a:avLst/>
          </a:prstGeom>
          <a:solidFill>
            <a:srgbClr val="D82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48D1E73-F64D-CB42-82F3-079679B38F4A}"/>
              </a:ext>
            </a:extLst>
          </p:cNvPr>
          <p:cNvSpPr/>
          <p:nvPr userDrawn="1"/>
        </p:nvSpPr>
        <p:spPr>
          <a:xfrm>
            <a:off x="3164649" y="6284617"/>
            <a:ext cx="393368" cy="224444"/>
          </a:xfrm>
          <a:prstGeom prst="rect">
            <a:avLst/>
          </a:prstGeom>
          <a:solidFill>
            <a:srgbClr val="6C2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EF48F58-F820-6911-234F-0B3C52730530}"/>
              </a:ext>
            </a:extLst>
          </p:cNvPr>
          <p:cNvSpPr/>
          <p:nvPr userDrawn="1"/>
        </p:nvSpPr>
        <p:spPr>
          <a:xfrm>
            <a:off x="2612238" y="6284617"/>
            <a:ext cx="393368" cy="224444"/>
          </a:xfrm>
          <a:prstGeom prst="rect">
            <a:avLst/>
          </a:prstGeom>
          <a:solidFill>
            <a:srgbClr val="D82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DF11DCF-4649-013C-3856-58C3A3764CBF}"/>
              </a:ext>
            </a:extLst>
          </p:cNvPr>
          <p:cNvSpPr/>
          <p:nvPr userDrawn="1"/>
        </p:nvSpPr>
        <p:spPr>
          <a:xfrm>
            <a:off x="2066326" y="6284617"/>
            <a:ext cx="393368" cy="224444"/>
          </a:xfrm>
          <a:prstGeom prst="rect">
            <a:avLst/>
          </a:prstGeom>
          <a:solidFill>
            <a:srgbClr val="FE8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F0E5613-3D20-8DC2-658F-8CDE557F05E7}"/>
              </a:ext>
            </a:extLst>
          </p:cNvPr>
          <p:cNvSpPr/>
          <p:nvPr userDrawn="1"/>
        </p:nvSpPr>
        <p:spPr>
          <a:xfrm>
            <a:off x="9762140" y="6284617"/>
            <a:ext cx="393368" cy="224444"/>
          </a:xfrm>
          <a:prstGeom prst="rect">
            <a:avLst/>
          </a:prstGeom>
          <a:solidFill>
            <a:srgbClr val="FE8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3A7D5E43-731B-BDE9-8143-29998F6B0016}"/>
              </a:ext>
            </a:extLst>
          </p:cNvPr>
          <p:cNvSpPr/>
          <p:nvPr userDrawn="1"/>
        </p:nvSpPr>
        <p:spPr>
          <a:xfrm>
            <a:off x="1511072" y="6634562"/>
            <a:ext cx="393368" cy="224444"/>
          </a:xfrm>
          <a:prstGeom prst="rect">
            <a:avLst/>
          </a:prstGeom>
          <a:solidFill>
            <a:srgbClr val="FE8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BE65301E-F190-9169-B484-53B7F84B3000}"/>
              </a:ext>
            </a:extLst>
          </p:cNvPr>
          <p:cNvSpPr/>
          <p:nvPr userDrawn="1"/>
        </p:nvSpPr>
        <p:spPr>
          <a:xfrm>
            <a:off x="954743" y="6634551"/>
            <a:ext cx="393368" cy="224444"/>
          </a:xfrm>
          <a:prstGeom prst="rect">
            <a:avLst/>
          </a:prstGeom>
          <a:solidFill>
            <a:srgbClr val="D82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90E0E97-F029-000D-6E11-3C49067199B9}"/>
              </a:ext>
            </a:extLst>
          </p:cNvPr>
          <p:cNvSpPr/>
          <p:nvPr userDrawn="1"/>
        </p:nvSpPr>
        <p:spPr>
          <a:xfrm>
            <a:off x="404413" y="6634551"/>
            <a:ext cx="393368" cy="224444"/>
          </a:xfrm>
          <a:prstGeom prst="rect">
            <a:avLst/>
          </a:prstGeom>
          <a:solidFill>
            <a:srgbClr val="6C2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B444D1B-7FE3-3577-58FC-9CE80CAC64FA}"/>
              </a:ext>
            </a:extLst>
          </p:cNvPr>
          <p:cNvSpPr/>
          <p:nvPr userDrawn="1"/>
        </p:nvSpPr>
        <p:spPr>
          <a:xfrm>
            <a:off x="0" y="6634551"/>
            <a:ext cx="242428" cy="224444"/>
          </a:xfrm>
          <a:prstGeom prst="rect">
            <a:avLst/>
          </a:prstGeom>
          <a:solidFill>
            <a:srgbClr val="D82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1F4F17FE-B133-DA5C-4BDB-EECF66FCE8DF}"/>
              </a:ext>
            </a:extLst>
          </p:cNvPr>
          <p:cNvSpPr/>
          <p:nvPr userDrawn="1"/>
        </p:nvSpPr>
        <p:spPr>
          <a:xfrm>
            <a:off x="1509909" y="6285607"/>
            <a:ext cx="393368" cy="224444"/>
          </a:xfrm>
          <a:prstGeom prst="rect">
            <a:avLst/>
          </a:prstGeom>
          <a:solidFill>
            <a:srgbClr val="FFD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43615D1-0EE5-D2F0-B35A-9E05763AA088}"/>
              </a:ext>
            </a:extLst>
          </p:cNvPr>
          <p:cNvSpPr/>
          <p:nvPr userDrawn="1"/>
        </p:nvSpPr>
        <p:spPr>
          <a:xfrm>
            <a:off x="954743" y="6285607"/>
            <a:ext cx="393368" cy="224444"/>
          </a:xfrm>
          <a:prstGeom prst="rect">
            <a:avLst/>
          </a:prstGeom>
          <a:solidFill>
            <a:srgbClr val="FEC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6AA68986-8D7D-FB8D-519C-EBEF7B9F768D}"/>
              </a:ext>
            </a:extLst>
          </p:cNvPr>
          <p:cNvSpPr/>
          <p:nvPr userDrawn="1"/>
        </p:nvSpPr>
        <p:spPr>
          <a:xfrm>
            <a:off x="404413" y="6285607"/>
            <a:ext cx="393368" cy="224444"/>
          </a:xfrm>
          <a:prstGeom prst="rect">
            <a:avLst/>
          </a:prstGeom>
          <a:solidFill>
            <a:srgbClr val="FF8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4030D2AB-193C-7D10-EBD0-FC145A4F642A}"/>
              </a:ext>
            </a:extLst>
          </p:cNvPr>
          <p:cNvSpPr/>
          <p:nvPr userDrawn="1"/>
        </p:nvSpPr>
        <p:spPr>
          <a:xfrm>
            <a:off x="0" y="6285607"/>
            <a:ext cx="242428" cy="224444"/>
          </a:xfrm>
          <a:prstGeom prst="rect">
            <a:avLst/>
          </a:prstGeom>
          <a:solidFill>
            <a:srgbClr val="FEC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6B0D3B58-6F0A-18CB-55C0-B08571F80A1B}"/>
              </a:ext>
            </a:extLst>
          </p:cNvPr>
          <p:cNvSpPr/>
          <p:nvPr userDrawn="1"/>
        </p:nvSpPr>
        <p:spPr>
          <a:xfrm>
            <a:off x="10301123" y="6635828"/>
            <a:ext cx="393368" cy="224444"/>
          </a:xfrm>
          <a:prstGeom prst="rect">
            <a:avLst/>
          </a:prstGeom>
          <a:solidFill>
            <a:srgbClr val="FE8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6A2DD4F-1AE1-3AB4-D8D8-F58645C2F00D}"/>
              </a:ext>
            </a:extLst>
          </p:cNvPr>
          <p:cNvSpPr/>
          <p:nvPr userDrawn="1"/>
        </p:nvSpPr>
        <p:spPr>
          <a:xfrm>
            <a:off x="10299960" y="6286884"/>
            <a:ext cx="393368" cy="224444"/>
          </a:xfrm>
          <a:prstGeom prst="rect">
            <a:avLst/>
          </a:prstGeom>
          <a:solidFill>
            <a:srgbClr val="FFD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15189355-C1BF-E4CA-26A6-4E54A5AAE082}"/>
              </a:ext>
            </a:extLst>
          </p:cNvPr>
          <p:cNvSpPr/>
          <p:nvPr userDrawn="1"/>
        </p:nvSpPr>
        <p:spPr>
          <a:xfrm>
            <a:off x="11952244" y="6629400"/>
            <a:ext cx="239756" cy="228600"/>
          </a:xfrm>
          <a:prstGeom prst="rect">
            <a:avLst/>
          </a:prstGeom>
          <a:solidFill>
            <a:srgbClr val="D82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40BF053-BA53-72C3-45FF-5EC53C4E0879}"/>
              </a:ext>
            </a:extLst>
          </p:cNvPr>
          <p:cNvSpPr/>
          <p:nvPr userDrawn="1"/>
        </p:nvSpPr>
        <p:spPr>
          <a:xfrm>
            <a:off x="11401914" y="6633556"/>
            <a:ext cx="393368" cy="224444"/>
          </a:xfrm>
          <a:prstGeom prst="rect">
            <a:avLst/>
          </a:prstGeom>
          <a:solidFill>
            <a:srgbClr val="6C2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18DCD00-01C9-B833-9AD6-8D40EA39F187}"/>
              </a:ext>
            </a:extLst>
          </p:cNvPr>
          <p:cNvSpPr/>
          <p:nvPr userDrawn="1"/>
        </p:nvSpPr>
        <p:spPr>
          <a:xfrm>
            <a:off x="10846561" y="6633556"/>
            <a:ext cx="393368" cy="224444"/>
          </a:xfrm>
          <a:prstGeom prst="rect">
            <a:avLst/>
          </a:prstGeom>
          <a:solidFill>
            <a:srgbClr val="D82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1A290F36-2A10-6133-A71A-76BCE60DC784}"/>
              </a:ext>
            </a:extLst>
          </p:cNvPr>
          <p:cNvSpPr/>
          <p:nvPr userDrawn="1"/>
        </p:nvSpPr>
        <p:spPr>
          <a:xfrm>
            <a:off x="11952244" y="6284612"/>
            <a:ext cx="239756" cy="224443"/>
          </a:xfrm>
          <a:prstGeom prst="rect">
            <a:avLst/>
          </a:prstGeom>
          <a:solidFill>
            <a:srgbClr val="FEC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AA46AF7-A116-18DE-B63F-0BD90E5755BB}"/>
              </a:ext>
            </a:extLst>
          </p:cNvPr>
          <p:cNvSpPr/>
          <p:nvPr userDrawn="1"/>
        </p:nvSpPr>
        <p:spPr>
          <a:xfrm>
            <a:off x="11401914" y="6284612"/>
            <a:ext cx="393368" cy="224444"/>
          </a:xfrm>
          <a:prstGeom prst="rect">
            <a:avLst/>
          </a:prstGeom>
          <a:solidFill>
            <a:srgbClr val="FF8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DD59399E-73B4-4976-6ED6-A1B8740CB664}"/>
              </a:ext>
            </a:extLst>
          </p:cNvPr>
          <p:cNvSpPr/>
          <p:nvPr userDrawn="1"/>
        </p:nvSpPr>
        <p:spPr>
          <a:xfrm>
            <a:off x="10846561" y="6284612"/>
            <a:ext cx="393368" cy="224444"/>
          </a:xfrm>
          <a:prstGeom prst="rect">
            <a:avLst/>
          </a:prstGeom>
          <a:solidFill>
            <a:srgbClr val="FEC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background with red text&#10;&#10;Description automatically generated">
            <a:extLst>
              <a:ext uri="{FF2B5EF4-FFF2-40B4-BE49-F238E27FC236}">
                <a16:creationId xmlns:a16="http://schemas.microsoft.com/office/drawing/2014/main" id="{986FC53F-88F5-8056-1DF4-06F6B69938F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082" y="4757016"/>
            <a:ext cx="2892857" cy="1360530"/>
          </a:xfrm>
          <a:prstGeom prst="rect">
            <a:avLst/>
          </a:prstGeom>
        </p:spPr>
      </p:pic>
    </p:spTree>
    <p:extLst>
      <p:ext uri="{BB962C8B-B14F-4D97-AF65-F5344CB8AC3E}">
        <p14:creationId xmlns:p14="http://schemas.microsoft.com/office/powerpoint/2010/main" val="3612067862"/>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picture containing sky, outdoor, symbol, cemetery&#10;&#10;Description automatically generated">
            <a:extLst>
              <a:ext uri="{FF2B5EF4-FFF2-40B4-BE49-F238E27FC236}">
                <a16:creationId xmlns:a16="http://schemas.microsoft.com/office/drawing/2014/main" id="{9F36D5F2-2F47-B20E-E80A-B7393748AC6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2" name="Picture 1" descr="A black background with white text&#10;&#10;Description automatically generated with low confidence">
            <a:extLst>
              <a:ext uri="{FF2B5EF4-FFF2-40B4-BE49-F238E27FC236}">
                <a16:creationId xmlns:a16="http://schemas.microsoft.com/office/drawing/2014/main" id="{C0983BB9-A3FC-9211-1C34-B84C5D80B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9" y="5242174"/>
            <a:ext cx="8027402" cy="1440887"/>
          </a:xfrm>
          <a:prstGeom prst="rect">
            <a:avLst/>
          </a:prstGeom>
        </p:spPr>
      </p:pic>
    </p:spTree>
    <p:extLst>
      <p:ext uri="{BB962C8B-B14F-4D97-AF65-F5344CB8AC3E}">
        <p14:creationId xmlns:p14="http://schemas.microsoft.com/office/powerpoint/2010/main" val="2250492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D9A4AD-163E-3973-10CD-4EBB927A0489}"/>
              </a:ext>
            </a:extLst>
          </p:cNvPr>
          <p:cNvSpPr txBox="1"/>
          <p:nvPr/>
        </p:nvSpPr>
        <p:spPr>
          <a:xfrm>
            <a:off x="3162104" y="367685"/>
            <a:ext cx="8781079" cy="1384995"/>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 </a:t>
            </a:r>
            <a:r>
              <a:rPr lang="en-US" sz="2800" dirty="0">
                <a:solidFill>
                  <a:prstClr val="black"/>
                </a:solidFill>
              </a:rPr>
              <a:t>Purpose to Work on Like-mindedness (Phil. 2:12, 13)</a:t>
            </a:r>
            <a:r>
              <a:rPr kumimoji="0" lang="en-US" sz="2800" b="0" i="0" u="none" strike="noStrike" kern="1200" cap="none" spc="0" normalizeH="0" baseline="0" noProof="0" dirty="0">
                <a:ln>
                  <a:noFill/>
                </a:ln>
                <a:solidFill>
                  <a:prstClr val="black"/>
                </a:solidFill>
                <a:effectLst/>
                <a:uLnTx/>
                <a:uFillTx/>
                <a:latin typeface="Calibri" panose="020F0502020204030204"/>
              </a:rPr>
              <a:t>	</a:t>
            </a:r>
          </a:p>
          <a:p>
            <a:pPr lvl="0">
              <a:tabLst>
                <a:tab pos="285750" algn="l"/>
                <a:tab pos="739775" algn="l"/>
              </a:tabLst>
              <a:defRPr/>
            </a:pPr>
            <a:r>
              <a:rPr lang="en-US" sz="2800" dirty="0">
                <a:solidFill>
                  <a:prstClr val="black"/>
                </a:solidFill>
              </a:rPr>
              <a:t>	A. Get active (2:12)</a:t>
            </a:r>
          </a:p>
          <a:p>
            <a:pPr lvl="0">
              <a:tabLst>
                <a:tab pos="28575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	B. Stand awestruck (2:12)</a:t>
            </a:r>
          </a:p>
        </p:txBody>
      </p:sp>
      <p:grpSp>
        <p:nvGrpSpPr>
          <p:cNvPr id="2" name="Group 1">
            <a:extLst>
              <a:ext uri="{FF2B5EF4-FFF2-40B4-BE49-F238E27FC236}">
                <a16:creationId xmlns:a16="http://schemas.microsoft.com/office/drawing/2014/main" id="{F7866628-CC23-90D8-7FED-6F1162C35975}"/>
              </a:ext>
            </a:extLst>
          </p:cNvPr>
          <p:cNvGrpSpPr/>
          <p:nvPr/>
        </p:nvGrpSpPr>
        <p:grpSpPr>
          <a:xfrm>
            <a:off x="3162106" y="5009809"/>
            <a:ext cx="8744144" cy="954107"/>
            <a:chOff x="3162106" y="4638528"/>
            <a:chExt cx="8744144" cy="954107"/>
          </a:xfrm>
        </p:grpSpPr>
        <p:sp>
          <p:nvSpPr>
            <p:cNvPr id="4" name="TextBox 3">
              <a:extLst>
                <a:ext uri="{FF2B5EF4-FFF2-40B4-BE49-F238E27FC236}">
                  <a16:creationId xmlns:a16="http://schemas.microsoft.com/office/drawing/2014/main" id="{70EBEEEF-64B0-8815-0A55-EC35FF241279}"/>
                </a:ext>
              </a:extLst>
            </p:cNvPr>
            <p:cNvSpPr txBox="1"/>
            <p:nvPr/>
          </p:nvSpPr>
          <p:spPr>
            <a:xfrm>
              <a:off x="3162106" y="4638528"/>
              <a:ext cx="8744144" cy="954107"/>
            </a:xfrm>
            <a:prstGeom prst="rect">
              <a:avLst/>
            </a:prstGeom>
            <a:noFill/>
          </p:spPr>
          <p:txBody>
            <a:bodyPr wrap="square" rtlCol="0">
              <a:spAutoFit/>
            </a:bodyPr>
            <a:lstStyle/>
            <a:p>
              <a:pPr lvl="0">
                <a:tabLst>
                  <a:tab pos="514350" algn="l"/>
                </a:tabLst>
                <a:defRPr/>
              </a:pPr>
              <a:r>
                <a:rPr lang="en-US" sz="2800" dirty="0">
                  <a:solidFill>
                    <a:prstClr val="black"/>
                  </a:solidFill>
                </a:rPr>
                <a:t>	How does the thought of Christ on the cross affect your view of any grudges or hurts you might harbor?</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5" name="Picture 4" descr="A red and white question mark in a circle&#10;&#10;Description automatically generated with medium confidence">
              <a:extLst>
                <a:ext uri="{FF2B5EF4-FFF2-40B4-BE49-F238E27FC236}">
                  <a16:creationId xmlns:a16="http://schemas.microsoft.com/office/drawing/2014/main" id="{59744E9A-C6C8-901D-F157-AE219316B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spTree>
    <p:extLst>
      <p:ext uri="{BB962C8B-B14F-4D97-AF65-F5344CB8AC3E}">
        <p14:creationId xmlns:p14="http://schemas.microsoft.com/office/powerpoint/2010/main" val="51648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D9A4AD-163E-3973-10CD-4EBB927A0489}"/>
              </a:ext>
            </a:extLst>
          </p:cNvPr>
          <p:cNvSpPr txBox="1"/>
          <p:nvPr/>
        </p:nvSpPr>
        <p:spPr>
          <a:xfrm>
            <a:off x="3162104" y="367685"/>
            <a:ext cx="8781079" cy="2246769"/>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 </a:t>
            </a:r>
            <a:r>
              <a:rPr lang="en-US" sz="2800" dirty="0">
                <a:solidFill>
                  <a:prstClr val="black"/>
                </a:solidFill>
              </a:rPr>
              <a:t>Purpose to Work on Like-mindedness (Phil. 2:12, 13)</a:t>
            </a:r>
            <a:r>
              <a:rPr kumimoji="0" lang="en-US" sz="2800" b="0" i="0" u="none" strike="noStrike" kern="1200" cap="none" spc="0" normalizeH="0" baseline="0" noProof="0" dirty="0">
                <a:ln>
                  <a:noFill/>
                </a:ln>
                <a:solidFill>
                  <a:prstClr val="black"/>
                </a:solidFill>
                <a:effectLst/>
                <a:uLnTx/>
                <a:uFillTx/>
                <a:latin typeface="Calibri" panose="020F0502020204030204"/>
              </a:rPr>
              <a:t>	</a:t>
            </a:r>
          </a:p>
          <a:p>
            <a:pPr lvl="0">
              <a:tabLst>
                <a:tab pos="285750" algn="l"/>
                <a:tab pos="739775" algn="l"/>
              </a:tabLst>
              <a:defRPr/>
            </a:pPr>
            <a:r>
              <a:rPr lang="en-US" sz="2800" dirty="0">
                <a:solidFill>
                  <a:prstClr val="black"/>
                </a:solidFill>
              </a:rPr>
              <a:t>	A. Get active (2:12)</a:t>
            </a:r>
          </a:p>
          <a:p>
            <a:pPr lvl="0">
              <a:tabLst>
                <a:tab pos="28575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	B. Stand awestruck (2:12)</a:t>
            </a:r>
          </a:p>
          <a:p>
            <a:pPr lvl="0">
              <a:tabLst>
                <a:tab pos="285750" algn="l"/>
                <a:tab pos="739775" algn="l"/>
              </a:tabLst>
              <a:defRPr/>
            </a:pPr>
            <a:r>
              <a:rPr lang="en-US" sz="2800" dirty="0">
                <a:solidFill>
                  <a:prstClr val="black"/>
                </a:solidFill>
                <a:latin typeface="Calibri" panose="020F0502020204030204"/>
              </a:rPr>
              <a:t>	C. Be assured (2:13)</a:t>
            </a:r>
          </a:p>
          <a:p>
            <a:pPr lvl="0">
              <a:tabLst>
                <a:tab pos="285750" algn="l"/>
                <a:tab pos="671513" algn="l"/>
              </a:tabLst>
              <a:defRPr/>
            </a:pPr>
            <a:r>
              <a:rPr lang="en-US" sz="2800" dirty="0">
                <a:solidFill>
                  <a:prstClr val="black"/>
                </a:solidFill>
                <a:latin typeface="Calibri" panose="020F0502020204030204"/>
              </a:rPr>
              <a:t>		1. Of God’s part</a:t>
            </a:r>
          </a:p>
        </p:txBody>
      </p:sp>
      <p:sp>
        <p:nvSpPr>
          <p:cNvPr id="2" name="TextBox 1">
            <a:extLst>
              <a:ext uri="{FF2B5EF4-FFF2-40B4-BE49-F238E27FC236}">
                <a16:creationId xmlns:a16="http://schemas.microsoft.com/office/drawing/2014/main" id="{A3EAC1D6-C330-5810-67EB-CDE8CFD17546}"/>
              </a:ext>
            </a:extLst>
          </p:cNvPr>
          <p:cNvSpPr txBox="1"/>
          <p:nvPr/>
        </p:nvSpPr>
        <p:spPr>
          <a:xfrm>
            <a:off x="3162104" y="5428781"/>
            <a:ext cx="9029895" cy="523220"/>
          </a:xfrm>
          <a:prstGeom prst="rect">
            <a:avLst/>
          </a:prstGeom>
          <a:noFill/>
        </p:spPr>
        <p:txBody>
          <a:bodyPr wrap="square" rtlCol="0">
            <a:spAutoFit/>
          </a:bodyPr>
          <a:lstStyle/>
          <a:p>
            <a:pPr lvl="0">
              <a:tabLst>
                <a:tab pos="561975" algn="l"/>
              </a:tabLst>
              <a:defRPr/>
            </a:pPr>
            <a:r>
              <a:rPr kumimoji="0" lang="en-US" sz="2800" b="1" i="0" u="none" strike="noStrike" kern="1200" cap="none" spc="0" normalizeH="0" baseline="0" noProof="0" dirty="0">
                <a:ln>
                  <a:noFill/>
                </a:ln>
                <a:solidFill>
                  <a:srgbClr val="D82741"/>
                </a:solidFill>
                <a:effectLst/>
                <a:uLnTx/>
                <a:uFillTx/>
                <a:latin typeface="Calibri" panose="020F0502020204030204"/>
              </a:rPr>
              <a:t>•</a:t>
            </a:r>
            <a:r>
              <a:rPr kumimoji="0" lang="en-US" sz="2800" b="0" i="0" u="none" strike="noStrike" kern="1200" cap="none" spc="0" normalizeH="0" baseline="0" noProof="0" dirty="0">
                <a:ln>
                  <a:noFill/>
                </a:ln>
                <a:solidFill>
                  <a:prstClr val="black"/>
                </a:solidFill>
                <a:effectLst/>
                <a:uLnTx/>
                <a:uFillTx/>
                <a:latin typeface="Calibri" panose="020F0502020204030204"/>
              </a:rPr>
              <a:t> </a:t>
            </a:r>
            <a:r>
              <a:rPr lang="en-US" sz="2800" dirty="0">
                <a:solidFill>
                  <a:prstClr val="black"/>
                </a:solidFill>
              </a:rPr>
              <a:t>God creates in us the will to obey Him. </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107557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D9A4AD-163E-3973-10CD-4EBB927A0489}"/>
              </a:ext>
            </a:extLst>
          </p:cNvPr>
          <p:cNvSpPr txBox="1"/>
          <p:nvPr/>
        </p:nvSpPr>
        <p:spPr>
          <a:xfrm>
            <a:off x="3162104" y="367685"/>
            <a:ext cx="8781079" cy="2246769"/>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 </a:t>
            </a:r>
            <a:r>
              <a:rPr lang="en-US" sz="2800" dirty="0">
                <a:solidFill>
                  <a:prstClr val="black"/>
                </a:solidFill>
              </a:rPr>
              <a:t>Purpose to Work on Like-mindedness (Phil. 2:12, 13)</a:t>
            </a:r>
            <a:r>
              <a:rPr kumimoji="0" lang="en-US" sz="2800" b="0" i="0" u="none" strike="noStrike" kern="1200" cap="none" spc="0" normalizeH="0" baseline="0" noProof="0" dirty="0">
                <a:ln>
                  <a:noFill/>
                </a:ln>
                <a:solidFill>
                  <a:prstClr val="black"/>
                </a:solidFill>
                <a:effectLst/>
                <a:uLnTx/>
                <a:uFillTx/>
                <a:latin typeface="Calibri" panose="020F0502020204030204"/>
              </a:rPr>
              <a:t>	</a:t>
            </a:r>
          </a:p>
          <a:p>
            <a:pPr lvl="0">
              <a:tabLst>
                <a:tab pos="285750" algn="l"/>
                <a:tab pos="739775" algn="l"/>
              </a:tabLst>
              <a:defRPr/>
            </a:pPr>
            <a:r>
              <a:rPr lang="en-US" sz="2800" dirty="0">
                <a:solidFill>
                  <a:prstClr val="black"/>
                </a:solidFill>
              </a:rPr>
              <a:t>	A. Get active (2:12)</a:t>
            </a:r>
          </a:p>
          <a:p>
            <a:pPr lvl="0">
              <a:tabLst>
                <a:tab pos="28575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	B. Stand awestruck (2:12)</a:t>
            </a:r>
          </a:p>
          <a:p>
            <a:pPr lvl="0">
              <a:tabLst>
                <a:tab pos="285750" algn="l"/>
                <a:tab pos="739775" algn="l"/>
              </a:tabLst>
              <a:defRPr/>
            </a:pPr>
            <a:r>
              <a:rPr lang="en-US" sz="2800" dirty="0">
                <a:solidFill>
                  <a:prstClr val="black"/>
                </a:solidFill>
                <a:latin typeface="Calibri" panose="020F0502020204030204"/>
              </a:rPr>
              <a:t>	C. Be assured (2:13)</a:t>
            </a:r>
          </a:p>
          <a:p>
            <a:pPr lvl="0">
              <a:tabLst>
                <a:tab pos="285750" algn="l"/>
                <a:tab pos="671513" algn="l"/>
              </a:tabLst>
              <a:defRPr/>
            </a:pPr>
            <a:r>
              <a:rPr lang="en-US" sz="2800" dirty="0">
                <a:solidFill>
                  <a:prstClr val="black"/>
                </a:solidFill>
                <a:latin typeface="Calibri" panose="020F0502020204030204"/>
              </a:rPr>
              <a:t>		1. Of God’s part</a:t>
            </a:r>
          </a:p>
        </p:txBody>
      </p:sp>
      <p:grpSp>
        <p:nvGrpSpPr>
          <p:cNvPr id="6" name="Group 5">
            <a:extLst>
              <a:ext uri="{FF2B5EF4-FFF2-40B4-BE49-F238E27FC236}">
                <a16:creationId xmlns:a16="http://schemas.microsoft.com/office/drawing/2014/main" id="{97BB7DD2-F8D4-4FB0-2032-469C6D5F05AE}"/>
              </a:ext>
            </a:extLst>
          </p:cNvPr>
          <p:cNvGrpSpPr/>
          <p:nvPr/>
        </p:nvGrpSpPr>
        <p:grpSpPr>
          <a:xfrm>
            <a:off x="3162104" y="5429694"/>
            <a:ext cx="8744144" cy="523220"/>
            <a:chOff x="3162106" y="4638528"/>
            <a:chExt cx="8744144" cy="523220"/>
          </a:xfrm>
        </p:grpSpPr>
        <p:sp>
          <p:nvSpPr>
            <p:cNvPr id="7" name="TextBox 6">
              <a:extLst>
                <a:ext uri="{FF2B5EF4-FFF2-40B4-BE49-F238E27FC236}">
                  <a16:creationId xmlns:a16="http://schemas.microsoft.com/office/drawing/2014/main" id="{72B26586-79C5-F11C-B511-9483A37CC6AB}"/>
                </a:ext>
              </a:extLst>
            </p:cNvPr>
            <p:cNvSpPr txBox="1"/>
            <p:nvPr/>
          </p:nvSpPr>
          <p:spPr>
            <a:xfrm>
              <a:off x="3162106" y="4638528"/>
              <a:ext cx="8744144" cy="523220"/>
            </a:xfrm>
            <a:prstGeom prst="rect">
              <a:avLst/>
            </a:prstGeom>
            <a:noFill/>
          </p:spPr>
          <p:txBody>
            <a:bodyPr wrap="square" rtlCol="0">
              <a:spAutoFit/>
            </a:bodyPr>
            <a:lstStyle/>
            <a:p>
              <a:pPr lvl="0">
                <a:tabLst>
                  <a:tab pos="514350" algn="l"/>
                </a:tabLst>
                <a:defRPr/>
              </a:pPr>
              <a:r>
                <a:rPr lang="en-US" sz="2800" dirty="0">
                  <a:solidFill>
                    <a:prstClr val="black"/>
                  </a:solidFill>
                </a:rPr>
                <a:t>	What does God use to affect our wills?</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8" name="Picture 7" descr="A red and white question mark in a circle&#10;&#10;Description automatically generated with medium confidence">
              <a:extLst>
                <a:ext uri="{FF2B5EF4-FFF2-40B4-BE49-F238E27FC236}">
                  <a16:creationId xmlns:a16="http://schemas.microsoft.com/office/drawing/2014/main" id="{CD325640-9C19-6B25-718F-2BAD7FE1F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pic>
        <p:nvPicPr>
          <p:cNvPr id="10" name="Picture 9" descr="A black and gold bible&#10;&#10;Description automatically generated">
            <a:extLst>
              <a:ext uri="{FF2B5EF4-FFF2-40B4-BE49-F238E27FC236}">
                <a16:creationId xmlns:a16="http://schemas.microsoft.com/office/drawing/2014/main" id="{B03FB62C-DAAE-1A8C-3E59-EA2F3403AD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63877" y="3640344"/>
            <a:ext cx="2445007" cy="3217656"/>
          </a:xfrm>
          <a:prstGeom prst="rect">
            <a:avLst/>
          </a:prstGeom>
        </p:spPr>
      </p:pic>
    </p:spTree>
    <p:extLst>
      <p:ext uri="{BB962C8B-B14F-4D97-AF65-F5344CB8AC3E}">
        <p14:creationId xmlns:p14="http://schemas.microsoft.com/office/powerpoint/2010/main" val="74226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D9A4AD-163E-3973-10CD-4EBB927A0489}"/>
              </a:ext>
            </a:extLst>
          </p:cNvPr>
          <p:cNvSpPr txBox="1"/>
          <p:nvPr/>
        </p:nvSpPr>
        <p:spPr>
          <a:xfrm>
            <a:off x="3162104" y="367685"/>
            <a:ext cx="8781079" cy="2677656"/>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 </a:t>
            </a:r>
            <a:r>
              <a:rPr lang="en-US" sz="2800" dirty="0">
                <a:solidFill>
                  <a:prstClr val="black"/>
                </a:solidFill>
              </a:rPr>
              <a:t>Purpose to Work on Like-mindedness (Phil. 2:12, 13)</a:t>
            </a:r>
            <a:r>
              <a:rPr kumimoji="0" lang="en-US" sz="2800" b="0" i="0" u="none" strike="noStrike" kern="1200" cap="none" spc="0" normalizeH="0" baseline="0" noProof="0" dirty="0">
                <a:ln>
                  <a:noFill/>
                </a:ln>
                <a:solidFill>
                  <a:prstClr val="black"/>
                </a:solidFill>
                <a:effectLst/>
                <a:uLnTx/>
                <a:uFillTx/>
                <a:latin typeface="Calibri" panose="020F0502020204030204"/>
              </a:rPr>
              <a:t>	</a:t>
            </a:r>
          </a:p>
          <a:p>
            <a:pPr lvl="0">
              <a:tabLst>
                <a:tab pos="285750" algn="l"/>
                <a:tab pos="739775" algn="l"/>
              </a:tabLst>
              <a:defRPr/>
            </a:pPr>
            <a:r>
              <a:rPr lang="en-US" sz="2800" dirty="0">
                <a:solidFill>
                  <a:prstClr val="black"/>
                </a:solidFill>
              </a:rPr>
              <a:t>	A. Get active (2:12)</a:t>
            </a:r>
          </a:p>
          <a:p>
            <a:pPr lvl="0">
              <a:tabLst>
                <a:tab pos="28575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	B. Stand awestruck (2:12)</a:t>
            </a:r>
          </a:p>
          <a:p>
            <a:pPr lvl="0">
              <a:tabLst>
                <a:tab pos="285750" algn="l"/>
                <a:tab pos="739775" algn="l"/>
              </a:tabLst>
              <a:defRPr/>
            </a:pPr>
            <a:r>
              <a:rPr lang="en-US" sz="2800" dirty="0">
                <a:solidFill>
                  <a:prstClr val="black"/>
                </a:solidFill>
                <a:latin typeface="Calibri" panose="020F0502020204030204"/>
              </a:rPr>
              <a:t>	C. Be assured (2:13)</a:t>
            </a:r>
          </a:p>
          <a:p>
            <a:pPr lvl="0">
              <a:tabLst>
                <a:tab pos="285750" algn="l"/>
                <a:tab pos="671513" algn="l"/>
              </a:tabLst>
              <a:defRPr/>
            </a:pPr>
            <a:r>
              <a:rPr lang="en-US" sz="2800" dirty="0">
                <a:solidFill>
                  <a:prstClr val="black"/>
                </a:solidFill>
                <a:latin typeface="Calibri" panose="020F0502020204030204"/>
              </a:rPr>
              <a:t>		1. Of God’s part</a:t>
            </a:r>
          </a:p>
          <a:p>
            <a:pPr lvl="0">
              <a:tabLst>
                <a:tab pos="285750" algn="l"/>
                <a:tab pos="671513" algn="l"/>
              </a:tabLst>
              <a:defRPr/>
            </a:pPr>
            <a:r>
              <a:rPr lang="en-US" sz="2800" dirty="0">
                <a:solidFill>
                  <a:prstClr val="black"/>
                </a:solidFill>
                <a:latin typeface="Calibri" panose="020F0502020204030204"/>
              </a:rPr>
              <a:t>		2. Of God’s passion</a:t>
            </a:r>
          </a:p>
        </p:txBody>
      </p:sp>
      <p:sp>
        <p:nvSpPr>
          <p:cNvPr id="2" name="TextBox 1">
            <a:extLst>
              <a:ext uri="{FF2B5EF4-FFF2-40B4-BE49-F238E27FC236}">
                <a16:creationId xmlns:a16="http://schemas.microsoft.com/office/drawing/2014/main" id="{3FD863A9-F3A1-BA4B-686F-DB0987016251}"/>
              </a:ext>
            </a:extLst>
          </p:cNvPr>
          <p:cNvSpPr txBox="1"/>
          <p:nvPr/>
        </p:nvSpPr>
        <p:spPr>
          <a:xfrm>
            <a:off x="3162104" y="4581965"/>
            <a:ext cx="9029895" cy="1384995"/>
          </a:xfrm>
          <a:prstGeom prst="rect">
            <a:avLst/>
          </a:prstGeom>
          <a:noFill/>
        </p:spPr>
        <p:txBody>
          <a:bodyPr wrap="square" rtlCol="0">
            <a:spAutoFit/>
          </a:bodyPr>
          <a:lstStyle/>
          <a:p>
            <a:pPr lvl="0">
              <a:tabLst>
                <a:tab pos="561975" algn="l"/>
              </a:tabLst>
              <a:defRPr/>
            </a:pPr>
            <a:r>
              <a:rPr kumimoji="0" lang="en-US" sz="2800" b="1" i="0" u="none" strike="noStrike" kern="1200" cap="none" spc="0" normalizeH="0" baseline="0" noProof="0" dirty="0">
                <a:ln>
                  <a:noFill/>
                </a:ln>
                <a:solidFill>
                  <a:srgbClr val="D82741"/>
                </a:solidFill>
                <a:effectLst/>
                <a:uLnTx/>
                <a:uFillTx/>
                <a:latin typeface="Calibri" panose="020F0502020204030204"/>
              </a:rPr>
              <a:t>•</a:t>
            </a:r>
            <a:r>
              <a:rPr kumimoji="0" lang="en-US" sz="2800" b="0" i="0" u="none" strike="noStrike" kern="1200" cap="none" spc="0" normalizeH="0" baseline="0" noProof="0" dirty="0">
                <a:ln>
                  <a:noFill/>
                </a:ln>
                <a:solidFill>
                  <a:prstClr val="black"/>
                </a:solidFill>
                <a:effectLst/>
                <a:uLnTx/>
                <a:uFillTx/>
                <a:latin typeface="Calibri" panose="020F0502020204030204"/>
              </a:rPr>
              <a:t> </a:t>
            </a:r>
            <a:r>
              <a:rPr lang="en-US" sz="2800" dirty="0">
                <a:solidFill>
                  <a:prstClr val="black"/>
                </a:solidFill>
              </a:rPr>
              <a:t>God tells us what to do and how to treat each other because He loves us and wants us to know the spiritual blessings of living pure, obedient lives.</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75044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D9A4AD-163E-3973-10CD-4EBB927A0489}"/>
              </a:ext>
            </a:extLst>
          </p:cNvPr>
          <p:cNvSpPr txBox="1"/>
          <p:nvPr/>
        </p:nvSpPr>
        <p:spPr>
          <a:xfrm>
            <a:off x="3162104" y="367685"/>
            <a:ext cx="8781079" cy="2677656"/>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 </a:t>
            </a:r>
            <a:r>
              <a:rPr lang="en-US" sz="2800" dirty="0">
                <a:solidFill>
                  <a:prstClr val="black"/>
                </a:solidFill>
              </a:rPr>
              <a:t>Purpose to Work on Like-mindedness (Phil. 2:12, 13)</a:t>
            </a:r>
            <a:r>
              <a:rPr kumimoji="0" lang="en-US" sz="2800" b="0" i="0" u="none" strike="noStrike" kern="1200" cap="none" spc="0" normalizeH="0" baseline="0" noProof="0" dirty="0">
                <a:ln>
                  <a:noFill/>
                </a:ln>
                <a:solidFill>
                  <a:prstClr val="black"/>
                </a:solidFill>
                <a:effectLst/>
                <a:uLnTx/>
                <a:uFillTx/>
                <a:latin typeface="Calibri" panose="020F0502020204030204"/>
              </a:rPr>
              <a:t>	</a:t>
            </a:r>
          </a:p>
          <a:p>
            <a:pPr lvl="0">
              <a:tabLst>
                <a:tab pos="285750" algn="l"/>
                <a:tab pos="739775" algn="l"/>
              </a:tabLst>
              <a:defRPr/>
            </a:pPr>
            <a:r>
              <a:rPr lang="en-US" sz="2800" dirty="0">
                <a:solidFill>
                  <a:prstClr val="black"/>
                </a:solidFill>
              </a:rPr>
              <a:t>	A. Get active (2:12)</a:t>
            </a:r>
          </a:p>
          <a:p>
            <a:pPr lvl="0">
              <a:tabLst>
                <a:tab pos="28575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	B. Stand awestruck (2:12)</a:t>
            </a:r>
          </a:p>
          <a:p>
            <a:pPr lvl="0">
              <a:tabLst>
                <a:tab pos="285750" algn="l"/>
                <a:tab pos="739775" algn="l"/>
              </a:tabLst>
              <a:defRPr/>
            </a:pPr>
            <a:r>
              <a:rPr lang="en-US" sz="2800" dirty="0">
                <a:solidFill>
                  <a:prstClr val="black"/>
                </a:solidFill>
                <a:latin typeface="Calibri" panose="020F0502020204030204"/>
              </a:rPr>
              <a:t>	C. Be assured (2:13)</a:t>
            </a:r>
          </a:p>
          <a:p>
            <a:pPr lvl="0">
              <a:tabLst>
                <a:tab pos="285750" algn="l"/>
                <a:tab pos="671513" algn="l"/>
              </a:tabLst>
              <a:defRPr/>
            </a:pPr>
            <a:r>
              <a:rPr lang="en-US" sz="2800" dirty="0">
                <a:solidFill>
                  <a:prstClr val="black"/>
                </a:solidFill>
                <a:latin typeface="Calibri" panose="020F0502020204030204"/>
              </a:rPr>
              <a:t>		1. Of God’s part</a:t>
            </a:r>
          </a:p>
          <a:p>
            <a:pPr lvl="0">
              <a:tabLst>
                <a:tab pos="285750" algn="l"/>
                <a:tab pos="671513" algn="l"/>
              </a:tabLst>
              <a:defRPr/>
            </a:pPr>
            <a:r>
              <a:rPr lang="en-US" sz="2800" dirty="0">
                <a:solidFill>
                  <a:prstClr val="black"/>
                </a:solidFill>
                <a:latin typeface="Calibri" panose="020F0502020204030204"/>
              </a:rPr>
              <a:t>		2. Of God’s passion</a:t>
            </a:r>
          </a:p>
        </p:txBody>
      </p:sp>
      <p:grpSp>
        <p:nvGrpSpPr>
          <p:cNvPr id="3" name="Group 2">
            <a:extLst>
              <a:ext uri="{FF2B5EF4-FFF2-40B4-BE49-F238E27FC236}">
                <a16:creationId xmlns:a16="http://schemas.microsoft.com/office/drawing/2014/main" id="{655D5A04-FA7C-E116-A6BD-4BF6329C1DFD}"/>
              </a:ext>
            </a:extLst>
          </p:cNvPr>
          <p:cNvGrpSpPr/>
          <p:nvPr/>
        </p:nvGrpSpPr>
        <p:grpSpPr>
          <a:xfrm>
            <a:off x="3162106" y="5009809"/>
            <a:ext cx="8744144" cy="954107"/>
            <a:chOff x="3162106" y="4638528"/>
            <a:chExt cx="8744144" cy="954107"/>
          </a:xfrm>
        </p:grpSpPr>
        <p:sp>
          <p:nvSpPr>
            <p:cNvPr id="4" name="TextBox 3">
              <a:extLst>
                <a:ext uri="{FF2B5EF4-FFF2-40B4-BE49-F238E27FC236}">
                  <a16:creationId xmlns:a16="http://schemas.microsoft.com/office/drawing/2014/main" id="{8E0A59FE-6492-AE08-520A-A501229FB442}"/>
                </a:ext>
              </a:extLst>
            </p:cNvPr>
            <p:cNvSpPr txBox="1"/>
            <p:nvPr/>
          </p:nvSpPr>
          <p:spPr>
            <a:xfrm>
              <a:off x="3162106" y="4638528"/>
              <a:ext cx="8744144" cy="954107"/>
            </a:xfrm>
            <a:prstGeom prst="rect">
              <a:avLst/>
            </a:prstGeom>
            <a:noFill/>
          </p:spPr>
          <p:txBody>
            <a:bodyPr wrap="square" rtlCol="0">
              <a:spAutoFit/>
            </a:bodyPr>
            <a:lstStyle/>
            <a:p>
              <a:pPr lvl="0">
                <a:tabLst>
                  <a:tab pos="514350" algn="l"/>
                </a:tabLst>
                <a:defRPr/>
              </a:pPr>
              <a:r>
                <a:rPr lang="en-US" sz="2800" dirty="0">
                  <a:solidFill>
                    <a:prstClr val="black"/>
                  </a:solidFill>
                </a:rPr>
                <a:t>	What would be the unwelcome alternative to God’s commands being born out of His love for us?</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5" name="Picture 4" descr="A red and white question mark in a circle&#10;&#10;Description automatically generated with medium confidence">
              <a:extLst>
                <a:ext uri="{FF2B5EF4-FFF2-40B4-BE49-F238E27FC236}">
                  <a16:creationId xmlns:a16="http://schemas.microsoft.com/office/drawing/2014/main" id="{8F554C66-89B3-AD60-9B27-6861320F8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spTree>
    <p:extLst>
      <p:ext uri="{BB962C8B-B14F-4D97-AF65-F5344CB8AC3E}">
        <p14:creationId xmlns:p14="http://schemas.microsoft.com/office/powerpoint/2010/main" val="39431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D9A4AD-163E-3973-10CD-4EBB927A0489}"/>
              </a:ext>
            </a:extLst>
          </p:cNvPr>
          <p:cNvSpPr txBox="1"/>
          <p:nvPr/>
        </p:nvSpPr>
        <p:spPr>
          <a:xfrm>
            <a:off x="3162104" y="367685"/>
            <a:ext cx="8781079" cy="2677656"/>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 </a:t>
            </a:r>
            <a:r>
              <a:rPr lang="en-US" sz="2800" dirty="0">
                <a:solidFill>
                  <a:prstClr val="black"/>
                </a:solidFill>
              </a:rPr>
              <a:t>Purpose to Work on Like-mindedness (Phil. 2:12, 13)</a:t>
            </a:r>
            <a:r>
              <a:rPr kumimoji="0" lang="en-US" sz="2800" b="0" i="0" u="none" strike="noStrike" kern="1200" cap="none" spc="0" normalizeH="0" baseline="0" noProof="0" dirty="0">
                <a:ln>
                  <a:noFill/>
                </a:ln>
                <a:solidFill>
                  <a:prstClr val="black"/>
                </a:solidFill>
                <a:effectLst/>
                <a:uLnTx/>
                <a:uFillTx/>
                <a:latin typeface="Calibri" panose="020F0502020204030204"/>
              </a:rPr>
              <a:t>	</a:t>
            </a:r>
          </a:p>
          <a:p>
            <a:pPr lvl="0">
              <a:tabLst>
                <a:tab pos="285750" algn="l"/>
                <a:tab pos="739775" algn="l"/>
              </a:tabLst>
              <a:defRPr/>
            </a:pPr>
            <a:r>
              <a:rPr lang="en-US" sz="2800" dirty="0">
                <a:solidFill>
                  <a:prstClr val="black"/>
                </a:solidFill>
              </a:rPr>
              <a:t>	A. Get active (2:12)</a:t>
            </a:r>
          </a:p>
          <a:p>
            <a:pPr lvl="0">
              <a:tabLst>
                <a:tab pos="28575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	B. Stand awestruck (2:12)</a:t>
            </a:r>
          </a:p>
          <a:p>
            <a:pPr lvl="0">
              <a:tabLst>
                <a:tab pos="285750" algn="l"/>
                <a:tab pos="739775" algn="l"/>
              </a:tabLst>
              <a:defRPr/>
            </a:pPr>
            <a:r>
              <a:rPr lang="en-US" sz="2800" dirty="0">
                <a:solidFill>
                  <a:prstClr val="black"/>
                </a:solidFill>
                <a:latin typeface="Calibri" panose="020F0502020204030204"/>
              </a:rPr>
              <a:t>	C. Be assured (2:13)</a:t>
            </a:r>
          </a:p>
          <a:p>
            <a:pPr lvl="0">
              <a:tabLst>
                <a:tab pos="285750" algn="l"/>
                <a:tab pos="671513" algn="l"/>
              </a:tabLst>
              <a:defRPr/>
            </a:pPr>
            <a:r>
              <a:rPr lang="en-US" sz="2800" dirty="0">
                <a:solidFill>
                  <a:prstClr val="black"/>
                </a:solidFill>
                <a:latin typeface="Calibri" panose="020F0502020204030204"/>
              </a:rPr>
              <a:t>		1. Of God’s part</a:t>
            </a:r>
          </a:p>
          <a:p>
            <a:pPr lvl="0">
              <a:tabLst>
                <a:tab pos="285750" algn="l"/>
                <a:tab pos="671513" algn="l"/>
              </a:tabLst>
              <a:defRPr/>
            </a:pPr>
            <a:r>
              <a:rPr lang="en-US" sz="2800" dirty="0">
                <a:solidFill>
                  <a:prstClr val="black"/>
                </a:solidFill>
                <a:latin typeface="Calibri" panose="020F0502020204030204"/>
              </a:rPr>
              <a:t>		2. Of God’s passion</a:t>
            </a:r>
          </a:p>
        </p:txBody>
      </p:sp>
      <p:grpSp>
        <p:nvGrpSpPr>
          <p:cNvPr id="7" name="Group 6">
            <a:extLst>
              <a:ext uri="{FF2B5EF4-FFF2-40B4-BE49-F238E27FC236}">
                <a16:creationId xmlns:a16="http://schemas.microsoft.com/office/drawing/2014/main" id="{C850B005-95FE-020F-22C4-6EE21CB6C1EB}"/>
              </a:ext>
            </a:extLst>
          </p:cNvPr>
          <p:cNvGrpSpPr/>
          <p:nvPr/>
        </p:nvGrpSpPr>
        <p:grpSpPr>
          <a:xfrm>
            <a:off x="3162106" y="4583710"/>
            <a:ext cx="6624956" cy="1384995"/>
            <a:chOff x="3162106" y="4638528"/>
            <a:chExt cx="6624956" cy="1384995"/>
          </a:xfrm>
        </p:grpSpPr>
        <p:sp>
          <p:nvSpPr>
            <p:cNvPr id="8" name="TextBox 7">
              <a:extLst>
                <a:ext uri="{FF2B5EF4-FFF2-40B4-BE49-F238E27FC236}">
                  <a16:creationId xmlns:a16="http://schemas.microsoft.com/office/drawing/2014/main" id="{61E4937C-E216-0528-BD06-AA94D6AC9784}"/>
                </a:ext>
              </a:extLst>
            </p:cNvPr>
            <p:cNvSpPr txBox="1"/>
            <p:nvPr/>
          </p:nvSpPr>
          <p:spPr>
            <a:xfrm>
              <a:off x="3162106" y="4638528"/>
              <a:ext cx="6624956" cy="1384995"/>
            </a:xfrm>
            <a:prstGeom prst="rect">
              <a:avLst/>
            </a:prstGeom>
            <a:noFill/>
          </p:spPr>
          <p:txBody>
            <a:bodyPr wrap="square" rtlCol="0">
              <a:spAutoFit/>
            </a:bodyPr>
            <a:lstStyle/>
            <a:p>
              <a:pPr lvl="0">
                <a:tabLst>
                  <a:tab pos="514350" algn="l"/>
                </a:tabLst>
                <a:defRPr/>
              </a:pPr>
              <a:r>
                <a:rPr lang="en-US" sz="2800" dirty="0">
                  <a:solidFill>
                    <a:prstClr val="black"/>
                  </a:solidFill>
                </a:rPr>
                <a:t>	When have you found that obeying God leads to freedom rather than a sense of being burdened?</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9" name="Picture 8" descr="A red and white question mark in a circle&#10;&#10;Description automatically generated with medium confidence">
              <a:extLst>
                <a:ext uri="{FF2B5EF4-FFF2-40B4-BE49-F238E27FC236}">
                  <a16:creationId xmlns:a16="http://schemas.microsoft.com/office/drawing/2014/main" id="{FEA4651E-89D4-4920-0B1E-F2CB05902F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pic>
        <p:nvPicPr>
          <p:cNvPr id="3" name="Picture 2" descr="A person with her arms crossed&#10;&#10;Description automatically generated">
            <a:extLst>
              <a:ext uri="{FF2B5EF4-FFF2-40B4-BE49-F238E27FC236}">
                <a16:creationId xmlns:a16="http://schemas.microsoft.com/office/drawing/2014/main" id="{EF32FCC4-47C6-DDBB-8041-C9703672378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523446" y="2673224"/>
            <a:ext cx="2668554" cy="4184776"/>
          </a:xfrm>
          <a:prstGeom prst="rect">
            <a:avLst/>
          </a:prstGeom>
        </p:spPr>
      </p:pic>
    </p:spTree>
    <p:extLst>
      <p:ext uri="{BB962C8B-B14F-4D97-AF65-F5344CB8AC3E}">
        <p14:creationId xmlns:p14="http://schemas.microsoft.com/office/powerpoint/2010/main" val="84079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9DCE55-324F-615C-D03B-8A143C7C2958}"/>
              </a:ext>
            </a:extLst>
          </p:cNvPr>
          <p:cNvSpPr txBox="1"/>
          <p:nvPr/>
        </p:nvSpPr>
        <p:spPr>
          <a:xfrm>
            <a:off x="3077468" y="367685"/>
            <a:ext cx="8390436" cy="954107"/>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II. </a:t>
            </a:r>
            <a:r>
              <a:rPr lang="en-US" sz="2800" dirty="0">
                <a:solidFill>
                  <a:prstClr val="black"/>
                </a:solidFill>
              </a:rPr>
              <a:t>Present the Word of Life (Phil. 2:14–18)</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lang="en-US" sz="2800" dirty="0">
                <a:solidFill>
                  <a:prstClr val="black"/>
                </a:solidFill>
              </a:rPr>
              <a:t>Shine like Jesus (2:14–16a)</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5F7183E-8DCF-F2B5-10C8-6838199F5F8F}"/>
              </a:ext>
            </a:extLst>
          </p:cNvPr>
          <p:cNvSpPr txBox="1"/>
          <p:nvPr/>
        </p:nvSpPr>
        <p:spPr>
          <a:xfrm>
            <a:off x="3162105" y="4572635"/>
            <a:ext cx="9029895" cy="1384995"/>
          </a:xfrm>
          <a:prstGeom prst="rect">
            <a:avLst/>
          </a:prstGeom>
          <a:noFill/>
        </p:spPr>
        <p:txBody>
          <a:bodyPr wrap="square" rtlCol="0">
            <a:spAutoFit/>
          </a:bodyPr>
          <a:lstStyle/>
          <a:p>
            <a:pPr lvl="0">
              <a:tabLst>
                <a:tab pos="561975" algn="l"/>
              </a:tabLst>
              <a:defRPr/>
            </a:pPr>
            <a:r>
              <a:rPr kumimoji="0" lang="en-US" sz="2800" b="1" i="0" u="none" strike="noStrike" kern="1200" cap="none" spc="0" normalizeH="0" baseline="0" noProof="0" dirty="0">
                <a:ln>
                  <a:noFill/>
                </a:ln>
                <a:solidFill>
                  <a:srgbClr val="D82741"/>
                </a:solidFill>
                <a:effectLst/>
                <a:uLnTx/>
                <a:uFillTx/>
                <a:latin typeface="Calibri" panose="020F0502020204030204"/>
              </a:rPr>
              <a:t>•</a:t>
            </a:r>
            <a:r>
              <a:rPr kumimoji="0" lang="en-US" sz="2800" b="0" i="0" u="none" strike="noStrike" kern="1200" cap="none" spc="0" normalizeH="0" baseline="0" noProof="0" dirty="0">
                <a:ln>
                  <a:noFill/>
                </a:ln>
                <a:solidFill>
                  <a:prstClr val="black"/>
                </a:solidFill>
                <a:effectLst/>
                <a:uLnTx/>
                <a:uFillTx/>
                <a:latin typeface="Calibri" panose="020F0502020204030204"/>
              </a:rPr>
              <a:t> </a:t>
            </a:r>
            <a:r>
              <a:rPr lang="en-US" sz="2800" dirty="0">
                <a:solidFill>
                  <a:prstClr val="black"/>
                </a:solidFill>
              </a:rPr>
              <a:t>Believers should never be heard complaining, especially when carrying out God’s will or when talking about a fellow believer.</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990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9DCE55-324F-615C-D03B-8A143C7C2958}"/>
              </a:ext>
            </a:extLst>
          </p:cNvPr>
          <p:cNvSpPr txBox="1"/>
          <p:nvPr/>
        </p:nvSpPr>
        <p:spPr>
          <a:xfrm>
            <a:off x="3077468" y="367685"/>
            <a:ext cx="8390436" cy="954107"/>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II. </a:t>
            </a:r>
            <a:r>
              <a:rPr lang="en-US" sz="2800" dirty="0">
                <a:solidFill>
                  <a:prstClr val="black"/>
                </a:solidFill>
              </a:rPr>
              <a:t>Present the Word of Life (Phil. 2:14–18)</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lang="en-US" sz="2800" dirty="0">
                <a:solidFill>
                  <a:prstClr val="black"/>
                </a:solidFill>
              </a:rPr>
              <a:t>Shine like Jesus (2:14–16a)</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904FE069-2831-F014-F253-38CDF65C367A}"/>
              </a:ext>
            </a:extLst>
          </p:cNvPr>
          <p:cNvGrpSpPr/>
          <p:nvPr/>
        </p:nvGrpSpPr>
        <p:grpSpPr>
          <a:xfrm>
            <a:off x="3162106" y="5009809"/>
            <a:ext cx="8744144" cy="954107"/>
            <a:chOff x="3162106" y="4638528"/>
            <a:chExt cx="8744144" cy="954107"/>
          </a:xfrm>
        </p:grpSpPr>
        <p:sp>
          <p:nvSpPr>
            <p:cNvPr id="5" name="TextBox 4">
              <a:extLst>
                <a:ext uri="{FF2B5EF4-FFF2-40B4-BE49-F238E27FC236}">
                  <a16:creationId xmlns:a16="http://schemas.microsoft.com/office/drawing/2014/main" id="{CB976CF9-4A2B-4BA9-A928-DD7DF4DD58DF}"/>
                </a:ext>
              </a:extLst>
            </p:cNvPr>
            <p:cNvSpPr txBox="1"/>
            <p:nvPr/>
          </p:nvSpPr>
          <p:spPr>
            <a:xfrm>
              <a:off x="3162106" y="4638528"/>
              <a:ext cx="8744144" cy="954107"/>
            </a:xfrm>
            <a:prstGeom prst="rect">
              <a:avLst/>
            </a:prstGeom>
            <a:noFill/>
          </p:spPr>
          <p:txBody>
            <a:bodyPr wrap="square" rtlCol="0">
              <a:spAutoFit/>
            </a:bodyPr>
            <a:lstStyle/>
            <a:p>
              <a:pPr lvl="0">
                <a:tabLst>
                  <a:tab pos="514350" algn="l"/>
                </a:tabLst>
                <a:defRPr/>
              </a:pPr>
              <a:r>
                <a:rPr lang="en-US" sz="2800" dirty="0">
                  <a:solidFill>
                    <a:prstClr val="black"/>
                  </a:solidFill>
                </a:rPr>
                <a:t>	When believers complain, what message about God do they communicate to the watching world?</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6" name="Picture 5" descr="A red and white question mark in a circle&#10;&#10;Description automatically generated with medium confidence">
              <a:extLst>
                <a:ext uri="{FF2B5EF4-FFF2-40B4-BE49-F238E27FC236}">
                  <a16:creationId xmlns:a16="http://schemas.microsoft.com/office/drawing/2014/main" id="{29960129-B8BE-C128-8C4C-F40F0B505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spTree>
    <p:extLst>
      <p:ext uri="{BB962C8B-B14F-4D97-AF65-F5344CB8AC3E}">
        <p14:creationId xmlns:p14="http://schemas.microsoft.com/office/powerpoint/2010/main" val="127852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9DCE55-324F-615C-D03B-8A143C7C2958}"/>
              </a:ext>
            </a:extLst>
          </p:cNvPr>
          <p:cNvSpPr txBox="1"/>
          <p:nvPr/>
        </p:nvSpPr>
        <p:spPr>
          <a:xfrm>
            <a:off x="3077468" y="367685"/>
            <a:ext cx="8390436" cy="954107"/>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II. </a:t>
            </a:r>
            <a:r>
              <a:rPr lang="en-US" sz="2800" dirty="0">
                <a:solidFill>
                  <a:prstClr val="black"/>
                </a:solidFill>
              </a:rPr>
              <a:t>Present the Word of Life (Phil. 2:14–18)</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lang="en-US" sz="2800" dirty="0">
                <a:solidFill>
                  <a:prstClr val="black"/>
                </a:solidFill>
              </a:rPr>
              <a:t>Shine like Jesus (2:14–16a)</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9AC7098-E660-A7F2-C09D-EA29EA937E18}"/>
              </a:ext>
            </a:extLst>
          </p:cNvPr>
          <p:cNvSpPr txBox="1"/>
          <p:nvPr/>
        </p:nvSpPr>
        <p:spPr>
          <a:xfrm>
            <a:off x="3162105" y="5004954"/>
            <a:ext cx="9029895" cy="954107"/>
          </a:xfrm>
          <a:prstGeom prst="rect">
            <a:avLst/>
          </a:prstGeom>
          <a:noFill/>
        </p:spPr>
        <p:txBody>
          <a:bodyPr wrap="square" rtlCol="0">
            <a:spAutoFit/>
          </a:bodyPr>
          <a:lstStyle/>
          <a:p>
            <a:pPr lvl="0">
              <a:tabLst>
                <a:tab pos="561975" algn="l"/>
              </a:tabLst>
              <a:defRPr/>
            </a:pPr>
            <a:r>
              <a:rPr kumimoji="0" lang="en-US" sz="2800" b="1" i="0" u="none" strike="noStrike" kern="1200" cap="none" spc="0" normalizeH="0" baseline="0" noProof="0" dirty="0">
                <a:ln>
                  <a:noFill/>
                </a:ln>
                <a:solidFill>
                  <a:srgbClr val="D82741"/>
                </a:solidFill>
                <a:effectLst/>
                <a:uLnTx/>
                <a:uFillTx/>
                <a:latin typeface="Calibri" panose="020F0502020204030204"/>
              </a:rPr>
              <a:t>•</a:t>
            </a:r>
            <a:r>
              <a:rPr kumimoji="0" lang="en-US" sz="2800" b="0" i="0" u="none" strike="noStrike" kern="1200" cap="none" spc="0" normalizeH="0" baseline="0" noProof="0" dirty="0">
                <a:ln>
                  <a:noFill/>
                </a:ln>
                <a:solidFill>
                  <a:prstClr val="black"/>
                </a:solidFill>
                <a:effectLst/>
                <a:uLnTx/>
                <a:uFillTx/>
                <a:latin typeface="Calibri" panose="020F0502020204030204"/>
              </a:rPr>
              <a:t> </a:t>
            </a:r>
            <a:r>
              <a:rPr lang="en-US" sz="2800" dirty="0">
                <a:solidFill>
                  <a:prstClr val="black"/>
                </a:solidFill>
              </a:rPr>
              <a:t>When the world observes a believer’s life, they shouldn’t find any reason to discredit the believer’s message.</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138270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9DCE55-324F-615C-D03B-8A143C7C2958}"/>
              </a:ext>
            </a:extLst>
          </p:cNvPr>
          <p:cNvSpPr txBox="1"/>
          <p:nvPr/>
        </p:nvSpPr>
        <p:spPr>
          <a:xfrm>
            <a:off x="3077468" y="367685"/>
            <a:ext cx="8390436" cy="954107"/>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II. </a:t>
            </a:r>
            <a:r>
              <a:rPr lang="en-US" sz="2800" dirty="0">
                <a:solidFill>
                  <a:prstClr val="black"/>
                </a:solidFill>
              </a:rPr>
              <a:t>Present the Word of Life (Phil. 2:14–18)</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lang="en-US" sz="2800" dirty="0">
                <a:solidFill>
                  <a:prstClr val="black"/>
                </a:solidFill>
              </a:rPr>
              <a:t>Shine like Jesus (2:14–16a)</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904FE069-2831-F014-F253-38CDF65C367A}"/>
              </a:ext>
            </a:extLst>
          </p:cNvPr>
          <p:cNvGrpSpPr/>
          <p:nvPr/>
        </p:nvGrpSpPr>
        <p:grpSpPr>
          <a:xfrm>
            <a:off x="3162106" y="5009809"/>
            <a:ext cx="8744144" cy="954107"/>
            <a:chOff x="3162106" y="4638528"/>
            <a:chExt cx="8744144" cy="954107"/>
          </a:xfrm>
        </p:grpSpPr>
        <p:sp>
          <p:nvSpPr>
            <p:cNvPr id="5" name="TextBox 4">
              <a:extLst>
                <a:ext uri="{FF2B5EF4-FFF2-40B4-BE49-F238E27FC236}">
                  <a16:creationId xmlns:a16="http://schemas.microsoft.com/office/drawing/2014/main" id="{CB976CF9-4A2B-4BA9-A928-DD7DF4DD58DF}"/>
                </a:ext>
              </a:extLst>
            </p:cNvPr>
            <p:cNvSpPr txBox="1"/>
            <p:nvPr/>
          </p:nvSpPr>
          <p:spPr>
            <a:xfrm>
              <a:off x="3162106" y="4638528"/>
              <a:ext cx="8744144" cy="954107"/>
            </a:xfrm>
            <a:prstGeom prst="rect">
              <a:avLst/>
            </a:prstGeom>
            <a:noFill/>
          </p:spPr>
          <p:txBody>
            <a:bodyPr wrap="square" rtlCol="0">
              <a:spAutoFit/>
            </a:bodyPr>
            <a:lstStyle/>
            <a:p>
              <a:pPr lvl="0">
                <a:tabLst>
                  <a:tab pos="514350" algn="l"/>
                </a:tabLst>
                <a:defRPr/>
              </a:pPr>
              <a:r>
                <a:rPr lang="en-US" sz="2800" dirty="0">
                  <a:solidFill>
                    <a:prstClr val="black"/>
                  </a:solidFill>
                </a:rPr>
                <a:t>	Why would Paul call believers the “children of God”? What is he conveying with that designation?</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6" name="Picture 5" descr="A red and white question mark in a circle&#10;&#10;Description automatically generated with medium confidence">
              <a:extLst>
                <a:ext uri="{FF2B5EF4-FFF2-40B4-BE49-F238E27FC236}">
                  <a16:creationId xmlns:a16="http://schemas.microsoft.com/office/drawing/2014/main" id="{29960129-B8BE-C128-8C4C-F40F0B505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spTree>
    <p:extLst>
      <p:ext uri="{BB962C8B-B14F-4D97-AF65-F5344CB8AC3E}">
        <p14:creationId xmlns:p14="http://schemas.microsoft.com/office/powerpoint/2010/main" val="374025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D9A4AD-163E-3973-10CD-4EBB927A0489}"/>
              </a:ext>
            </a:extLst>
          </p:cNvPr>
          <p:cNvSpPr txBox="1"/>
          <p:nvPr/>
        </p:nvSpPr>
        <p:spPr>
          <a:xfrm>
            <a:off x="3162104" y="367685"/>
            <a:ext cx="8781079" cy="954107"/>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 </a:t>
            </a:r>
            <a:r>
              <a:rPr lang="en-US" sz="2800" dirty="0">
                <a:solidFill>
                  <a:prstClr val="black"/>
                </a:solidFill>
              </a:rPr>
              <a:t>Purpose to Work on Like-mindedness (Phil. 2:12, 13)</a:t>
            </a:r>
            <a:r>
              <a:rPr kumimoji="0" lang="en-US" sz="2800" b="0" i="0" u="none" strike="noStrike" kern="1200" cap="none" spc="0" normalizeH="0" baseline="0" noProof="0" dirty="0">
                <a:ln>
                  <a:noFill/>
                </a:ln>
                <a:solidFill>
                  <a:prstClr val="black"/>
                </a:solidFill>
                <a:effectLst/>
                <a:uLnTx/>
                <a:uFillTx/>
                <a:latin typeface="Calibri" panose="020F0502020204030204"/>
              </a:rPr>
              <a:t>	</a:t>
            </a:r>
          </a:p>
          <a:p>
            <a:pPr lvl="0">
              <a:tabLst>
                <a:tab pos="285750" algn="l"/>
                <a:tab pos="739775" algn="l"/>
              </a:tabLst>
              <a:defRPr/>
            </a:pPr>
            <a:r>
              <a:rPr lang="en-US" sz="2800" dirty="0">
                <a:solidFill>
                  <a:prstClr val="black"/>
                </a:solidFill>
              </a:rPr>
              <a:t>	A. Get active (2:12)</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
        <p:nvSpPr>
          <p:cNvPr id="2" name="TextBox 1">
            <a:extLst>
              <a:ext uri="{FF2B5EF4-FFF2-40B4-BE49-F238E27FC236}">
                <a16:creationId xmlns:a16="http://schemas.microsoft.com/office/drawing/2014/main" id="{4AF77301-C7AC-6DF2-C8DB-414D2325951C}"/>
              </a:ext>
            </a:extLst>
          </p:cNvPr>
          <p:cNvSpPr txBox="1"/>
          <p:nvPr/>
        </p:nvSpPr>
        <p:spPr>
          <a:xfrm>
            <a:off x="3162105" y="4572635"/>
            <a:ext cx="9029895" cy="1384995"/>
          </a:xfrm>
          <a:prstGeom prst="rect">
            <a:avLst/>
          </a:prstGeom>
          <a:noFill/>
        </p:spPr>
        <p:txBody>
          <a:bodyPr wrap="square" rtlCol="0">
            <a:spAutoFit/>
          </a:bodyPr>
          <a:lstStyle/>
          <a:p>
            <a:pPr lvl="0">
              <a:tabLst>
                <a:tab pos="561975" algn="l"/>
              </a:tabLst>
              <a:defRPr/>
            </a:pPr>
            <a:r>
              <a:rPr kumimoji="0" lang="en-US" sz="2800" b="1" i="0" u="none" strike="noStrike" kern="1200" cap="none" spc="0" normalizeH="0" baseline="0" noProof="0" dirty="0">
                <a:ln>
                  <a:noFill/>
                </a:ln>
                <a:solidFill>
                  <a:srgbClr val="D82741"/>
                </a:solidFill>
                <a:effectLst/>
                <a:uLnTx/>
                <a:uFillTx/>
                <a:latin typeface="Calibri" panose="020F0502020204030204"/>
              </a:rPr>
              <a:t>•</a:t>
            </a:r>
            <a:r>
              <a:rPr kumimoji="0" lang="en-US" sz="2800" b="0" i="0" u="none" strike="noStrike" kern="1200" cap="none" spc="0" normalizeH="0" baseline="0" noProof="0" dirty="0">
                <a:ln>
                  <a:noFill/>
                </a:ln>
                <a:solidFill>
                  <a:prstClr val="black"/>
                </a:solidFill>
                <a:effectLst/>
                <a:uLnTx/>
                <a:uFillTx/>
                <a:latin typeface="Calibri" panose="020F0502020204030204"/>
              </a:rPr>
              <a:t> </a:t>
            </a:r>
            <a:r>
              <a:rPr lang="en-US" sz="2800" dirty="0">
                <a:solidFill>
                  <a:prstClr val="black"/>
                </a:solidFill>
              </a:rPr>
              <a:t>Though the Philippians felt the heat of Paul’s instructions, they knew taking action to resolve the disunity in the church would be in their best interest.</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186925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9DCE55-324F-615C-D03B-8A143C7C2958}"/>
              </a:ext>
            </a:extLst>
          </p:cNvPr>
          <p:cNvSpPr txBox="1"/>
          <p:nvPr/>
        </p:nvSpPr>
        <p:spPr>
          <a:xfrm>
            <a:off x="3077468" y="367685"/>
            <a:ext cx="8390436" cy="954107"/>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II. </a:t>
            </a:r>
            <a:r>
              <a:rPr lang="en-US" sz="2800" dirty="0">
                <a:solidFill>
                  <a:prstClr val="black"/>
                </a:solidFill>
              </a:rPr>
              <a:t>Present the Word of Life (Phil. 2:14–18)</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lang="en-US" sz="2800" dirty="0">
                <a:solidFill>
                  <a:prstClr val="black"/>
                </a:solidFill>
              </a:rPr>
              <a:t>Shine like Jesus (2:14–16a)</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9AC7098-E660-A7F2-C09D-EA29EA937E18}"/>
              </a:ext>
            </a:extLst>
          </p:cNvPr>
          <p:cNvSpPr txBox="1"/>
          <p:nvPr/>
        </p:nvSpPr>
        <p:spPr>
          <a:xfrm>
            <a:off x="3162105" y="5004954"/>
            <a:ext cx="9029895" cy="954107"/>
          </a:xfrm>
          <a:prstGeom prst="rect">
            <a:avLst/>
          </a:prstGeom>
          <a:noFill/>
        </p:spPr>
        <p:txBody>
          <a:bodyPr wrap="square" rtlCol="0">
            <a:spAutoFit/>
          </a:bodyPr>
          <a:lstStyle/>
          <a:p>
            <a:pPr lvl="0">
              <a:tabLst>
                <a:tab pos="561975" algn="l"/>
              </a:tabLst>
              <a:defRPr/>
            </a:pPr>
            <a:r>
              <a:rPr kumimoji="0" lang="en-US" sz="2800" b="1" i="0" u="none" strike="noStrike" kern="1200" cap="none" spc="0" normalizeH="0" baseline="0" noProof="0" dirty="0">
                <a:ln>
                  <a:noFill/>
                </a:ln>
                <a:solidFill>
                  <a:srgbClr val="D82741"/>
                </a:solidFill>
                <a:effectLst/>
                <a:uLnTx/>
                <a:uFillTx/>
                <a:latin typeface="Calibri" panose="020F0502020204030204"/>
              </a:rPr>
              <a:t>•</a:t>
            </a:r>
            <a:r>
              <a:rPr kumimoji="0" lang="en-US" sz="2800" b="0" i="0" u="none" strike="noStrike" kern="1200" cap="none" spc="0" normalizeH="0" baseline="0" noProof="0" dirty="0">
                <a:ln>
                  <a:noFill/>
                </a:ln>
                <a:solidFill>
                  <a:prstClr val="black"/>
                </a:solidFill>
                <a:effectLst/>
                <a:uLnTx/>
                <a:uFillTx/>
                <a:latin typeface="Calibri" panose="020F0502020204030204"/>
              </a:rPr>
              <a:t> </a:t>
            </a:r>
            <a:r>
              <a:rPr lang="en-US" sz="2800" dirty="0">
                <a:solidFill>
                  <a:prstClr val="black"/>
                </a:solidFill>
              </a:rPr>
              <a:t>Paul described the watching world as living according to a crooked, twisted perversion of God’s truth.</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154523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9DCE55-324F-615C-D03B-8A143C7C2958}"/>
              </a:ext>
            </a:extLst>
          </p:cNvPr>
          <p:cNvSpPr txBox="1"/>
          <p:nvPr/>
        </p:nvSpPr>
        <p:spPr>
          <a:xfrm>
            <a:off x="3077468" y="367685"/>
            <a:ext cx="8390436" cy="954107"/>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II. </a:t>
            </a:r>
            <a:r>
              <a:rPr lang="en-US" sz="2800" dirty="0">
                <a:solidFill>
                  <a:prstClr val="black"/>
                </a:solidFill>
              </a:rPr>
              <a:t>Present the Word of Life (Phil. 2:14–18)</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lang="en-US" sz="2800" dirty="0">
                <a:solidFill>
                  <a:prstClr val="black"/>
                </a:solidFill>
              </a:rPr>
              <a:t>Shine like Jesus (2:14–16a)</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E83FFA09-AEAC-000F-CB75-A779C79A98CF}"/>
              </a:ext>
            </a:extLst>
          </p:cNvPr>
          <p:cNvGrpSpPr/>
          <p:nvPr/>
        </p:nvGrpSpPr>
        <p:grpSpPr>
          <a:xfrm>
            <a:off x="3162106" y="4159857"/>
            <a:ext cx="5429444" cy="1815882"/>
            <a:chOff x="3162106" y="4638528"/>
            <a:chExt cx="5429444" cy="1815882"/>
          </a:xfrm>
        </p:grpSpPr>
        <p:sp>
          <p:nvSpPr>
            <p:cNvPr id="9" name="TextBox 8">
              <a:extLst>
                <a:ext uri="{FF2B5EF4-FFF2-40B4-BE49-F238E27FC236}">
                  <a16:creationId xmlns:a16="http://schemas.microsoft.com/office/drawing/2014/main" id="{F2493751-55B2-D30D-1ECF-504463BF936F}"/>
                </a:ext>
              </a:extLst>
            </p:cNvPr>
            <p:cNvSpPr txBox="1"/>
            <p:nvPr/>
          </p:nvSpPr>
          <p:spPr>
            <a:xfrm>
              <a:off x="3162106" y="4638528"/>
              <a:ext cx="5429444" cy="1815882"/>
            </a:xfrm>
            <a:prstGeom prst="rect">
              <a:avLst/>
            </a:prstGeom>
            <a:noFill/>
          </p:spPr>
          <p:txBody>
            <a:bodyPr wrap="square" rtlCol="0">
              <a:spAutoFit/>
            </a:bodyPr>
            <a:lstStyle/>
            <a:p>
              <a:pPr lvl="0">
                <a:tabLst>
                  <a:tab pos="514350" algn="l"/>
                </a:tabLst>
                <a:defRPr/>
              </a:pPr>
              <a:r>
                <a:rPr lang="en-US" sz="2800" dirty="0">
                  <a:solidFill>
                    <a:prstClr val="black"/>
                  </a:solidFill>
                </a:rPr>
                <a:t>	What characteristics of our culture makes us stand out as we serve God sincerely with like-mindedness?</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10" name="Picture 9" descr="A red and white question mark in a circle&#10;&#10;Description automatically generated with medium confidence">
              <a:extLst>
                <a:ext uri="{FF2B5EF4-FFF2-40B4-BE49-F238E27FC236}">
                  <a16:creationId xmlns:a16="http://schemas.microsoft.com/office/drawing/2014/main" id="{AD6ADD72-BBA2-E4D9-E024-179B909E9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pic>
        <p:nvPicPr>
          <p:cNvPr id="4" name="Picture 3" descr="A person pointing at himself&#10;&#10;Description automatically generated">
            <a:extLst>
              <a:ext uri="{FF2B5EF4-FFF2-40B4-BE49-F238E27FC236}">
                <a16:creationId xmlns:a16="http://schemas.microsoft.com/office/drawing/2014/main" id="{E4AB1BFF-F924-1B14-3522-D3532DE3D52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017575" y="2808514"/>
            <a:ext cx="4109994" cy="4049486"/>
          </a:xfrm>
          <a:prstGeom prst="rect">
            <a:avLst/>
          </a:prstGeom>
        </p:spPr>
      </p:pic>
    </p:spTree>
    <p:extLst>
      <p:ext uri="{BB962C8B-B14F-4D97-AF65-F5344CB8AC3E}">
        <p14:creationId xmlns:p14="http://schemas.microsoft.com/office/powerpoint/2010/main" val="204023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9DCE55-324F-615C-D03B-8A143C7C2958}"/>
              </a:ext>
            </a:extLst>
          </p:cNvPr>
          <p:cNvSpPr txBox="1"/>
          <p:nvPr/>
        </p:nvSpPr>
        <p:spPr>
          <a:xfrm>
            <a:off x="3077468" y="367685"/>
            <a:ext cx="8390436" cy="954107"/>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II. </a:t>
            </a:r>
            <a:r>
              <a:rPr lang="en-US" sz="2800" dirty="0">
                <a:solidFill>
                  <a:prstClr val="black"/>
                </a:solidFill>
              </a:rPr>
              <a:t>Present the Word of Life (Phil. 2:14–18)</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lang="en-US" sz="2800" dirty="0">
                <a:solidFill>
                  <a:prstClr val="black"/>
                </a:solidFill>
              </a:rPr>
              <a:t>Shine like Jesus (2:14–16a)</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2F7DCAE5-49F0-1506-095C-01DC5DEBB1EE}"/>
              </a:ext>
            </a:extLst>
          </p:cNvPr>
          <p:cNvGrpSpPr/>
          <p:nvPr/>
        </p:nvGrpSpPr>
        <p:grpSpPr>
          <a:xfrm>
            <a:off x="3162106" y="4583235"/>
            <a:ext cx="8744144" cy="1384995"/>
            <a:chOff x="3162106" y="4638528"/>
            <a:chExt cx="8744144" cy="1384995"/>
          </a:xfrm>
        </p:grpSpPr>
        <p:sp>
          <p:nvSpPr>
            <p:cNvPr id="7" name="TextBox 6">
              <a:extLst>
                <a:ext uri="{FF2B5EF4-FFF2-40B4-BE49-F238E27FC236}">
                  <a16:creationId xmlns:a16="http://schemas.microsoft.com/office/drawing/2014/main" id="{DABA932B-0DB2-1970-0C89-66C0648CEE07}"/>
                </a:ext>
              </a:extLst>
            </p:cNvPr>
            <p:cNvSpPr txBox="1"/>
            <p:nvPr/>
          </p:nvSpPr>
          <p:spPr>
            <a:xfrm>
              <a:off x="3162106" y="4638528"/>
              <a:ext cx="8744144" cy="1384995"/>
            </a:xfrm>
            <a:prstGeom prst="rect">
              <a:avLst/>
            </a:prstGeom>
            <a:noFill/>
          </p:spPr>
          <p:txBody>
            <a:bodyPr wrap="square" rtlCol="0">
              <a:spAutoFit/>
            </a:bodyPr>
            <a:lstStyle/>
            <a:p>
              <a:pPr lvl="0">
                <a:tabLst>
                  <a:tab pos="514350" algn="l"/>
                </a:tabLst>
                <a:defRPr/>
              </a:pPr>
              <a:r>
                <a:rPr lang="en-US" sz="2800" dirty="0">
                  <a:solidFill>
                    <a:prstClr val="black"/>
                  </a:solidFill>
                </a:rPr>
                <a:t>	What made the gospel offensive to the Romans and therefore something the Philippian believers would need to hold without compromise?</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8" name="Picture 7" descr="A red and white question mark in a circle&#10;&#10;Description automatically generated with medium confidence">
              <a:extLst>
                <a:ext uri="{FF2B5EF4-FFF2-40B4-BE49-F238E27FC236}">
                  <a16:creationId xmlns:a16="http://schemas.microsoft.com/office/drawing/2014/main" id="{35DCDDD8-496C-4BA4-A28F-EC004092B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spTree>
    <p:extLst>
      <p:ext uri="{BB962C8B-B14F-4D97-AF65-F5344CB8AC3E}">
        <p14:creationId xmlns:p14="http://schemas.microsoft.com/office/powerpoint/2010/main" val="263495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9DCE55-324F-615C-D03B-8A143C7C2958}"/>
              </a:ext>
            </a:extLst>
          </p:cNvPr>
          <p:cNvSpPr txBox="1"/>
          <p:nvPr/>
        </p:nvSpPr>
        <p:spPr>
          <a:xfrm>
            <a:off x="3077468" y="367685"/>
            <a:ext cx="8390436" cy="1384995"/>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II. </a:t>
            </a:r>
            <a:r>
              <a:rPr lang="en-US" sz="2800" dirty="0">
                <a:solidFill>
                  <a:prstClr val="black"/>
                </a:solidFill>
              </a:rPr>
              <a:t>Present the Word of Life (Phil. 2:14–18)</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lang="en-US" sz="2800" dirty="0">
                <a:solidFill>
                  <a:prstClr val="black"/>
                </a:solidFill>
              </a:rPr>
              <a:t>Shine like Jesus (2:14–16a)</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a:t>
            </a:r>
            <a:r>
              <a:rPr lang="en-US" sz="2800" dirty="0">
                <a:solidFill>
                  <a:prstClr val="black"/>
                </a:solidFill>
                <a:latin typeface="Calibri" panose="020F0502020204030204"/>
              </a:rPr>
              <a:t> Serve with joy (2:16b–18)</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F9100A9-CDD5-3D9B-5B53-39022FFA5AA6}"/>
              </a:ext>
            </a:extLst>
          </p:cNvPr>
          <p:cNvSpPr txBox="1"/>
          <p:nvPr/>
        </p:nvSpPr>
        <p:spPr>
          <a:xfrm>
            <a:off x="3162105" y="4150725"/>
            <a:ext cx="9029895" cy="1815882"/>
          </a:xfrm>
          <a:prstGeom prst="rect">
            <a:avLst/>
          </a:prstGeom>
          <a:noFill/>
        </p:spPr>
        <p:txBody>
          <a:bodyPr wrap="square" rtlCol="0">
            <a:spAutoFit/>
          </a:bodyPr>
          <a:lstStyle/>
          <a:p>
            <a:pPr lvl="0">
              <a:tabLst>
                <a:tab pos="561975" algn="l"/>
              </a:tabLst>
              <a:defRPr/>
            </a:pPr>
            <a:r>
              <a:rPr kumimoji="0" lang="en-US" sz="2800" b="1" i="0" u="none" strike="noStrike" kern="1200" cap="none" spc="0" normalizeH="0" baseline="0" noProof="0" dirty="0">
                <a:ln>
                  <a:noFill/>
                </a:ln>
                <a:solidFill>
                  <a:srgbClr val="D82741"/>
                </a:solidFill>
                <a:effectLst/>
                <a:uLnTx/>
                <a:uFillTx/>
                <a:latin typeface="Calibri" panose="020F0502020204030204"/>
              </a:rPr>
              <a:t>•</a:t>
            </a:r>
            <a:r>
              <a:rPr kumimoji="0" lang="en-US" sz="2800" b="0" i="0" u="none" strike="noStrike" kern="1200" cap="none" spc="0" normalizeH="0" baseline="0" noProof="0" dirty="0">
                <a:ln>
                  <a:noFill/>
                </a:ln>
                <a:solidFill>
                  <a:prstClr val="black"/>
                </a:solidFill>
                <a:effectLst/>
                <a:uLnTx/>
                <a:uFillTx/>
                <a:latin typeface="Calibri" panose="020F0502020204030204"/>
              </a:rPr>
              <a:t> </a:t>
            </a:r>
            <a:r>
              <a:rPr lang="en-US" sz="2800" dirty="0">
                <a:solidFill>
                  <a:prstClr val="black"/>
                </a:solidFill>
              </a:rPr>
              <a:t>Paul wanted to be able to rejoice in the day of Christ that the Philippians had held fast to the word of life, doing their part to shine the light of life into the dark world by their words and like-minded deeds.</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1047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9DCE55-324F-615C-D03B-8A143C7C2958}"/>
              </a:ext>
            </a:extLst>
          </p:cNvPr>
          <p:cNvSpPr txBox="1"/>
          <p:nvPr/>
        </p:nvSpPr>
        <p:spPr>
          <a:xfrm>
            <a:off x="3077468" y="367685"/>
            <a:ext cx="8390436" cy="1384995"/>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II. </a:t>
            </a:r>
            <a:r>
              <a:rPr lang="en-US" sz="2800" dirty="0">
                <a:solidFill>
                  <a:prstClr val="black"/>
                </a:solidFill>
              </a:rPr>
              <a:t>Present the Word of Life (Phil. 2:14–18)</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lang="en-US" sz="2800" dirty="0">
                <a:solidFill>
                  <a:prstClr val="black"/>
                </a:solidFill>
              </a:rPr>
              <a:t>Shine like Jesus (2:14–16a)</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a:t>
            </a:r>
            <a:r>
              <a:rPr lang="en-US" sz="2800" dirty="0">
                <a:solidFill>
                  <a:prstClr val="black"/>
                </a:solidFill>
                <a:latin typeface="Calibri" panose="020F0502020204030204"/>
              </a:rPr>
              <a:t> Serve with joy (2:16b–18)</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4415563D-0DB9-9D9E-26C8-CA315BB080F7}"/>
              </a:ext>
            </a:extLst>
          </p:cNvPr>
          <p:cNvGrpSpPr/>
          <p:nvPr/>
        </p:nvGrpSpPr>
        <p:grpSpPr>
          <a:xfrm>
            <a:off x="3162106" y="5015556"/>
            <a:ext cx="8744144" cy="954107"/>
            <a:chOff x="3162106" y="4638528"/>
            <a:chExt cx="8744144" cy="954107"/>
          </a:xfrm>
        </p:grpSpPr>
        <p:sp>
          <p:nvSpPr>
            <p:cNvPr id="11" name="TextBox 10">
              <a:extLst>
                <a:ext uri="{FF2B5EF4-FFF2-40B4-BE49-F238E27FC236}">
                  <a16:creationId xmlns:a16="http://schemas.microsoft.com/office/drawing/2014/main" id="{2AC5366B-6162-A1D2-EF24-316663B2D3C6}"/>
                </a:ext>
              </a:extLst>
            </p:cNvPr>
            <p:cNvSpPr txBox="1"/>
            <p:nvPr/>
          </p:nvSpPr>
          <p:spPr>
            <a:xfrm>
              <a:off x="3162106" y="4638528"/>
              <a:ext cx="8744144" cy="954107"/>
            </a:xfrm>
            <a:prstGeom prst="rect">
              <a:avLst/>
            </a:prstGeom>
            <a:noFill/>
          </p:spPr>
          <p:txBody>
            <a:bodyPr wrap="square" rtlCol="0">
              <a:spAutoFit/>
            </a:bodyPr>
            <a:lstStyle/>
            <a:p>
              <a:pPr lvl="0">
                <a:tabLst>
                  <a:tab pos="514350" algn="l"/>
                </a:tabLst>
                <a:defRPr/>
              </a:pPr>
              <a:r>
                <a:rPr lang="en-US" sz="2800" dirty="0">
                  <a:solidFill>
                    <a:prstClr val="black"/>
                  </a:solidFill>
                </a:rPr>
                <a:t>	Who in your life is pulling for you to succeed spiritually? </a:t>
              </a:r>
            </a:p>
            <a:p>
              <a:pPr lvl="0">
                <a:tabLst>
                  <a:tab pos="514350" algn="l"/>
                </a:tabLst>
                <a:defRPr/>
              </a:pPr>
              <a:r>
                <a:rPr lang="en-US" sz="2800" dirty="0">
                  <a:solidFill>
                    <a:prstClr val="black"/>
                  </a:solidFill>
                </a:rPr>
                <a:t>For whom are you pulling? In what ways?</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12" name="Picture 11" descr="A red and white question mark in a circle&#10;&#10;Description automatically generated with medium confidence">
              <a:extLst>
                <a:ext uri="{FF2B5EF4-FFF2-40B4-BE49-F238E27FC236}">
                  <a16:creationId xmlns:a16="http://schemas.microsoft.com/office/drawing/2014/main" id="{B3004BC0-8F0C-FF89-E702-C7492E9F1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spTree>
    <p:extLst>
      <p:ext uri="{BB962C8B-B14F-4D97-AF65-F5344CB8AC3E}">
        <p14:creationId xmlns:p14="http://schemas.microsoft.com/office/powerpoint/2010/main" val="293985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9DCE55-324F-615C-D03B-8A143C7C2958}"/>
              </a:ext>
            </a:extLst>
          </p:cNvPr>
          <p:cNvSpPr txBox="1"/>
          <p:nvPr/>
        </p:nvSpPr>
        <p:spPr>
          <a:xfrm>
            <a:off x="3077468" y="367685"/>
            <a:ext cx="8390436" cy="1384995"/>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II. </a:t>
            </a:r>
            <a:r>
              <a:rPr lang="en-US" sz="2800" dirty="0">
                <a:solidFill>
                  <a:prstClr val="black"/>
                </a:solidFill>
              </a:rPr>
              <a:t>Present the Word of Life (Phil. 2:14–18)</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lang="en-US" sz="2800" dirty="0">
                <a:solidFill>
                  <a:prstClr val="black"/>
                </a:solidFill>
              </a:rPr>
              <a:t>Shine like Jesus (2:14–16a)</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a:t>
            </a:r>
            <a:r>
              <a:rPr lang="en-US" sz="2800" dirty="0">
                <a:solidFill>
                  <a:prstClr val="black"/>
                </a:solidFill>
                <a:latin typeface="Calibri" panose="020F0502020204030204"/>
              </a:rPr>
              <a:t> Serve with joy (2:16b–18)</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7E1D89F-12F9-4CE6-7723-B0126BD3C787}"/>
              </a:ext>
            </a:extLst>
          </p:cNvPr>
          <p:cNvSpPr txBox="1"/>
          <p:nvPr/>
        </p:nvSpPr>
        <p:spPr>
          <a:xfrm>
            <a:off x="3162105" y="5004954"/>
            <a:ext cx="8725095" cy="954107"/>
          </a:xfrm>
          <a:prstGeom prst="rect">
            <a:avLst/>
          </a:prstGeom>
          <a:noFill/>
        </p:spPr>
        <p:txBody>
          <a:bodyPr wrap="square" rtlCol="0">
            <a:spAutoFit/>
          </a:bodyPr>
          <a:lstStyle/>
          <a:p>
            <a:pPr lvl="0">
              <a:tabLst>
                <a:tab pos="561975" algn="l"/>
              </a:tabLst>
              <a:defRPr/>
            </a:pPr>
            <a:r>
              <a:rPr kumimoji="0" lang="en-US" sz="2800" b="1" i="0" u="none" strike="noStrike" kern="1200" cap="none" spc="0" normalizeH="0" baseline="0" noProof="0" dirty="0">
                <a:ln>
                  <a:noFill/>
                </a:ln>
                <a:solidFill>
                  <a:srgbClr val="D82741"/>
                </a:solidFill>
                <a:effectLst/>
                <a:uLnTx/>
                <a:uFillTx/>
                <a:latin typeface="Calibri" panose="020F0502020204030204"/>
              </a:rPr>
              <a:t>•</a:t>
            </a:r>
            <a:r>
              <a:rPr kumimoji="0" lang="en-US" sz="2800" b="0" i="0" u="none" strike="noStrike" kern="1200" cap="none" spc="0" normalizeH="0" baseline="0" noProof="0" dirty="0">
                <a:ln>
                  <a:noFill/>
                </a:ln>
                <a:solidFill>
                  <a:prstClr val="black"/>
                </a:solidFill>
                <a:effectLst/>
                <a:uLnTx/>
                <a:uFillTx/>
                <a:latin typeface="Calibri" panose="020F0502020204030204"/>
              </a:rPr>
              <a:t> </a:t>
            </a:r>
            <a:r>
              <a:rPr lang="en-US" sz="2800" noProof="0" dirty="0">
                <a:solidFill>
                  <a:prstClr val="black"/>
                </a:solidFill>
              </a:rPr>
              <a:t>T</a:t>
            </a:r>
            <a:r>
              <a:rPr lang="en-US" sz="2800" dirty="0">
                <a:solidFill>
                  <a:prstClr val="black"/>
                </a:solidFill>
              </a:rPr>
              <a:t>he Philippians’ faith was more important to Paul than his own life.</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126157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D9A4AD-163E-3973-10CD-4EBB927A0489}"/>
              </a:ext>
            </a:extLst>
          </p:cNvPr>
          <p:cNvSpPr txBox="1"/>
          <p:nvPr/>
        </p:nvSpPr>
        <p:spPr>
          <a:xfrm>
            <a:off x="3162104" y="367685"/>
            <a:ext cx="8781079" cy="954107"/>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 </a:t>
            </a:r>
            <a:r>
              <a:rPr lang="en-US" sz="2800" dirty="0">
                <a:solidFill>
                  <a:prstClr val="black"/>
                </a:solidFill>
              </a:rPr>
              <a:t>Purpose to Work on Like-mindedness (Phil. 2:12, 13)</a:t>
            </a:r>
            <a:r>
              <a:rPr kumimoji="0" lang="en-US" sz="2800" b="0" i="0" u="none" strike="noStrike" kern="1200" cap="none" spc="0" normalizeH="0" baseline="0" noProof="0" dirty="0">
                <a:ln>
                  <a:noFill/>
                </a:ln>
                <a:solidFill>
                  <a:prstClr val="black"/>
                </a:solidFill>
                <a:effectLst/>
                <a:uLnTx/>
                <a:uFillTx/>
                <a:latin typeface="Calibri" panose="020F0502020204030204"/>
              </a:rPr>
              <a:t>	</a:t>
            </a:r>
          </a:p>
          <a:p>
            <a:pPr lvl="0">
              <a:tabLst>
                <a:tab pos="285750" algn="l"/>
                <a:tab pos="739775" algn="l"/>
              </a:tabLst>
              <a:defRPr/>
            </a:pPr>
            <a:r>
              <a:rPr lang="en-US" sz="2800" dirty="0">
                <a:solidFill>
                  <a:prstClr val="black"/>
                </a:solidFill>
              </a:rPr>
              <a:t>	A. Get active (2:12)</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7" name="Picture 6" descr="A person with his mouth open and fist in the air&#10;&#10;Description automatically generated">
            <a:extLst>
              <a:ext uri="{FF2B5EF4-FFF2-40B4-BE49-F238E27FC236}">
                <a16:creationId xmlns:a16="http://schemas.microsoft.com/office/drawing/2014/main" id="{8F7E60CF-A411-6CEE-E109-D8E73E3DAAA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206201" y="3429000"/>
            <a:ext cx="2677885" cy="3429000"/>
          </a:xfrm>
          <a:prstGeom prst="rect">
            <a:avLst/>
          </a:prstGeom>
        </p:spPr>
      </p:pic>
      <p:grpSp>
        <p:nvGrpSpPr>
          <p:cNvPr id="8" name="Group 7">
            <a:extLst>
              <a:ext uri="{FF2B5EF4-FFF2-40B4-BE49-F238E27FC236}">
                <a16:creationId xmlns:a16="http://schemas.microsoft.com/office/drawing/2014/main" id="{92F9A3ED-D78A-97DE-4F09-7E4A7AAF6C1E}"/>
              </a:ext>
            </a:extLst>
          </p:cNvPr>
          <p:cNvGrpSpPr/>
          <p:nvPr/>
        </p:nvGrpSpPr>
        <p:grpSpPr>
          <a:xfrm>
            <a:off x="3162104" y="4586234"/>
            <a:ext cx="6616376" cy="1384995"/>
            <a:chOff x="3162106" y="4638528"/>
            <a:chExt cx="6616376" cy="1384995"/>
          </a:xfrm>
        </p:grpSpPr>
        <p:sp>
          <p:nvSpPr>
            <p:cNvPr id="9" name="TextBox 8">
              <a:extLst>
                <a:ext uri="{FF2B5EF4-FFF2-40B4-BE49-F238E27FC236}">
                  <a16:creationId xmlns:a16="http://schemas.microsoft.com/office/drawing/2014/main" id="{2F96C8E9-C5FE-28AB-9021-35E465D767ED}"/>
                </a:ext>
              </a:extLst>
            </p:cNvPr>
            <p:cNvSpPr txBox="1"/>
            <p:nvPr/>
          </p:nvSpPr>
          <p:spPr>
            <a:xfrm>
              <a:off x="3162106" y="4638528"/>
              <a:ext cx="6616376" cy="1384995"/>
            </a:xfrm>
            <a:prstGeom prst="rect">
              <a:avLst/>
            </a:prstGeom>
            <a:noFill/>
          </p:spPr>
          <p:txBody>
            <a:bodyPr wrap="square" rtlCol="0">
              <a:spAutoFit/>
            </a:bodyPr>
            <a:lstStyle/>
            <a:p>
              <a:pPr lvl="0">
                <a:tabLst>
                  <a:tab pos="514350" algn="l"/>
                </a:tabLst>
                <a:defRPr/>
              </a:pPr>
              <a:r>
                <a:rPr lang="en-US" sz="2800" dirty="0">
                  <a:solidFill>
                    <a:prstClr val="black"/>
                  </a:solidFill>
                </a:rPr>
                <a:t>	What does a condescending, harsh approach to instructing believers reveal about the instructor?</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10" name="Picture 9" descr="A red and white question mark in a circle&#10;&#10;Description automatically generated with medium confidence">
              <a:extLst>
                <a:ext uri="{FF2B5EF4-FFF2-40B4-BE49-F238E27FC236}">
                  <a16:creationId xmlns:a16="http://schemas.microsoft.com/office/drawing/2014/main" id="{3990C904-E2D0-7E2E-2097-A42B9BFF6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spTree>
    <p:extLst>
      <p:ext uri="{BB962C8B-B14F-4D97-AF65-F5344CB8AC3E}">
        <p14:creationId xmlns:p14="http://schemas.microsoft.com/office/powerpoint/2010/main" val="21822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D9A4AD-163E-3973-10CD-4EBB927A0489}"/>
              </a:ext>
            </a:extLst>
          </p:cNvPr>
          <p:cNvSpPr txBox="1"/>
          <p:nvPr/>
        </p:nvSpPr>
        <p:spPr>
          <a:xfrm>
            <a:off x="3162104" y="367685"/>
            <a:ext cx="8781079" cy="954107"/>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 </a:t>
            </a:r>
            <a:r>
              <a:rPr lang="en-US" sz="2800" dirty="0">
                <a:solidFill>
                  <a:prstClr val="black"/>
                </a:solidFill>
              </a:rPr>
              <a:t>Purpose to Work on Like-mindedness (Phil. 2:12, 13)</a:t>
            </a:r>
            <a:r>
              <a:rPr kumimoji="0" lang="en-US" sz="2800" b="0" i="0" u="none" strike="noStrike" kern="1200" cap="none" spc="0" normalizeH="0" baseline="0" noProof="0" dirty="0">
                <a:ln>
                  <a:noFill/>
                </a:ln>
                <a:solidFill>
                  <a:prstClr val="black"/>
                </a:solidFill>
                <a:effectLst/>
                <a:uLnTx/>
                <a:uFillTx/>
                <a:latin typeface="Calibri" panose="020F0502020204030204"/>
              </a:rPr>
              <a:t>	</a:t>
            </a:r>
          </a:p>
          <a:p>
            <a:pPr lvl="0">
              <a:tabLst>
                <a:tab pos="285750" algn="l"/>
                <a:tab pos="739775" algn="l"/>
              </a:tabLst>
              <a:defRPr/>
            </a:pPr>
            <a:r>
              <a:rPr lang="en-US" sz="2800" dirty="0">
                <a:solidFill>
                  <a:prstClr val="black"/>
                </a:solidFill>
              </a:rPr>
              <a:t>	A. Get active (2:12)</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
        <p:nvSpPr>
          <p:cNvPr id="2" name="TextBox 1">
            <a:extLst>
              <a:ext uri="{FF2B5EF4-FFF2-40B4-BE49-F238E27FC236}">
                <a16:creationId xmlns:a16="http://schemas.microsoft.com/office/drawing/2014/main" id="{4AF77301-C7AC-6DF2-C8DB-414D2325951C}"/>
              </a:ext>
            </a:extLst>
          </p:cNvPr>
          <p:cNvSpPr txBox="1"/>
          <p:nvPr/>
        </p:nvSpPr>
        <p:spPr>
          <a:xfrm>
            <a:off x="3162106" y="4572635"/>
            <a:ext cx="8949030" cy="1384995"/>
          </a:xfrm>
          <a:prstGeom prst="rect">
            <a:avLst/>
          </a:prstGeom>
          <a:noFill/>
        </p:spPr>
        <p:txBody>
          <a:bodyPr wrap="square" rtlCol="0">
            <a:spAutoFit/>
          </a:bodyPr>
          <a:lstStyle/>
          <a:p>
            <a:pPr lvl="0">
              <a:tabLst>
                <a:tab pos="561975" algn="l"/>
              </a:tabLst>
              <a:defRPr/>
            </a:pPr>
            <a:r>
              <a:rPr kumimoji="0" lang="en-US" sz="2800" b="1" i="0" u="none" strike="noStrike" kern="1200" cap="none" spc="0" normalizeH="0" baseline="0" noProof="0" dirty="0">
                <a:ln>
                  <a:noFill/>
                </a:ln>
                <a:solidFill>
                  <a:srgbClr val="D82741"/>
                </a:solidFill>
                <a:effectLst/>
                <a:uLnTx/>
                <a:uFillTx/>
                <a:latin typeface="Calibri" panose="020F0502020204030204"/>
              </a:rPr>
              <a:t>•</a:t>
            </a:r>
            <a:r>
              <a:rPr kumimoji="0" lang="en-US" sz="2800" b="0" i="0" u="none" strike="noStrike" kern="1200" cap="none" spc="0" normalizeH="0" baseline="0" noProof="0" dirty="0">
                <a:ln>
                  <a:noFill/>
                </a:ln>
                <a:solidFill>
                  <a:prstClr val="black"/>
                </a:solidFill>
                <a:effectLst/>
                <a:uLnTx/>
                <a:uFillTx/>
                <a:latin typeface="Calibri" panose="020F0502020204030204"/>
              </a:rPr>
              <a:t> </a:t>
            </a:r>
            <a:r>
              <a:rPr lang="en-US" sz="2800" dirty="0">
                <a:solidFill>
                  <a:prstClr val="black"/>
                </a:solidFill>
              </a:rPr>
              <a:t>Paul’s tender but firm approach to the Philippians provided an example of how the Philippians were to treat each other while working on their like-mindedness.</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170231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D9A4AD-163E-3973-10CD-4EBB927A0489}"/>
              </a:ext>
            </a:extLst>
          </p:cNvPr>
          <p:cNvSpPr txBox="1"/>
          <p:nvPr/>
        </p:nvSpPr>
        <p:spPr>
          <a:xfrm>
            <a:off x="3162104" y="367685"/>
            <a:ext cx="8781079" cy="954107"/>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 </a:t>
            </a:r>
            <a:r>
              <a:rPr lang="en-US" sz="2800" dirty="0">
                <a:solidFill>
                  <a:prstClr val="black"/>
                </a:solidFill>
              </a:rPr>
              <a:t>Purpose to Work on Like-mindedness (Phil. 2:12, 13)</a:t>
            </a:r>
            <a:r>
              <a:rPr kumimoji="0" lang="en-US" sz="2800" b="0" i="0" u="none" strike="noStrike" kern="1200" cap="none" spc="0" normalizeH="0" baseline="0" noProof="0" dirty="0">
                <a:ln>
                  <a:noFill/>
                </a:ln>
                <a:solidFill>
                  <a:prstClr val="black"/>
                </a:solidFill>
                <a:effectLst/>
                <a:uLnTx/>
                <a:uFillTx/>
                <a:latin typeface="Calibri" panose="020F0502020204030204"/>
              </a:rPr>
              <a:t>	</a:t>
            </a:r>
          </a:p>
          <a:p>
            <a:pPr lvl="0">
              <a:tabLst>
                <a:tab pos="285750" algn="l"/>
                <a:tab pos="739775" algn="l"/>
              </a:tabLst>
              <a:defRPr/>
            </a:pPr>
            <a:r>
              <a:rPr lang="en-US" sz="2800" dirty="0">
                <a:solidFill>
                  <a:prstClr val="black"/>
                </a:solidFill>
              </a:rPr>
              <a:t>	A. Get active (2:12)</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grpSp>
        <p:nvGrpSpPr>
          <p:cNvPr id="2" name="Group 1">
            <a:extLst>
              <a:ext uri="{FF2B5EF4-FFF2-40B4-BE49-F238E27FC236}">
                <a16:creationId xmlns:a16="http://schemas.microsoft.com/office/drawing/2014/main" id="{8B43E2C5-7638-627E-03A5-28B9C155B7E8}"/>
              </a:ext>
            </a:extLst>
          </p:cNvPr>
          <p:cNvGrpSpPr/>
          <p:nvPr/>
        </p:nvGrpSpPr>
        <p:grpSpPr>
          <a:xfrm>
            <a:off x="3162105" y="4583235"/>
            <a:ext cx="8893045" cy="1384995"/>
            <a:chOff x="3162105" y="4638528"/>
            <a:chExt cx="8893045" cy="1384995"/>
          </a:xfrm>
        </p:grpSpPr>
        <p:sp>
          <p:nvSpPr>
            <p:cNvPr id="6" name="TextBox 5">
              <a:extLst>
                <a:ext uri="{FF2B5EF4-FFF2-40B4-BE49-F238E27FC236}">
                  <a16:creationId xmlns:a16="http://schemas.microsoft.com/office/drawing/2014/main" id="{8B8D063F-AA3A-CC72-A06D-9B91624E9200}"/>
                </a:ext>
              </a:extLst>
            </p:cNvPr>
            <p:cNvSpPr txBox="1"/>
            <p:nvPr/>
          </p:nvSpPr>
          <p:spPr>
            <a:xfrm>
              <a:off x="3162105" y="4638528"/>
              <a:ext cx="8893045" cy="1384995"/>
            </a:xfrm>
            <a:prstGeom prst="rect">
              <a:avLst/>
            </a:prstGeom>
            <a:noFill/>
          </p:spPr>
          <p:txBody>
            <a:bodyPr wrap="square" rtlCol="0">
              <a:spAutoFit/>
            </a:bodyPr>
            <a:lstStyle/>
            <a:p>
              <a:pPr lvl="0">
                <a:tabLst>
                  <a:tab pos="514350" algn="l"/>
                </a:tabLst>
                <a:defRPr/>
              </a:pPr>
              <a:r>
                <a:rPr lang="en-US" sz="2800" dirty="0">
                  <a:solidFill>
                    <a:prstClr val="black"/>
                  </a:solidFill>
                </a:rPr>
                <a:t>	When has someone lovingly motivated you to get active in a spiritual matter? How did the person communicate his or her genuine care for you?</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7" name="Picture 6" descr="A red and white question mark in a circle&#10;&#10;Description automatically generated with medium confidence">
              <a:extLst>
                <a:ext uri="{FF2B5EF4-FFF2-40B4-BE49-F238E27FC236}">
                  <a16:creationId xmlns:a16="http://schemas.microsoft.com/office/drawing/2014/main" id="{A790DD16-0A87-6236-60C1-A9DC3CBB9C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spTree>
    <p:extLst>
      <p:ext uri="{BB962C8B-B14F-4D97-AF65-F5344CB8AC3E}">
        <p14:creationId xmlns:p14="http://schemas.microsoft.com/office/powerpoint/2010/main" val="173646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D9A4AD-163E-3973-10CD-4EBB927A0489}"/>
              </a:ext>
            </a:extLst>
          </p:cNvPr>
          <p:cNvSpPr txBox="1"/>
          <p:nvPr/>
        </p:nvSpPr>
        <p:spPr>
          <a:xfrm>
            <a:off x="3162104" y="367685"/>
            <a:ext cx="8781079" cy="1384995"/>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 </a:t>
            </a:r>
            <a:r>
              <a:rPr lang="en-US" sz="2800" dirty="0">
                <a:solidFill>
                  <a:prstClr val="black"/>
                </a:solidFill>
              </a:rPr>
              <a:t>Purpose to Work on Like-mindedness (Phil. 2:12, 13)</a:t>
            </a:r>
            <a:r>
              <a:rPr kumimoji="0" lang="en-US" sz="2800" b="0" i="0" u="none" strike="noStrike" kern="1200" cap="none" spc="0" normalizeH="0" baseline="0" noProof="0" dirty="0">
                <a:ln>
                  <a:noFill/>
                </a:ln>
                <a:solidFill>
                  <a:prstClr val="black"/>
                </a:solidFill>
                <a:effectLst/>
                <a:uLnTx/>
                <a:uFillTx/>
                <a:latin typeface="Calibri" panose="020F0502020204030204"/>
              </a:rPr>
              <a:t>	</a:t>
            </a:r>
          </a:p>
          <a:p>
            <a:pPr lvl="0">
              <a:tabLst>
                <a:tab pos="285750" algn="l"/>
                <a:tab pos="739775" algn="l"/>
              </a:tabLst>
              <a:defRPr/>
            </a:pPr>
            <a:r>
              <a:rPr lang="en-US" sz="2800" dirty="0">
                <a:solidFill>
                  <a:prstClr val="black"/>
                </a:solidFill>
              </a:rPr>
              <a:t>	A. Get active (2:12)</a:t>
            </a:r>
          </a:p>
          <a:p>
            <a:pPr lvl="0">
              <a:tabLst>
                <a:tab pos="28575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	B. Stand awestruck (2:12)</a:t>
            </a:r>
          </a:p>
        </p:txBody>
      </p:sp>
      <p:sp>
        <p:nvSpPr>
          <p:cNvPr id="2" name="TextBox 1">
            <a:extLst>
              <a:ext uri="{FF2B5EF4-FFF2-40B4-BE49-F238E27FC236}">
                <a16:creationId xmlns:a16="http://schemas.microsoft.com/office/drawing/2014/main" id="{FB225467-DF23-C584-9D8F-9D850E3F365E}"/>
              </a:ext>
            </a:extLst>
          </p:cNvPr>
          <p:cNvSpPr txBox="1"/>
          <p:nvPr/>
        </p:nvSpPr>
        <p:spPr>
          <a:xfrm>
            <a:off x="3162106" y="4581967"/>
            <a:ext cx="6998932" cy="1384995"/>
          </a:xfrm>
          <a:prstGeom prst="rect">
            <a:avLst/>
          </a:prstGeom>
          <a:noFill/>
        </p:spPr>
        <p:txBody>
          <a:bodyPr wrap="square" rtlCol="0">
            <a:spAutoFit/>
          </a:bodyPr>
          <a:lstStyle/>
          <a:p>
            <a:pPr lvl="0">
              <a:tabLst>
                <a:tab pos="561975" algn="l"/>
              </a:tabLst>
              <a:defRPr/>
            </a:pPr>
            <a:r>
              <a:rPr kumimoji="0" lang="en-US" sz="2800" b="1" i="0" u="none" strike="noStrike" kern="1200" cap="none" spc="0" normalizeH="0" baseline="0" noProof="0" dirty="0">
                <a:ln>
                  <a:noFill/>
                </a:ln>
                <a:solidFill>
                  <a:srgbClr val="D82741"/>
                </a:solidFill>
                <a:effectLst/>
                <a:uLnTx/>
                <a:uFillTx/>
                <a:latin typeface="Calibri" panose="020F0502020204030204"/>
              </a:rPr>
              <a:t>•</a:t>
            </a:r>
            <a:r>
              <a:rPr kumimoji="0" lang="en-US" sz="2800" b="0" i="0" u="none" strike="noStrike" kern="1200" cap="none" spc="0" normalizeH="0" baseline="0" noProof="0" dirty="0">
                <a:ln>
                  <a:noFill/>
                </a:ln>
                <a:solidFill>
                  <a:prstClr val="black"/>
                </a:solidFill>
                <a:effectLst/>
                <a:uLnTx/>
                <a:uFillTx/>
                <a:latin typeface="Calibri" panose="020F0502020204030204"/>
              </a:rPr>
              <a:t> </a:t>
            </a:r>
            <a:r>
              <a:rPr lang="en-US" sz="2800" dirty="0">
                <a:solidFill>
                  <a:prstClr val="black"/>
                </a:solidFill>
              </a:rPr>
              <a:t>Consistent reflection on Jesus’ exaltation should have caused the Philippian believers to respect Him and His authority over their lives.</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4" name="Picture 3" descr="A red and gold chair&#10;&#10;Description automatically generated">
            <a:extLst>
              <a:ext uri="{FF2B5EF4-FFF2-40B4-BE49-F238E27FC236}">
                <a16:creationId xmlns:a16="http://schemas.microsoft.com/office/drawing/2014/main" id="{FF529E85-E63C-E878-1FDD-1F027A354F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49723" y="1771342"/>
            <a:ext cx="2735107" cy="4236098"/>
          </a:xfrm>
          <a:prstGeom prst="rect">
            <a:avLst/>
          </a:prstGeom>
        </p:spPr>
      </p:pic>
    </p:spTree>
    <p:extLst>
      <p:ext uri="{BB962C8B-B14F-4D97-AF65-F5344CB8AC3E}">
        <p14:creationId xmlns:p14="http://schemas.microsoft.com/office/powerpoint/2010/main" val="302321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D9A4AD-163E-3973-10CD-4EBB927A0489}"/>
              </a:ext>
            </a:extLst>
          </p:cNvPr>
          <p:cNvSpPr txBox="1"/>
          <p:nvPr/>
        </p:nvSpPr>
        <p:spPr>
          <a:xfrm>
            <a:off x="3162104" y="367685"/>
            <a:ext cx="8781079" cy="1384995"/>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 </a:t>
            </a:r>
            <a:r>
              <a:rPr lang="en-US" sz="2800" dirty="0">
                <a:solidFill>
                  <a:prstClr val="black"/>
                </a:solidFill>
              </a:rPr>
              <a:t>Purpose to Work on Like-mindedness (Phil. 2:12, 13)</a:t>
            </a:r>
            <a:r>
              <a:rPr kumimoji="0" lang="en-US" sz="2800" b="0" i="0" u="none" strike="noStrike" kern="1200" cap="none" spc="0" normalizeH="0" baseline="0" noProof="0" dirty="0">
                <a:ln>
                  <a:noFill/>
                </a:ln>
                <a:solidFill>
                  <a:prstClr val="black"/>
                </a:solidFill>
                <a:effectLst/>
                <a:uLnTx/>
                <a:uFillTx/>
                <a:latin typeface="Calibri" panose="020F0502020204030204"/>
              </a:rPr>
              <a:t>	</a:t>
            </a:r>
          </a:p>
          <a:p>
            <a:pPr lvl="0">
              <a:tabLst>
                <a:tab pos="285750" algn="l"/>
                <a:tab pos="739775" algn="l"/>
              </a:tabLst>
              <a:defRPr/>
            </a:pPr>
            <a:r>
              <a:rPr lang="en-US" sz="2800" dirty="0">
                <a:solidFill>
                  <a:prstClr val="black"/>
                </a:solidFill>
              </a:rPr>
              <a:t>	A. Get active (2:12)</a:t>
            </a:r>
          </a:p>
          <a:p>
            <a:pPr lvl="0">
              <a:tabLst>
                <a:tab pos="28575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	B. Stand awestruck (2:12)</a:t>
            </a:r>
          </a:p>
        </p:txBody>
      </p:sp>
      <p:sp>
        <p:nvSpPr>
          <p:cNvPr id="3" name="TextBox 2">
            <a:extLst>
              <a:ext uri="{FF2B5EF4-FFF2-40B4-BE49-F238E27FC236}">
                <a16:creationId xmlns:a16="http://schemas.microsoft.com/office/drawing/2014/main" id="{4366A575-AF18-8314-5F16-94F653008527}"/>
              </a:ext>
            </a:extLst>
          </p:cNvPr>
          <p:cNvSpPr txBox="1"/>
          <p:nvPr/>
        </p:nvSpPr>
        <p:spPr>
          <a:xfrm>
            <a:off x="3162104" y="4155871"/>
            <a:ext cx="9029895" cy="1815882"/>
          </a:xfrm>
          <a:prstGeom prst="rect">
            <a:avLst/>
          </a:prstGeom>
          <a:noFill/>
        </p:spPr>
        <p:txBody>
          <a:bodyPr wrap="square" rtlCol="0">
            <a:spAutoFit/>
          </a:bodyPr>
          <a:lstStyle/>
          <a:p>
            <a:pPr lvl="0">
              <a:tabLst>
                <a:tab pos="561975" algn="l"/>
              </a:tabLst>
              <a:defRPr/>
            </a:pPr>
            <a:r>
              <a:rPr kumimoji="0" lang="en-US" sz="2800" b="1" i="0" u="none" strike="noStrike" kern="1200" cap="none" spc="0" normalizeH="0" baseline="0" noProof="0" dirty="0">
                <a:ln>
                  <a:noFill/>
                </a:ln>
                <a:solidFill>
                  <a:srgbClr val="D82741"/>
                </a:solidFill>
                <a:effectLst/>
                <a:uLnTx/>
                <a:uFillTx/>
                <a:latin typeface="Calibri" panose="020F0502020204030204"/>
              </a:rPr>
              <a:t>•</a:t>
            </a:r>
            <a:r>
              <a:rPr kumimoji="0" lang="en-US" sz="2800" b="0" i="0" u="none" strike="noStrike" kern="1200" cap="none" spc="0" normalizeH="0" baseline="0" noProof="0" dirty="0">
                <a:ln>
                  <a:noFill/>
                </a:ln>
                <a:solidFill>
                  <a:prstClr val="black"/>
                </a:solidFill>
                <a:effectLst/>
                <a:uLnTx/>
                <a:uFillTx/>
                <a:latin typeface="Calibri" panose="020F0502020204030204"/>
              </a:rPr>
              <a:t> </a:t>
            </a:r>
            <a:r>
              <a:rPr lang="en-US" sz="2800" noProof="0" dirty="0">
                <a:solidFill>
                  <a:prstClr val="black"/>
                </a:solidFill>
              </a:rPr>
              <a:t>T</a:t>
            </a:r>
            <a:r>
              <a:rPr lang="en-US" sz="2800" dirty="0">
                <a:solidFill>
                  <a:prstClr val="black"/>
                </a:solidFill>
              </a:rPr>
              <a:t>he Philippians’ knowledge of Jesus’ humiliating death on the cross for their sins, including their sins of disharmony and pride, should have motivated them to want to confess and forsake their grudges and disunity.</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416690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D9A4AD-163E-3973-10CD-4EBB927A0489}"/>
              </a:ext>
            </a:extLst>
          </p:cNvPr>
          <p:cNvSpPr txBox="1"/>
          <p:nvPr/>
        </p:nvSpPr>
        <p:spPr>
          <a:xfrm>
            <a:off x="3162104" y="367685"/>
            <a:ext cx="8781079" cy="1384995"/>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 </a:t>
            </a:r>
            <a:r>
              <a:rPr lang="en-US" sz="2800" dirty="0">
                <a:solidFill>
                  <a:prstClr val="black"/>
                </a:solidFill>
              </a:rPr>
              <a:t>Purpose to Work on Like-mindedness (Phil. 2:12, 13)</a:t>
            </a:r>
            <a:r>
              <a:rPr kumimoji="0" lang="en-US" sz="2800" b="0" i="0" u="none" strike="noStrike" kern="1200" cap="none" spc="0" normalizeH="0" baseline="0" noProof="0" dirty="0">
                <a:ln>
                  <a:noFill/>
                </a:ln>
                <a:solidFill>
                  <a:prstClr val="black"/>
                </a:solidFill>
                <a:effectLst/>
                <a:uLnTx/>
                <a:uFillTx/>
                <a:latin typeface="Calibri" panose="020F0502020204030204"/>
              </a:rPr>
              <a:t>	</a:t>
            </a:r>
          </a:p>
          <a:p>
            <a:pPr lvl="0">
              <a:tabLst>
                <a:tab pos="285750" algn="l"/>
                <a:tab pos="739775" algn="l"/>
              </a:tabLst>
              <a:defRPr/>
            </a:pPr>
            <a:r>
              <a:rPr lang="en-US" sz="2800" dirty="0">
                <a:solidFill>
                  <a:prstClr val="black"/>
                </a:solidFill>
              </a:rPr>
              <a:t>	A. Get active (2:12)</a:t>
            </a:r>
          </a:p>
          <a:p>
            <a:pPr lvl="0">
              <a:tabLst>
                <a:tab pos="28575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	B. Stand awestruck (2:12)</a:t>
            </a:r>
          </a:p>
        </p:txBody>
      </p:sp>
      <p:grpSp>
        <p:nvGrpSpPr>
          <p:cNvPr id="2" name="Group 1">
            <a:extLst>
              <a:ext uri="{FF2B5EF4-FFF2-40B4-BE49-F238E27FC236}">
                <a16:creationId xmlns:a16="http://schemas.microsoft.com/office/drawing/2014/main" id="{F7866628-CC23-90D8-7FED-6F1162C35975}"/>
              </a:ext>
            </a:extLst>
          </p:cNvPr>
          <p:cNvGrpSpPr/>
          <p:nvPr/>
        </p:nvGrpSpPr>
        <p:grpSpPr>
          <a:xfrm>
            <a:off x="3162106" y="5009809"/>
            <a:ext cx="8744144" cy="954107"/>
            <a:chOff x="3162106" y="4638528"/>
            <a:chExt cx="8744144" cy="954107"/>
          </a:xfrm>
        </p:grpSpPr>
        <p:sp>
          <p:nvSpPr>
            <p:cNvPr id="4" name="TextBox 3">
              <a:extLst>
                <a:ext uri="{FF2B5EF4-FFF2-40B4-BE49-F238E27FC236}">
                  <a16:creationId xmlns:a16="http://schemas.microsoft.com/office/drawing/2014/main" id="{70EBEEEF-64B0-8815-0A55-EC35FF241279}"/>
                </a:ext>
              </a:extLst>
            </p:cNvPr>
            <p:cNvSpPr txBox="1"/>
            <p:nvPr/>
          </p:nvSpPr>
          <p:spPr>
            <a:xfrm>
              <a:off x="3162106" y="4638528"/>
              <a:ext cx="8744144" cy="954107"/>
            </a:xfrm>
            <a:prstGeom prst="rect">
              <a:avLst/>
            </a:prstGeom>
            <a:noFill/>
          </p:spPr>
          <p:txBody>
            <a:bodyPr wrap="square" rtlCol="0">
              <a:spAutoFit/>
            </a:bodyPr>
            <a:lstStyle/>
            <a:p>
              <a:pPr lvl="0">
                <a:tabLst>
                  <a:tab pos="514350" algn="l"/>
                </a:tabLst>
                <a:defRPr/>
              </a:pPr>
              <a:r>
                <a:rPr lang="en-US" sz="2800" dirty="0">
                  <a:solidFill>
                    <a:prstClr val="black"/>
                  </a:solidFill>
                </a:rPr>
                <a:t>	How does your view of your sin change when you think about Christ having to hang on the cross for you?</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5" name="Picture 4" descr="A red and white question mark in a circle&#10;&#10;Description automatically generated with medium confidence">
              <a:extLst>
                <a:ext uri="{FF2B5EF4-FFF2-40B4-BE49-F238E27FC236}">
                  <a16:creationId xmlns:a16="http://schemas.microsoft.com/office/drawing/2014/main" id="{59744E9A-C6C8-901D-F157-AE219316B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spTree>
    <p:extLst>
      <p:ext uri="{BB962C8B-B14F-4D97-AF65-F5344CB8AC3E}">
        <p14:creationId xmlns:p14="http://schemas.microsoft.com/office/powerpoint/2010/main" val="387546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crown of thorns on a cloth&#10;&#10;Description automatically generated">
            <a:extLst>
              <a:ext uri="{FF2B5EF4-FFF2-40B4-BE49-F238E27FC236}">
                <a16:creationId xmlns:a16="http://schemas.microsoft.com/office/drawing/2014/main" id="{6346ABFC-6E06-D673-6F77-478704AB6D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97454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2291</TotalTime>
  <Words>1240</Words>
  <Application>Microsoft Office PowerPoint</Application>
  <PresentationFormat>Widescreen</PresentationFormat>
  <Paragraphs>95</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STONE HARBOUR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Big Picture</dc:title>
  <dc:creator>Brennan Wilson</dc:creator>
  <cp:lastModifiedBy>Alex Bauman</cp:lastModifiedBy>
  <cp:revision>131</cp:revision>
  <dcterms:created xsi:type="dcterms:W3CDTF">2020-12-02T03:38:14Z</dcterms:created>
  <dcterms:modified xsi:type="dcterms:W3CDTF">2023-08-04T15:44:11Z</dcterms:modified>
</cp:coreProperties>
</file>