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1" r:id="rId3"/>
    <p:sldId id="336" r:id="rId4"/>
    <p:sldId id="334" r:id="rId5"/>
    <p:sldId id="335" r:id="rId6"/>
    <p:sldId id="338" r:id="rId7"/>
    <p:sldId id="337" r:id="rId8"/>
    <p:sldId id="339" r:id="rId9"/>
    <p:sldId id="340" r:id="rId10"/>
    <p:sldId id="341" r:id="rId11"/>
    <p:sldId id="342" r:id="rId12"/>
    <p:sldId id="343" r:id="rId13"/>
    <p:sldId id="344" r:id="rId14"/>
    <p:sldId id="333" r:id="rId15"/>
    <p:sldId id="345" r:id="rId16"/>
    <p:sldId id="346" r:id="rId17"/>
    <p:sldId id="348" r:id="rId18"/>
    <p:sldId id="347" r:id="rId19"/>
    <p:sldId id="349" r:id="rId20"/>
    <p:sldId id="350" r:id="rId21"/>
    <p:sldId id="332" r:id="rId22"/>
    <p:sldId id="351" r:id="rId23"/>
    <p:sldId id="352" r:id="rId24"/>
    <p:sldId id="353" r:id="rId25"/>
    <p:sldId id="354" r:id="rId26"/>
    <p:sldId id="355" r:id="rId27"/>
    <p:sldId id="356" r:id="rId28"/>
    <p:sldId id="35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741"/>
    <a:srgbClr val="AC0871"/>
    <a:srgbClr val="FEC279"/>
    <a:srgbClr val="FF8C2E"/>
    <a:srgbClr val="6C2620"/>
    <a:srgbClr val="FE8156"/>
    <a:srgbClr val="FFD9B4"/>
    <a:srgbClr val="FFE8D2"/>
    <a:srgbClr val="EB2E46"/>
    <a:srgbClr val="E53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E40BB11B-9C07-80D0-FBD2-CA24FC27E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"/>
          <a:stretch/>
        </p:blipFill>
        <p:spPr>
          <a:xfrm flipH="1">
            <a:off x="-2" y="523661"/>
            <a:ext cx="2569426" cy="4236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E64849B3-68E6-65ED-62ED-4D6D7A15FC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0467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9F36D5F2-2F47-B20E-E80A-B7393748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0983BB9-A3FC-9211-1C34-B84C5D80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" y="5242174"/>
            <a:ext cx="8027402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9117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to Like-mindedness (Phil. 2:1,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Reasons to be like-minded (2:1)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Consolation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Christ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Comfort of God’s love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Fellowship of the Holy Spirit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Affection and outward compassion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B. Results of like-mindedness (2:2)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Joy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AA4B07-B23A-E09C-00BC-7C64BD02901D}"/>
              </a:ext>
            </a:extLst>
          </p:cNvPr>
          <p:cNvGrpSpPr/>
          <p:nvPr/>
        </p:nvGrpSpPr>
        <p:grpSpPr>
          <a:xfrm>
            <a:off x="3162105" y="5019140"/>
            <a:ext cx="8911705" cy="954107"/>
            <a:chOff x="3162105" y="4638528"/>
            <a:chExt cx="8911705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453F3C-C031-55E7-AE19-1D43BFDFD528}"/>
                </a:ext>
              </a:extLst>
            </p:cNvPr>
            <p:cNvSpPr txBox="1"/>
            <p:nvPr/>
          </p:nvSpPr>
          <p:spPr>
            <a:xfrm>
              <a:off x="3162105" y="4638528"/>
              <a:ext cx="89117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When have you had a thought that moved you to action? What motivated your action?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8646C996-D7E7-97C5-0ECF-83DA9B0D2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34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9117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to Like-mindedness (Phil. 2:1,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Reasons to be like-minded (2:1)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Consolation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Christ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Comfort of God’s love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Fellowship of the Holy Spirit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Affection and outward compassion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B. Results of like-mindedness (2:2)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Joy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Mutual love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6016E-DEFB-28A5-6F61-FBC151B9EE98}"/>
              </a:ext>
            </a:extLst>
          </p:cNvPr>
          <p:cNvSpPr txBox="1"/>
          <p:nvPr/>
        </p:nvSpPr>
        <p:spPr>
          <a:xfrm>
            <a:off x="3162106" y="5006983"/>
            <a:ext cx="7493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As believers we can love one another because God’s Spirit has placed divine love in our hearts.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 descr="A red heart on a black background&#10;&#10;Description automatically generated">
            <a:extLst>
              <a:ext uri="{FF2B5EF4-FFF2-40B4-BE49-F238E27FC236}">
                <a16:creationId xmlns:a16="http://schemas.microsoft.com/office/drawing/2014/main" id="{9E0E60A7-53A5-54B4-DD50-AEC58A709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199" y="4065829"/>
            <a:ext cx="2336801" cy="2336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B180EF-FC3F-7505-1D12-9ADC6F9EB6D2}"/>
              </a:ext>
            </a:extLst>
          </p:cNvPr>
          <p:cNvSpPr txBox="1"/>
          <p:nvPr/>
        </p:nvSpPr>
        <p:spPr>
          <a:xfrm>
            <a:off x="10300996" y="4960816"/>
            <a:ext cx="149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143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133038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9117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to Like-mindedness (Phil. 2:1,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Reasons to be like-minded (2:1)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Consolation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Christ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Comfort of God’s love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Fellowship of the Holy Spirit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Affection and outward compassion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B. Results of like-mindedness (2:2)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Joy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Mutual love</a:t>
            </a:r>
            <a:endParaRPr lang="en-US" sz="2800" noProof="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Accord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DBDB0-DB3A-27F8-3D31-42E7D573E5C8}"/>
              </a:ext>
            </a:extLst>
          </p:cNvPr>
          <p:cNvSpPr txBox="1"/>
          <p:nvPr/>
        </p:nvSpPr>
        <p:spPr>
          <a:xfrm>
            <a:off x="3162105" y="5006982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Being like-minded also means there’s a similarity of attitude and spirit.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32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9117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to Like-mindedness (Phil. 2:1,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Reasons to be like-minded (2:1)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Consolation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Christ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Comfort of God’s love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Fellowship of the Holy Spirit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Affection and outward compassion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B. Results of like-mindedness (2:2)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Joy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Mutual love</a:t>
            </a:r>
            <a:endParaRPr lang="en-US" sz="2800" noProof="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Accord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F0531F-8EF1-63FE-D43C-93DD6316A0B2}"/>
              </a:ext>
            </a:extLst>
          </p:cNvPr>
          <p:cNvGrpSpPr/>
          <p:nvPr/>
        </p:nvGrpSpPr>
        <p:grpSpPr>
          <a:xfrm>
            <a:off x="3162105" y="5019140"/>
            <a:ext cx="7045585" cy="954107"/>
            <a:chOff x="3162105" y="4638528"/>
            <a:chExt cx="7045585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9DD15E-46D2-C3DE-5CB2-1D90B8DDB458}"/>
                </a:ext>
              </a:extLst>
            </p:cNvPr>
            <p:cNvSpPr txBox="1"/>
            <p:nvPr/>
          </p:nvSpPr>
          <p:spPr>
            <a:xfrm>
              <a:off x="3162105" y="4638528"/>
              <a:ext cx="70455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Do you see the results of like-mindedness (joy, love, accord) in our church? In what ways?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55DDAA37-23A0-803D-FC02-BA1E488BA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9" name="Picture 8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93103569-061F-C439-FD6A-C1C71F6434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0653" y="3359020"/>
            <a:ext cx="1851841" cy="34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9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828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Explanation of Like-mindedness (Phil. 2:3, 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Humble attitude (2:3)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AA499A-F932-097F-E60D-DE560B5E51FA}"/>
              </a:ext>
            </a:extLst>
          </p:cNvPr>
          <p:cNvSpPr txBox="1"/>
          <p:nvPr/>
        </p:nvSpPr>
        <p:spPr>
          <a:xfrm>
            <a:off x="3162104" y="4580884"/>
            <a:ext cx="9029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Like-minded ministry comes from hearts of humility rather than from hearts motivated by selfish ambitions and unfounded pride.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828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Explanation of Like-mindedness (Phil. 2:3, 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Humble attitude (2:3)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F72B32-0743-DB98-E8CA-786798B84065}"/>
              </a:ext>
            </a:extLst>
          </p:cNvPr>
          <p:cNvSpPr txBox="1"/>
          <p:nvPr/>
        </p:nvSpPr>
        <p:spPr>
          <a:xfrm>
            <a:off x="3162103" y="5001951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Those who set like-mindedness as their goal, root out all strife and vainglory in their hearts.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53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828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Explanation of Like-mindedness (Phil. 2:3, 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Humble attitude (2:3)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28C896-35AD-D25C-A433-433CCEE3163D}"/>
              </a:ext>
            </a:extLst>
          </p:cNvPr>
          <p:cNvGrpSpPr/>
          <p:nvPr/>
        </p:nvGrpSpPr>
        <p:grpSpPr>
          <a:xfrm>
            <a:off x="3162106" y="5019140"/>
            <a:ext cx="7241528" cy="954107"/>
            <a:chOff x="3162106" y="4638528"/>
            <a:chExt cx="7241528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D84541-AC01-B4EC-1DB4-C79AC8592EA0}"/>
                </a:ext>
              </a:extLst>
            </p:cNvPr>
            <p:cNvSpPr txBox="1"/>
            <p:nvPr/>
          </p:nvSpPr>
          <p:spPr>
            <a:xfrm>
              <a:off x="3162106" y="4638528"/>
              <a:ext cx="72415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might we know if we honor others better than ourselves?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835F4A51-E462-8AD3-1998-EE98C9D37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7" name="Picture 6" descr="A person with his hand on his chin&#10;&#10;Description automatically generated">
            <a:extLst>
              <a:ext uri="{FF2B5EF4-FFF2-40B4-BE49-F238E27FC236}">
                <a16:creationId xmlns:a16="http://schemas.microsoft.com/office/drawing/2014/main" id="{71AADFA8-FE33-3F4C-0829-1131B8C693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680626" y="2799183"/>
            <a:ext cx="2122986" cy="40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828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Explanation of Like-mindedness (Phil. 2:3, 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Humble attitude (2:3)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. Humble actions (2:4)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4CDD0-F4D4-9D2C-131B-D53472E137B4}"/>
              </a:ext>
            </a:extLst>
          </p:cNvPr>
          <p:cNvSpPr txBox="1"/>
          <p:nvPr/>
        </p:nvSpPr>
        <p:spPr>
          <a:xfrm>
            <a:off x="3162105" y="4575851"/>
            <a:ext cx="9029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directed the Philippians to purposefully notice other people’s situations in order to show them concern and lend them a helping hand.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112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828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Explanation of Like-mindedness (Phil. 2:3, 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Humble attitude (2:3)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. Humble actions (2:4)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28C896-35AD-D25C-A433-433CCEE3163D}"/>
              </a:ext>
            </a:extLst>
          </p:cNvPr>
          <p:cNvGrpSpPr/>
          <p:nvPr/>
        </p:nvGrpSpPr>
        <p:grpSpPr>
          <a:xfrm>
            <a:off x="3162105" y="5009809"/>
            <a:ext cx="8911705" cy="954107"/>
            <a:chOff x="3162105" y="4638528"/>
            <a:chExt cx="8911705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D84541-AC01-B4EC-1DB4-C79AC8592EA0}"/>
                </a:ext>
              </a:extLst>
            </p:cNvPr>
            <p:cNvSpPr txBox="1"/>
            <p:nvPr/>
          </p:nvSpPr>
          <p:spPr>
            <a:xfrm>
              <a:off x="3162105" y="4638528"/>
              <a:ext cx="89117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are some examples in our church of believers taking the interests of others seriously?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835F4A51-E462-8AD3-1998-EE98C9D37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2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Christ’s Example of Humility (Phil. 2:5–8)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His humble attitude (2:5, 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D36163-E8C8-9118-101B-ED1E29D87E06}"/>
              </a:ext>
            </a:extLst>
          </p:cNvPr>
          <p:cNvSpPr txBox="1"/>
          <p:nvPr/>
        </p:nvSpPr>
        <p:spPr>
          <a:xfrm>
            <a:off x="3162103" y="5020613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wanted the Philippians to exercise Christ’s mind, so that they think like 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00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911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to Like-mindedness (Phil. 2:1,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Reasons to be like-minded (2:1)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Consolation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Christ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FBC94C-113C-EA10-6B01-97E3998031A9}"/>
              </a:ext>
            </a:extLst>
          </p:cNvPr>
          <p:cNvGrpSpPr/>
          <p:nvPr/>
        </p:nvGrpSpPr>
        <p:grpSpPr>
          <a:xfrm>
            <a:off x="3162105" y="5009809"/>
            <a:ext cx="8911705" cy="954107"/>
            <a:chOff x="3162105" y="4638528"/>
            <a:chExt cx="8911705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4C8651-4690-0DEF-1603-78C57406DC8D}"/>
                </a:ext>
              </a:extLst>
            </p:cNvPr>
            <p:cNvSpPr txBox="1"/>
            <p:nvPr/>
          </p:nvSpPr>
          <p:spPr>
            <a:xfrm>
              <a:off x="3162105" y="4638528"/>
              <a:ext cx="89117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Why should Christ’s consolation of all believers motivate us to be like-minded?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F323A106-35BB-2746-FDD9-19F993CEA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Christ’s Example of Humility (Phil. 2:5–8)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His humble attitude (2:5, 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6D04D-5014-5DB1-4E0B-5967B058E768}"/>
              </a:ext>
            </a:extLst>
          </p:cNvPr>
          <p:cNvSpPr txBox="1"/>
          <p:nvPr/>
        </p:nvSpPr>
        <p:spPr>
          <a:xfrm>
            <a:off x="3162102" y="4594515"/>
            <a:ext cx="9029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Christ didn’t regard His existing in a manner equal to God as something to be grasped and exclusively applied for His own advantage.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34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Christ’s Example of Humility (Phil. 2:5–8)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His humble attitude (2:5, 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9933EF-9967-E248-E3AA-5E51FADE87DB}"/>
              </a:ext>
            </a:extLst>
          </p:cNvPr>
          <p:cNvGrpSpPr/>
          <p:nvPr/>
        </p:nvGrpSpPr>
        <p:grpSpPr>
          <a:xfrm>
            <a:off x="3162106" y="5425021"/>
            <a:ext cx="8744144" cy="523220"/>
            <a:chOff x="3162106" y="4638528"/>
            <a:chExt cx="8744144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4D1DD9-204E-7691-CD34-BBD356A10410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word would you use to describe Christ’s attitude?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19A1AEA-EC67-E151-DF6B-5FF1AA056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94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Christ’s Example of Humility (Phil. 2:5–8)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His humble attitude (2:5, 6)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His humble actions (2:7, 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78D89-A0CF-C9EC-9163-5FE7AC443214}"/>
              </a:ext>
            </a:extLst>
          </p:cNvPr>
          <p:cNvSpPr txBox="1"/>
          <p:nvPr/>
        </p:nvSpPr>
        <p:spPr>
          <a:xfrm>
            <a:off x="3162105" y="5008173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By taking the form of a servant, Jesus became the God-Man, possessing a human nature as well as a divine nature.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30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Christ’s Example of Humility (Phil. 2:5–8)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His humble attitude (2:5, 6)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His humble actions (2:7, 8)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D4326C-E5C7-439D-5001-56EEED629BDF}"/>
              </a:ext>
            </a:extLst>
          </p:cNvPr>
          <p:cNvGrpSpPr/>
          <p:nvPr/>
        </p:nvGrpSpPr>
        <p:grpSpPr>
          <a:xfrm>
            <a:off x="3162105" y="5009809"/>
            <a:ext cx="8911705" cy="954107"/>
            <a:chOff x="3162105" y="4638528"/>
            <a:chExt cx="8911705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EF349F-234E-F4FD-BB7B-DAB64987F4FE}"/>
                </a:ext>
              </a:extLst>
            </p:cNvPr>
            <p:cNvSpPr txBox="1"/>
            <p:nvPr/>
          </p:nvSpPr>
          <p:spPr>
            <a:xfrm>
              <a:off x="3162105" y="4638528"/>
              <a:ext cx="89117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does Jesus’ example of humility help you understand Paul’s command to be and act humbly?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E64ED1CA-4C64-4451-945A-FF3252CA3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8" name="Picture 7" descr="A person carrying a large cross&#10;&#10;Description automatically generated">
            <a:extLst>
              <a:ext uri="{FF2B5EF4-FFF2-40B4-BE49-F238E27FC236}">
                <a16:creationId xmlns:a16="http://schemas.microsoft.com/office/drawing/2014/main" id="{885768BB-7957-EFF0-EC3C-BC5596B11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10" y="2220686"/>
            <a:ext cx="3881191" cy="26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0BAEF7-377D-FEDC-7D70-880A7AA1864B}"/>
              </a:ext>
            </a:extLst>
          </p:cNvPr>
          <p:cNvSpPr txBox="1"/>
          <p:nvPr/>
        </p:nvSpPr>
        <p:spPr>
          <a:xfrm>
            <a:off x="2993489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</a:t>
            </a:r>
            <a:r>
              <a:rPr lang="en-US" sz="2800" dirty="0">
                <a:solidFill>
                  <a:prstClr val="black"/>
                </a:solidFill>
              </a:rPr>
              <a:t>Christ’s Exaltation for Being Humble (Phil. 2:9–11)</a:t>
            </a:r>
          </a:p>
          <a:p>
            <a:pPr lvl="0">
              <a:tabLst>
                <a:tab pos="4381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His unrivaled position (2:9)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6A7B4-FB6F-F7B5-B0ED-8D45AA6DD84E}"/>
              </a:ext>
            </a:extLst>
          </p:cNvPr>
          <p:cNvSpPr txBox="1"/>
          <p:nvPr/>
        </p:nvSpPr>
        <p:spPr>
          <a:xfrm>
            <a:off x="3162104" y="4582076"/>
            <a:ext cx="9029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No one else will be exalted to the “rank” Jesus earned through His humble obedience. His position will always be unrivaled.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42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0BAEF7-377D-FEDC-7D70-880A7AA1864B}"/>
              </a:ext>
            </a:extLst>
          </p:cNvPr>
          <p:cNvSpPr txBox="1"/>
          <p:nvPr/>
        </p:nvSpPr>
        <p:spPr>
          <a:xfrm>
            <a:off x="2993489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</a:t>
            </a:r>
            <a:r>
              <a:rPr lang="en-US" sz="2800" dirty="0">
                <a:solidFill>
                  <a:prstClr val="black"/>
                </a:solidFill>
              </a:rPr>
              <a:t>Christ’s Exaltation for Being Humble (Phil. 2:9–11)</a:t>
            </a:r>
          </a:p>
          <a:p>
            <a:pPr lvl="0">
              <a:tabLst>
                <a:tab pos="4381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His unrivaled position (2:9)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CCDC66-8578-DE46-6DED-EB07DF3A5621}"/>
              </a:ext>
            </a:extLst>
          </p:cNvPr>
          <p:cNvGrpSpPr/>
          <p:nvPr/>
        </p:nvGrpSpPr>
        <p:grpSpPr>
          <a:xfrm>
            <a:off x="3162105" y="5009809"/>
            <a:ext cx="8911705" cy="954107"/>
            <a:chOff x="3162105" y="4638528"/>
            <a:chExt cx="8911705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7DD092-776C-6F4A-B167-A9E9E0475C52}"/>
                </a:ext>
              </a:extLst>
            </p:cNvPr>
            <p:cNvSpPr txBox="1"/>
            <p:nvPr/>
          </p:nvSpPr>
          <p:spPr>
            <a:xfrm>
              <a:off x="3162105" y="4638528"/>
              <a:ext cx="89117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Why will the church (the twenty-four elders) give Christ praise? (Rev. 5:8–10)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D41FEA4F-CA66-C6C3-7BE4-E3AC36463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9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0BAEF7-377D-FEDC-7D70-880A7AA1864B}"/>
              </a:ext>
            </a:extLst>
          </p:cNvPr>
          <p:cNvSpPr txBox="1"/>
          <p:nvPr/>
        </p:nvSpPr>
        <p:spPr>
          <a:xfrm>
            <a:off x="2993489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</a:t>
            </a:r>
            <a:r>
              <a:rPr lang="en-US" sz="2800" dirty="0">
                <a:solidFill>
                  <a:prstClr val="black"/>
                </a:solidFill>
              </a:rPr>
              <a:t>Christ’s Exaltation for Being Humble (Phil. 2:9–11)</a:t>
            </a:r>
          </a:p>
          <a:p>
            <a:pPr lvl="0">
              <a:tabLst>
                <a:tab pos="4381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His unrivaled position (2:9)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A5808D-3889-78F8-C27A-27D206CEA81A}"/>
              </a:ext>
            </a:extLst>
          </p:cNvPr>
          <p:cNvGrpSpPr/>
          <p:nvPr/>
        </p:nvGrpSpPr>
        <p:grpSpPr>
          <a:xfrm>
            <a:off x="3162105" y="5427540"/>
            <a:ext cx="8958359" cy="523220"/>
            <a:chOff x="3162104" y="4638528"/>
            <a:chExt cx="8958359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311DAC-510C-89D5-1B04-EE632554014D}"/>
                </a:ext>
              </a:extLst>
            </p:cNvPr>
            <p:cNvSpPr txBox="1"/>
            <p:nvPr/>
          </p:nvSpPr>
          <p:spPr>
            <a:xfrm>
              <a:off x="3162104" y="4638528"/>
              <a:ext cx="8958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did Peter teach concerning humility? (1 Pet. 5:5, 6)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814C1E64-DAE2-70E6-8B67-B254A315B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00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0BAEF7-377D-FEDC-7D70-880A7AA1864B}"/>
              </a:ext>
            </a:extLst>
          </p:cNvPr>
          <p:cNvSpPr txBox="1"/>
          <p:nvPr/>
        </p:nvSpPr>
        <p:spPr>
          <a:xfrm>
            <a:off x="2993489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</a:t>
            </a:r>
            <a:r>
              <a:rPr lang="en-US" sz="2800" dirty="0">
                <a:solidFill>
                  <a:prstClr val="black"/>
                </a:solidFill>
              </a:rPr>
              <a:t>Christ’s Exaltation for Being Humble (Phil. 2:9–11)</a:t>
            </a:r>
          </a:p>
          <a:p>
            <a:pPr lvl="0">
              <a:tabLst>
                <a:tab pos="4381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His unrivaled position (2:9)</a:t>
            </a:r>
          </a:p>
          <a:p>
            <a:pPr lvl="0">
              <a:tabLst>
                <a:tab pos="4381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B. His universal recognition (2:10, 11)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9FEF3-18A3-E0F4-1DEC-83C21BAD6102}"/>
              </a:ext>
            </a:extLst>
          </p:cNvPr>
          <p:cNvSpPr txBox="1"/>
          <p:nvPr/>
        </p:nvSpPr>
        <p:spPr>
          <a:xfrm>
            <a:off x="3162105" y="5005069"/>
            <a:ext cx="8818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God exalted Jesus so that every knee will bow before Jesus and every tongue will confess that Jesus is Lord.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195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euron&#10;&#10;Description automatically generated">
            <a:extLst>
              <a:ext uri="{FF2B5EF4-FFF2-40B4-BE49-F238E27FC236}">
                <a16:creationId xmlns:a16="http://schemas.microsoft.com/office/drawing/2014/main" id="{4F07C3C1-25DA-432F-0BB4-92779430F1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2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911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to Like-mindedness (Phil. 2:1,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Reasons to be like-minded (2:1)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Consolation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Christ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591C79-CC38-C574-020C-7C42F41351ED}"/>
              </a:ext>
            </a:extLst>
          </p:cNvPr>
          <p:cNvSpPr txBox="1"/>
          <p:nvPr/>
        </p:nvSpPr>
        <p:spPr>
          <a:xfrm>
            <a:off x="3162105" y="4591297"/>
            <a:ext cx="9029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God primarily consoles believers through those believers He has already consoled through the ministry of other believers.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FD9691B2-AE7C-7AAB-C329-6BEFD2A54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90" y="1763066"/>
            <a:ext cx="693770" cy="281784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CD51D8-2E2E-27DD-8F7F-C0F19B27A8C0}"/>
              </a:ext>
            </a:extLst>
          </p:cNvPr>
          <p:cNvCxnSpPr>
            <a:cxnSpLocks/>
          </p:cNvCxnSpPr>
          <p:nvPr/>
        </p:nvCxnSpPr>
        <p:spPr>
          <a:xfrm flipH="1">
            <a:off x="8024327" y="2575249"/>
            <a:ext cx="2372105" cy="0"/>
          </a:xfrm>
          <a:prstGeom prst="straightConnector1">
            <a:avLst/>
          </a:prstGeom>
          <a:ln w="57150">
            <a:solidFill>
              <a:srgbClr val="AC08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DE50FD-F7AF-6C27-E92C-35770A2434D5}"/>
              </a:ext>
            </a:extLst>
          </p:cNvPr>
          <p:cNvCxnSpPr>
            <a:cxnSpLocks/>
          </p:cNvCxnSpPr>
          <p:nvPr/>
        </p:nvCxnSpPr>
        <p:spPr>
          <a:xfrm flipH="1">
            <a:off x="5393094" y="2578359"/>
            <a:ext cx="2283958" cy="0"/>
          </a:xfrm>
          <a:prstGeom prst="straightConnector1">
            <a:avLst/>
          </a:prstGeom>
          <a:ln w="57150">
            <a:solidFill>
              <a:srgbClr val="AC08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32D77508-AA65-7F34-60AC-D77CA5FAD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54" y="1774923"/>
            <a:ext cx="837156" cy="2817845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4D3781A3-304F-FB9D-AAEF-7AF824FF4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26" y="1847262"/>
            <a:ext cx="674262" cy="26702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D9D251-7979-D11C-D8B7-0B9389CA204B}"/>
              </a:ext>
            </a:extLst>
          </p:cNvPr>
          <p:cNvSpPr txBox="1"/>
          <p:nvPr/>
        </p:nvSpPr>
        <p:spPr>
          <a:xfrm>
            <a:off x="8392304" y="2058302"/>
            <a:ext cx="163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61975" algn="l"/>
              </a:tabLst>
              <a:defRPr/>
            </a:pPr>
            <a:r>
              <a:rPr lang="en-US" sz="2800" b="1" dirty="0">
                <a:solidFill>
                  <a:srgbClr val="FFC000"/>
                </a:solidFill>
              </a:rPr>
              <a:t>Console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3568F-CA89-9835-D8F3-6D80C3F99493}"/>
              </a:ext>
            </a:extLst>
          </p:cNvPr>
          <p:cNvSpPr txBox="1"/>
          <p:nvPr/>
        </p:nvSpPr>
        <p:spPr>
          <a:xfrm>
            <a:off x="5719471" y="2058302"/>
            <a:ext cx="163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61975" algn="l"/>
              </a:tabLst>
              <a:defRPr/>
            </a:pPr>
            <a:r>
              <a:rPr lang="en-US" sz="2800" b="1" dirty="0">
                <a:solidFill>
                  <a:srgbClr val="FFC000"/>
                </a:solidFill>
              </a:rPr>
              <a:t>Console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36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9117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to Like-mindedness (Phil. 2:1,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Reasons to be like-minded (2:1)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Consolation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Christ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Comfort of God’s love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66A09B-F116-37B2-BBBE-45ABC4F409AD}"/>
              </a:ext>
            </a:extLst>
          </p:cNvPr>
          <p:cNvSpPr txBox="1"/>
          <p:nvPr/>
        </p:nvSpPr>
        <p:spPr>
          <a:xfrm>
            <a:off x="3162104" y="5012364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noProof="0" dirty="0">
                <a:solidFill>
                  <a:prstClr val="black"/>
                </a:solidFill>
              </a:rPr>
              <a:t>T</a:t>
            </a:r>
            <a:r>
              <a:rPr lang="en-US" sz="2800" dirty="0">
                <a:solidFill>
                  <a:prstClr val="black"/>
                </a:solidFill>
              </a:rPr>
              <a:t>he bond of a mutual comfort of God’s love allows believers to be like-minded.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 descr="A red heart on a black background&#10;&#10;Description automatically generated">
            <a:extLst>
              <a:ext uri="{FF2B5EF4-FFF2-40B4-BE49-F238E27FC236}">
                <a16:creationId xmlns:a16="http://schemas.microsoft.com/office/drawing/2014/main" id="{065DE0D6-C74E-81AE-54B8-A2A371CBC7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365" y="3002139"/>
            <a:ext cx="2336801" cy="2336801"/>
          </a:xfrm>
          <a:prstGeom prst="rect">
            <a:avLst/>
          </a:prstGeom>
        </p:spPr>
      </p:pic>
      <p:pic>
        <p:nvPicPr>
          <p:cNvPr id="9" name="Picture 8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772876C0-BA27-171D-7434-3AA8CDC28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3796" y="2880306"/>
            <a:ext cx="903937" cy="5012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7F0C96-D9D1-B6C5-8D27-54112F7909F8}"/>
              </a:ext>
            </a:extLst>
          </p:cNvPr>
          <p:cNvSpPr txBox="1"/>
          <p:nvPr/>
        </p:nvSpPr>
        <p:spPr>
          <a:xfrm>
            <a:off x="8789911" y="2217309"/>
            <a:ext cx="137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143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GOD</a:t>
            </a:r>
          </a:p>
        </p:txBody>
      </p:sp>
      <p:pic>
        <p:nvPicPr>
          <p:cNvPr id="11" name="Picture 10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12FC4E20-C329-48E7-1010-3A9754C50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41471" y="3719585"/>
            <a:ext cx="1459919" cy="629321"/>
          </a:xfrm>
          <a:prstGeom prst="rect">
            <a:avLst/>
          </a:prstGeom>
        </p:spPr>
      </p:pic>
      <p:pic>
        <p:nvPicPr>
          <p:cNvPr id="14" name="Picture 13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C324EED6-2704-44F4-95E3-19BCFF2F8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565028" y="3722540"/>
            <a:ext cx="1459919" cy="629321"/>
          </a:xfrm>
          <a:prstGeom prst="rect">
            <a:avLst/>
          </a:prstGeom>
        </p:spPr>
      </p:pic>
      <p:pic>
        <p:nvPicPr>
          <p:cNvPr id="15" name="Picture 14" descr="A red heart on a black background&#10;&#10;Description automatically generated">
            <a:extLst>
              <a:ext uri="{FF2B5EF4-FFF2-40B4-BE49-F238E27FC236}">
                <a16:creationId xmlns:a16="http://schemas.microsoft.com/office/drawing/2014/main" id="{E386FDD1-7E17-A530-D47C-B499157F24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597" y="3002140"/>
            <a:ext cx="2336801" cy="2336801"/>
          </a:xfrm>
          <a:prstGeom prst="rect">
            <a:avLst/>
          </a:prstGeom>
        </p:spPr>
      </p:pic>
      <p:pic>
        <p:nvPicPr>
          <p:cNvPr id="16" name="Picture 15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827E28E9-4A12-9DC8-A19C-3C909AE50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8526" y="2886640"/>
            <a:ext cx="903937" cy="5012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93DFA3-343D-5741-FA34-6D1968B1761D}"/>
              </a:ext>
            </a:extLst>
          </p:cNvPr>
          <p:cNvSpPr txBox="1"/>
          <p:nvPr/>
        </p:nvSpPr>
        <p:spPr>
          <a:xfrm>
            <a:off x="3984641" y="2223643"/>
            <a:ext cx="137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143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18706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9117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to Like-mindedness (Phil. 2:1,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Reasons to be like-minded (2:1)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Consolation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Christ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Comfort of God’s love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FF9C8F-A70D-53E4-B710-860BDEE1529F}"/>
              </a:ext>
            </a:extLst>
          </p:cNvPr>
          <p:cNvGrpSpPr/>
          <p:nvPr/>
        </p:nvGrpSpPr>
        <p:grpSpPr>
          <a:xfrm>
            <a:off x="3162105" y="5009809"/>
            <a:ext cx="8911705" cy="954107"/>
            <a:chOff x="3162105" y="4638528"/>
            <a:chExt cx="8911705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CEBC4D-C251-743A-3B3F-3A88EA6C1356}"/>
                </a:ext>
              </a:extLst>
            </p:cNvPr>
            <p:cNvSpPr txBox="1"/>
            <p:nvPr/>
          </p:nvSpPr>
          <p:spPr>
            <a:xfrm>
              <a:off x="3162105" y="4638528"/>
              <a:ext cx="89117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When has God’s love comforted you through someone who came alongside you?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D9625541-3A97-9543-3512-8660EEA37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33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9117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to Like-mindedness (Phil. 2:1,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Reasons to be like-minded (2:1)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Consolation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Christ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Comfort of God’s love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Fellowship of the Holy Spirit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3858C-0E7B-E596-0B2A-0717E64C19EA}"/>
              </a:ext>
            </a:extLst>
          </p:cNvPr>
          <p:cNvSpPr txBox="1"/>
          <p:nvPr/>
        </p:nvSpPr>
        <p:spPr>
          <a:xfrm>
            <a:off x="3162104" y="5012364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Spirit moves in our hearts and minds in the same way, making unity possible.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50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9117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to Like-mindedness (Phil. 2:1,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Reasons to be like-minded (2:1)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Consolation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Christ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Comfort of God’s love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Fellowship of the Holy Spirit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FF9C8F-A70D-53E4-B710-860BDEE1529F}"/>
              </a:ext>
            </a:extLst>
          </p:cNvPr>
          <p:cNvGrpSpPr/>
          <p:nvPr/>
        </p:nvGrpSpPr>
        <p:grpSpPr>
          <a:xfrm>
            <a:off x="3162105" y="5019140"/>
            <a:ext cx="8911705" cy="954107"/>
            <a:chOff x="3162105" y="4638528"/>
            <a:chExt cx="8911705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CEBC4D-C251-743A-3B3F-3A88EA6C1356}"/>
                </a:ext>
              </a:extLst>
            </p:cNvPr>
            <p:cNvSpPr txBox="1"/>
            <p:nvPr/>
          </p:nvSpPr>
          <p:spPr>
            <a:xfrm>
              <a:off x="3162105" y="4638528"/>
              <a:ext cx="89117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happens when believers refuse to walk in the Spirit?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D9625541-3A97-9543-3512-8660EEA37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0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9117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to Like-mindedness (Phil. 2:1,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Reasons to be like-minded (2:1)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Consolation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Christ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Comfort of God’s love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Fellowship of the Holy Spirit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Affection and outward compassion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3858C-0E7B-E596-0B2A-0717E64C19EA}"/>
              </a:ext>
            </a:extLst>
          </p:cNvPr>
          <p:cNvSpPr txBox="1"/>
          <p:nvPr/>
        </p:nvSpPr>
        <p:spPr>
          <a:xfrm>
            <a:off x="3162104" y="5012364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wanted the Philippians to treat one another as God treats them.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8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9117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to Like-mindedness (Phil. 2:1,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Reasons to be like-minded (2:1)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Consolation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Christ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Comfort of God’s love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Fellowship of the Holy Spirit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• Affection and outward compassion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B. Results of like-mindedness (2:2)</a:t>
            </a:r>
          </a:p>
          <a:p>
            <a:pPr lvl="0">
              <a:tabLst>
                <a:tab pos="285750" algn="l"/>
                <a:tab pos="6905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• Joy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3858C-0E7B-E596-0B2A-0717E64C19EA}"/>
              </a:ext>
            </a:extLst>
          </p:cNvPr>
          <p:cNvSpPr txBox="1"/>
          <p:nvPr/>
        </p:nvSpPr>
        <p:spPr>
          <a:xfrm>
            <a:off x="3162104" y="5012364"/>
            <a:ext cx="6084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wanted the Philippians to be like-minded to bring his joy to completion.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 descr="A person with curly hair smiling&#10;&#10;Description automatically generated">
            <a:extLst>
              <a:ext uri="{FF2B5EF4-FFF2-40B4-BE49-F238E27FC236}">
                <a16:creationId xmlns:a16="http://schemas.microsoft.com/office/drawing/2014/main" id="{6BE319C3-7F29-F269-01AC-A098849C26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8482" y="3027996"/>
            <a:ext cx="2183363" cy="38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1455</Words>
  <Application>Microsoft Office PowerPoint</Application>
  <PresentationFormat>Widescreen</PresentationFormat>
  <Paragraphs>139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132</cp:revision>
  <dcterms:created xsi:type="dcterms:W3CDTF">2020-12-02T03:38:14Z</dcterms:created>
  <dcterms:modified xsi:type="dcterms:W3CDTF">2023-07-19T21:10:25Z</dcterms:modified>
</cp:coreProperties>
</file>