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31" r:id="rId3"/>
    <p:sldId id="334" r:id="rId4"/>
    <p:sldId id="335" r:id="rId5"/>
    <p:sldId id="336" r:id="rId6"/>
    <p:sldId id="333" r:id="rId7"/>
    <p:sldId id="337" r:id="rId8"/>
    <p:sldId id="338" r:id="rId9"/>
    <p:sldId id="341" r:id="rId10"/>
    <p:sldId id="339" r:id="rId11"/>
    <p:sldId id="342" r:id="rId12"/>
    <p:sldId id="343" r:id="rId13"/>
    <p:sldId id="332" r:id="rId14"/>
    <p:sldId id="344" r:id="rId15"/>
    <p:sldId id="345" r:id="rId16"/>
    <p:sldId id="346" r:id="rId17"/>
    <p:sldId id="347" r:id="rId18"/>
    <p:sldId id="348" r:id="rId19"/>
    <p:sldId id="350" r:id="rId20"/>
    <p:sldId id="349" r:id="rId21"/>
    <p:sldId id="351" r:id="rId22"/>
    <p:sldId id="352" r:id="rId23"/>
    <p:sldId id="353" r:id="rId24"/>
    <p:sldId id="35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871"/>
    <a:srgbClr val="FEC279"/>
    <a:srgbClr val="FF8C2E"/>
    <a:srgbClr val="6C2620"/>
    <a:srgbClr val="D82741"/>
    <a:srgbClr val="FE8156"/>
    <a:srgbClr val="FFD9B4"/>
    <a:srgbClr val="FFE8D2"/>
    <a:srgbClr val="EB2E46"/>
    <a:srgbClr val="E53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9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D2546-C53D-37A8-EAD2-CA283FD13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3C851-E99D-FD02-756C-DD2DB2D52FF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sky, outdoor, symbol, cemetery&#10;&#10;Description automatically generated">
            <a:extLst>
              <a:ext uri="{FF2B5EF4-FFF2-40B4-BE49-F238E27FC236}">
                <a16:creationId xmlns:a16="http://schemas.microsoft.com/office/drawing/2014/main" id="{E40BB11B-9C07-80D0-FBD2-CA24FC27E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"/>
          <a:stretch/>
        </p:blipFill>
        <p:spPr>
          <a:xfrm flipH="1">
            <a:off x="-2" y="523661"/>
            <a:ext cx="2569426" cy="42368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8043A1-BD9F-D43D-33C2-96BCBB84A249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2F327-FBC9-AF00-DC52-983C15F80813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964B7-8660-05BE-D6EF-AA8FBEE64380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4B577-4946-CA10-5758-9B2D27E31F51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3AA36A-9621-311D-C572-8E6973193286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BDBB1-1706-2DD4-4CC5-3C26299D610A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70BFA7-0B51-C0D1-39BC-17015393353F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AC2975-90A0-2FD5-C4AF-5AFDFAC343E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C893E1-0CCC-D56D-E05B-76684160DC0B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D4FC89-E12D-8C0C-0E3A-79712E8E3E67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98F9E-7A0A-C162-0CFA-B7D99E0C78BD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670877-04F5-FFE4-F269-980766A4C442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6B1B32-DCC4-7ED4-222E-2B5B376AC267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E03529-32A0-16C0-6AC2-EEDEFE414A92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45BE73-9D7B-7105-B8DE-A65A309574A4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8F01AE-F8E3-7565-AF40-8827944C25FD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98DE22-50EB-3440-2E4D-5E7EBCE1BE42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E36D7-C53C-00CA-4440-F3639400CBAE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7CBF77-2822-86A7-1B14-62C3787A9376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C314F1-3B40-11E0-71E1-DC5AD313DC44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5F2775-0EDB-6910-3C21-65F2141E6C51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28D078-231B-2D67-3738-4A062E74173B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6266BD-5898-9AE7-2902-EEA446C7CE8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770B42-135C-B726-30B3-4264AC147156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D6570-8734-2457-E40B-5870175B4882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F0E7E4-1935-49E0-0270-D2D216E84FB8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3AFA2C-C4CC-C099-EEEB-64DD8BB1A400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8D1E73-F64D-CB42-82F3-079679B38F4A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F48F58-F820-6911-234F-0B3C52730530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F11DCF-4649-013C-3856-58C3A3764CBF}"/>
              </a:ext>
            </a:extLst>
          </p:cNvPr>
          <p:cNvSpPr/>
          <p:nvPr userDrawn="1"/>
        </p:nvSpPr>
        <p:spPr>
          <a:xfrm>
            <a:off x="2066326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F0E5613-3D20-8DC2-658F-8CDE557F05E7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7D5E43-731B-BDE9-8143-29998F6B0016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65301E-F190-9169-B484-53B7F84B3000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0E0E97-F029-000D-6E11-3C49067199B9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444D1B-7FE3-3577-58FC-9CE80CAC64FA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F4F17FE-B133-DA5C-4BDB-EECF66FCE8DF}"/>
              </a:ext>
            </a:extLst>
          </p:cNvPr>
          <p:cNvSpPr/>
          <p:nvPr userDrawn="1"/>
        </p:nvSpPr>
        <p:spPr>
          <a:xfrm>
            <a:off x="1509909" y="628560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3615D1-0EE5-D2F0-B35A-9E05763AA088}"/>
              </a:ext>
            </a:extLst>
          </p:cNvPr>
          <p:cNvSpPr/>
          <p:nvPr userDrawn="1"/>
        </p:nvSpPr>
        <p:spPr>
          <a:xfrm>
            <a:off x="954743" y="628560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68986-8D7D-FB8D-519C-EBEF7B9F768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30D2AB-193C-7D10-EBD0-FC145A4F642A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0D3B58-6F0A-18CB-55C0-B08571F80A1B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2DD4F-1AE1-3AB4-D8D8-F58645C2F00D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189355-C1BF-E4CA-26A6-4E54A5AAE082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0BF053-BA53-72C3-45FF-5EC53C4E0879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18DCD00-01C9-B833-9AD6-8D40EA39F187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290F36-2A10-6133-A71A-76BCE60DC784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AA46AF7-A116-18DE-B63F-0BD90E5755B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59399E-73B4-4976-6ED6-A1B8740CB664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red text&#10;&#10;Description automatically generated with low confidence">
            <a:extLst>
              <a:ext uri="{FF2B5EF4-FFF2-40B4-BE49-F238E27FC236}">
                <a16:creationId xmlns:a16="http://schemas.microsoft.com/office/drawing/2014/main" id="{5FDC329E-74E9-F8B4-B181-E8453EDAA7A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757016"/>
            <a:ext cx="2879003" cy="13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symbol, cemetery&#10;&#10;Description automatically generated">
            <a:extLst>
              <a:ext uri="{FF2B5EF4-FFF2-40B4-BE49-F238E27FC236}">
                <a16:creationId xmlns:a16="http://schemas.microsoft.com/office/drawing/2014/main" id="{9F36D5F2-2F47-B20E-E80A-B7393748A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C0983BB9-A3FC-9211-1C34-B84C5D80B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" y="5242174"/>
            <a:ext cx="8027402" cy="144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9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Paul’s Expectations (Phil. 1:27)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Stand fast in the Spirit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Striving together in the struggle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D18651-F6DC-CA53-8989-410D7E4AFEE8}"/>
              </a:ext>
            </a:extLst>
          </p:cNvPr>
          <p:cNvSpPr txBox="1"/>
          <p:nvPr/>
        </p:nvSpPr>
        <p:spPr>
          <a:xfrm>
            <a:off x="3162105" y="4998733"/>
            <a:ext cx="902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noProof="0" dirty="0">
                <a:solidFill>
                  <a:prstClr val="black"/>
                </a:solidFill>
              </a:rPr>
              <a:t>H</a:t>
            </a:r>
            <a:r>
              <a:rPr lang="en-US" sz="2800" dirty="0">
                <a:solidFill>
                  <a:prstClr val="black"/>
                </a:solidFill>
              </a:rPr>
              <a:t>ow an individual responds to his or her role in furthering the gospel will positively or negatively affect other believers.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9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soldiers running in the desert&#10;&#10;Description automatically generated with low confidence">
            <a:extLst>
              <a:ext uri="{FF2B5EF4-FFF2-40B4-BE49-F238E27FC236}">
                <a16:creationId xmlns:a16="http://schemas.microsoft.com/office/drawing/2014/main" id="{7DD0DFD3-1EA4-1ABF-CE2F-8711DFD497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84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men playing rugby&#10;&#10;Description automatically generated with medium confidence">
            <a:extLst>
              <a:ext uri="{FF2B5EF4-FFF2-40B4-BE49-F238E27FC236}">
                <a16:creationId xmlns:a16="http://schemas.microsoft.com/office/drawing/2014/main" id="{0BD40239-9876-2E7D-A687-52115C4D7D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6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61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The Philippians’ Experiences (Phil. 1:28, 29)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Authenticate the gospel (1:28)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C5D632-35F9-D19F-4F76-4E566E73CDAE}"/>
              </a:ext>
            </a:extLst>
          </p:cNvPr>
          <p:cNvSpPr txBox="1"/>
          <p:nvPr/>
        </p:nvSpPr>
        <p:spPr>
          <a:xfrm>
            <a:off x="3162106" y="4572634"/>
            <a:ext cx="8930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understood the Philippians could become intimidated by their opponents and then panic and “run.” Paul ordered them to take a firm and united stand for the gospel.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946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horses running&#10;&#10;Description automatically generated">
            <a:extLst>
              <a:ext uri="{FF2B5EF4-FFF2-40B4-BE49-F238E27FC236}">
                <a16:creationId xmlns:a16="http://schemas.microsoft.com/office/drawing/2014/main" id="{5B5DF3E3-FC4A-8A84-F46F-2D04D9F7B7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"/>
            <a:ext cx="12192000" cy="685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31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The Philippians’ Experiences (Phil. 1:28, 29)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Authenticate the gospel (1:28)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C5D632-35F9-D19F-4F76-4E566E73CDAE}"/>
              </a:ext>
            </a:extLst>
          </p:cNvPr>
          <p:cNvSpPr txBox="1"/>
          <p:nvPr/>
        </p:nvSpPr>
        <p:spPr>
          <a:xfrm>
            <a:off x="3162106" y="4572634"/>
            <a:ext cx="8930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As the believers endured persecution from their enemies, they would demonstrate their deep trust in God and their certainty about their future.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0022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The Philippians’ Experiences (Phil. 1:28, 29)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Authenticate the gospel (1:28)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C5D632-35F9-D19F-4F76-4E566E73CDAE}"/>
              </a:ext>
            </a:extLst>
          </p:cNvPr>
          <p:cNvSpPr txBox="1"/>
          <p:nvPr/>
        </p:nvSpPr>
        <p:spPr>
          <a:xfrm>
            <a:off x="3162106" y="4572634"/>
            <a:ext cx="90298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Believers’ steadfastness in the face of danger authenticates their message of hope and serves as an omen of their persecutors’ doom.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350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The Philippians’ Experiences (Phil. 1:28, 29)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Authenticate the gospel (1:28)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78C5D0-B5E2-4E9B-DF01-91EAEC78B582}"/>
              </a:ext>
            </a:extLst>
          </p:cNvPr>
          <p:cNvGrpSpPr/>
          <p:nvPr/>
        </p:nvGrpSpPr>
        <p:grpSpPr>
          <a:xfrm>
            <a:off x="3162106" y="5000478"/>
            <a:ext cx="6691021" cy="954107"/>
            <a:chOff x="3162106" y="4638528"/>
            <a:chExt cx="6691021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7C8BB1-7DB1-A7AB-AC51-0381693C7761}"/>
                </a:ext>
              </a:extLst>
            </p:cNvPr>
            <p:cNvSpPr txBox="1"/>
            <p:nvPr/>
          </p:nvSpPr>
          <p:spPr>
            <a:xfrm>
              <a:off x="3162106" y="4638528"/>
              <a:ext cx="669102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When have you been hated because of your testimony as a believer?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6" name="Picture 5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BE42565B-1F95-DE18-79D2-93390BBDC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8" name="Picture 7" descr="A person with her arms crossed&#10;&#10;Description automatically generated with medium confidence">
            <a:extLst>
              <a:ext uri="{FF2B5EF4-FFF2-40B4-BE49-F238E27FC236}">
                <a16:creationId xmlns:a16="http://schemas.microsoft.com/office/drawing/2014/main" id="{FE4B79D2-3772-1B12-D533-B06BCED500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511" y="2873829"/>
            <a:ext cx="2646203" cy="39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5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The Philippians’ Experiences (Phil. 1:28, 29)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Authenticate the gospel (1:28)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78C5D0-B5E2-4E9B-DF01-91EAEC78B582}"/>
              </a:ext>
            </a:extLst>
          </p:cNvPr>
          <p:cNvGrpSpPr/>
          <p:nvPr/>
        </p:nvGrpSpPr>
        <p:grpSpPr>
          <a:xfrm>
            <a:off x="3162106" y="5000478"/>
            <a:ext cx="8744144" cy="954107"/>
            <a:chOff x="3162106" y="4638528"/>
            <a:chExt cx="8744144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7C8BB1-7DB1-A7AB-AC51-0381693C7761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Do you think your persecutor understood your testimony was for him or her an omen of doom? Explain.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6" name="Picture 5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BE42565B-1F95-DE18-79D2-93390BBDC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074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The Philippians’ Experiences (Phil. 1:28, 29)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Authenticate the gospel (1:28)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Appreciate God’s grace (1:29)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53AED4-702B-2BFB-DFE0-4DB2853BF325}"/>
              </a:ext>
            </a:extLst>
          </p:cNvPr>
          <p:cNvSpPr txBox="1"/>
          <p:nvPr/>
        </p:nvSpPr>
        <p:spPr>
          <a:xfrm>
            <a:off x="3162106" y="4572634"/>
            <a:ext cx="90298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reminded the Philippians that their suffering was granted by God. It was not an accident; it was part of His sovereign purpose.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0" name="Picture 9" descr="A hand holding a gift box&#10;&#10;Description automatically generated with low confidence">
            <a:extLst>
              <a:ext uri="{FF2B5EF4-FFF2-40B4-BE49-F238E27FC236}">
                <a16:creationId xmlns:a16="http://schemas.microsoft.com/office/drawing/2014/main" id="{D0074101-B173-1975-B143-9FD7679EA8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3088" y="1228145"/>
            <a:ext cx="4808912" cy="32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5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Exhortation (Phil. 1:27)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76323-4BCF-FA2D-6D66-FA906226BEC4}"/>
              </a:ext>
            </a:extLst>
          </p:cNvPr>
          <p:cNvSpPr txBox="1"/>
          <p:nvPr/>
        </p:nvSpPr>
        <p:spPr>
          <a:xfrm>
            <a:off x="3162105" y="4998733"/>
            <a:ext cx="8874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The Philippians understood that Paul exhorted them to live as worthy citizens of the gospel of Christ.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692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The Philippians’ Experiences (Phil. 1:28, 29)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Authenticate the gospel (1:28)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Appreciate God’s grace (1:29)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78C5D0-B5E2-4E9B-DF01-91EAEC78B582}"/>
              </a:ext>
            </a:extLst>
          </p:cNvPr>
          <p:cNvGrpSpPr/>
          <p:nvPr/>
        </p:nvGrpSpPr>
        <p:grpSpPr>
          <a:xfrm>
            <a:off x="3162106" y="5000478"/>
            <a:ext cx="8744144" cy="954107"/>
            <a:chOff x="3162106" y="4638528"/>
            <a:chExt cx="8744144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7C8BB1-7DB1-A7AB-AC51-0381693C7761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do most believers normally pray for those who are being persecuted for their faith?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6" name="Picture 5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BE42565B-1F95-DE18-79D2-93390BBDC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80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The Philippians’ Experiences (Phil. 1:28, 29)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Authenticate the gospel (1:28)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Appreciate God’s grace (1:29)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4FE64E-3F95-7843-E0F8-37948A166C5B}"/>
              </a:ext>
            </a:extLst>
          </p:cNvPr>
          <p:cNvGrpSpPr/>
          <p:nvPr/>
        </p:nvGrpSpPr>
        <p:grpSpPr>
          <a:xfrm>
            <a:off x="3162106" y="4574377"/>
            <a:ext cx="6401772" cy="1384995"/>
            <a:chOff x="3162106" y="4638528"/>
            <a:chExt cx="6401772" cy="138499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4B4C5C-FD15-DEE0-387F-48380C1D821C}"/>
                </a:ext>
              </a:extLst>
            </p:cNvPr>
            <p:cNvSpPr txBox="1"/>
            <p:nvPr/>
          </p:nvSpPr>
          <p:spPr>
            <a:xfrm>
              <a:off x="3162106" y="4638528"/>
              <a:ext cx="64017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should Philippians 1:29 affect the way believers pray for those persecuted for their faith?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0" name="Picture 9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8FD93086-50E0-ED98-3E9C-C98046EAC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13" name="Picture 12" descr="A person in a yellow sweater with his hands together&#10;&#10;Description automatically generated with medium confidence">
            <a:extLst>
              <a:ext uri="{FF2B5EF4-FFF2-40B4-BE49-F238E27FC236}">
                <a16:creationId xmlns:a16="http://schemas.microsoft.com/office/drawing/2014/main" id="{3BE5A106-DCCA-0184-0733-A35A98EAF4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2845" y="2967135"/>
            <a:ext cx="3542461" cy="38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0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The Philippians’ Experiences (Phil. 1:28, 29)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Authenticate the gospel (1:28)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Appreciate God’s grace (1:29)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76EC36-C511-C304-BD0B-2F40ED3AB334}"/>
              </a:ext>
            </a:extLst>
          </p:cNvPr>
          <p:cNvSpPr txBox="1"/>
          <p:nvPr/>
        </p:nvSpPr>
        <p:spPr>
          <a:xfrm>
            <a:off x="3162105" y="4998733"/>
            <a:ext cx="902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Persecution heightens our awareness of our need for God’s presence and power in our lives.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0687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76EC36-C511-C304-BD0B-2F40ED3AB334}"/>
              </a:ext>
            </a:extLst>
          </p:cNvPr>
          <p:cNvSpPr txBox="1"/>
          <p:nvPr/>
        </p:nvSpPr>
        <p:spPr>
          <a:xfrm>
            <a:off x="3162105" y="4998733"/>
            <a:ext cx="8902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reinforced the reality of Christian suffering by referring to his own suffering.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98B06C-DD15-2647-F830-3C68BF18CF66}"/>
              </a:ext>
            </a:extLst>
          </p:cNvPr>
          <p:cNvSpPr txBox="1"/>
          <p:nvPr/>
        </p:nvSpPr>
        <p:spPr>
          <a:xfrm>
            <a:off x="2993489" y="363278"/>
            <a:ext cx="83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 </a:t>
            </a:r>
            <a:r>
              <a:rPr lang="en-US" sz="2800" dirty="0">
                <a:solidFill>
                  <a:prstClr val="black"/>
                </a:solidFill>
              </a:rPr>
              <a:t>Paul’s Example (Phil. 1:30)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244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98B06C-DD15-2647-F830-3C68BF18CF66}"/>
              </a:ext>
            </a:extLst>
          </p:cNvPr>
          <p:cNvSpPr txBox="1"/>
          <p:nvPr/>
        </p:nvSpPr>
        <p:spPr>
          <a:xfrm>
            <a:off x="2993489" y="363278"/>
            <a:ext cx="8390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 </a:t>
            </a:r>
            <a:r>
              <a:rPr lang="en-US" sz="2800" dirty="0">
                <a:solidFill>
                  <a:prstClr val="black"/>
                </a:solidFill>
              </a:rPr>
              <a:t>Paul’s Example (Phil. 1:30)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855116-9471-2BD1-2F18-9E8036362613}"/>
              </a:ext>
            </a:extLst>
          </p:cNvPr>
          <p:cNvGrpSpPr/>
          <p:nvPr/>
        </p:nvGrpSpPr>
        <p:grpSpPr>
          <a:xfrm>
            <a:off x="3162106" y="5000478"/>
            <a:ext cx="8221819" cy="954107"/>
            <a:chOff x="3162106" y="4638528"/>
            <a:chExt cx="8221819" cy="9541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B0B228-1CBA-7471-FD4D-73A28D74275E}"/>
                </a:ext>
              </a:extLst>
            </p:cNvPr>
            <p:cNvSpPr txBox="1"/>
            <p:nvPr/>
          </p:nvSpPr>
          <p:spPr>
            <a:xfrm>
              <a:off x="3162106" y="4638528"/>
              <a:ext cx="82218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were some of the benefits of Paul’s suffering in Philippi?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6" name="Picture 5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F39C7C63-D186-1C05-F575-D13011746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281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Exhortation (Phil. 1:27)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76323-4BCF-FA2D-6D66-FA906226BEC4}"/>
              </a:ext>
            </a:extLst>
          </p:cNvPr>
          <p:cNvSpPr txBox="1"/>
          <p:nvPr/>
        </p:nvSpPr>
        <p:spPr>
          <a:xfrm>
            <a:off x="3162105" y="4998733"/>
            <a:ext cx="902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wanted the Philippians to live in accord with the gospel of Christ.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590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Exhortation (Phil. 1:27)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38F9EA-D355-DA70-E84F-4C58CE00CE51}"/>
              </a:ext>
            </a:extLst>
          </p:cNvPr>
          <p:cNvGrpSpPr/>
          <p:nvPr/>
        </p:nvGrpSpPr>
        <p:grpSpPr>
          <a:xfrm>
            <a:off x="3162106" y="5000478"/>
            <a:ext cx="6719012" cy="954107"/>
            <a:chOff x="3162106" y="4638528"/>
            <a:chExt cx="6719012" cy="9541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F89B1-AE10-0EF9-6941-E5BB2A62B924}"/>
                </a:ext>
              </a:extLst>
            </p:cNvPr>
            <p:cNvSpPr txBox="1"/>
            <p:nvPr/>
          </p:nvSpPr>
          <p:spPr>
            <a:xfrm>
              <a:off x="3162106" y="4638528"/>
              <a:ext cx="67190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would you describe a person who lives in a manner worthy of the gospel?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4" name="Picture 3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B3373515-FF8A-477B-A25D-3E2FB618B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6" name="Picture 5" descr="A person standing with his hands in his pockets&#10;&#10;Description automatically generated">
            <a:extLst>
              <a:ext uri="{FF2B5EF4-FFF2-40B4-BE49-F238E27FC236}">
                <a16:creationId xmlns:a16="http://schemas.microsoft.com/office/drawing/2014/main" id="{BB6533F0-38C5-E924-0549-B525F252C2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9795" y="2073360"/>
            <a:ext cx="2632205" cy="47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7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Exhortation (Phil. 1:27)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C936C1-2FFD-5F6D-FD63-CF7B09F724E7}"/>
              </a:ext>
            </a:extLst>
          </p:cNvPr>
          <p:cNvGrpSpPr/>
          <p:nvPr/>
        </p:nvGrpSpPr>
        <p:grpSpPr>
          <a:xfrm>
            <a:off x="3162105" y="4139189"/>
            <a:ext cx="8491830" cy="1815882"/>
            <a:chOff x="3162105" y="4638528"/>
            <a:chExt cx="8491830" cy="181588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DD8D654-2322-2B5D-56D8-BAC2E330A7AC}"/>
                </a:ext>
              </a:extLst>
            </p:cNvPr>
            <p:cNvSpPr txBox="1"/>
            <p:nvPr/>
          </p:nvSpPr>
          <p:spPr>
            <a:xfrm>
              <a:off x="3162105" y="4638528"/>
              <a:ext cx="849183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Have you noticed any conflicts between being a United States citizen and a citizen of Heaven? What are they? What conflicts might you anticipate arising in days or years to come?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7" name="Picture 6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5FB3D096-C3D9-BE59-7A28-6FB3099C0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9" name="Picture 8" descr="A flag on a pole&#10;&#10;Description automatically generated with low confidence">
            <a:extLst>
              <a:ext uri="{FF2B5EF4-FFF2-40B4-BE49-F238E27FC236}">
                <a16:creationId xmlns:a16="http://schemas.microsoft.com/office/drawing/2014/main" id="{437699C5-1394-DF0B-AE0F-DD43C9865C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5747" y="890905"/>
            <a:ext cx="4466253" cy="413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2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Paul’s Expectations (Phil. 1:27)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Stand fast in the Spirit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81E6C0-BBF0-9CD5-61CB-EBF620684DDF}"/>
              </a:ext>
            </a:extLst>
          </p:cNvPr>
          <p:cNvSpPr txBox="1"/>
          <p:nvPr/>
        </p:nvSpPr>
        <p:spPr>
          <a:xfrm>
            <a:off x="3162106" y="4572634"/>
            <a:ext cx="8930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The Philippians needed unity in order to represent Christ well in Philippi. If they lived as citizens of Heaven, they would be unified.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05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Paul’s Expectations (Phil. 1:27)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Stand fast in the Spirit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262F6A-3607-113F-ED28-EB08578D9961}"/>
              </a:ext>
            </a:extLst>
          </p:cNvPr>
          <p:cNvGrpSpPr/>
          <p:nvPr/>
        </p:nvGrpSpPr>
        <p:grpSpPr>
          <a:xfrm>
            <a:off x="3162106" y="4573067"/>
            <a:ext cx="8911706" cy="1384995"/>
            <a:chOff x="3162106" y="4638528"/>
            <a:chExt cx="8911706" cy="138499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2E9DB9-5FB3-C019-8A76-F9944D0773CD}"/>
                </a:ext>
              </a:extLst>
            </p:cNvPr>
            <p:cNvSpPr txBox="1"/>
            <p:nvPr/>
          </p:nvSpPr>
          <p:spPr>
            <a:xfrm>
              <a:off x="3162106" y="4638528"/>
              <a:ext cx="89117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Think about the broad spectrum of people in our church. What else, besides a unity of spirit through the Holy Spirit, would draw all of us together for a common cause?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9" name="Picture 8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93FC07C3-AA48-559D-93B6-185F889B4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581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Paul’s Expectations (Phil. 1:27)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Stand fast in the Spirit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Striving together in the struggle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D18651-F6DC-CA53-8989-410D7E4AFEE8}"/>
              </a:ext>
            </a:extLst>
          </p:cNvPr>
          <p:cNvSpPr txBox="1"/>
          <p:nvPr/>
        </p:nvSpPr>
        <p:spPr>
          <a:xfrm>
            <a:off x="3162105" y="4998733"/>
            <a:ext cx="902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noProof="0" dirty="0">
                <a:solidFill>
                  <a:prstClr val="black"/>
                </a:solidFill>
              </a:rPr>
              <a:t>T</a:t>
            </a:r>
            <a:r>
              <a:rPr lang="en-US" sz="2800" dirty="0">
                <a:solidFill>
                  <a:prstClr val="black"/>
                </a:solidFill>
              </a:rPr>
              <a:t>he Philippians needed to struggle together for the faith, that is, the content of the gospel, as it advanced.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2549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Paul’s Expectations (Phil. 1:27)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Stand fast in the Spirit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Striving together in the struggle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6262F2-047B-0491-E8F4-3E16EA34E20C}"/>
              </a:ext>
            </a:extLst>
          </p:cNvPr>
          <p:cNvGrpSpPr/>
          <p:nvPr/>
        </p:nvGrpSpPr>
        <p:grpSpPr>
          <a:xfrm>
            <a:off x="3162106" y="5000478"/>
            <a:ext cx="8744144" cy="954107"/>
            <a:chOff x="3162106" y="4638528"/>
            <a:chExt cx="8744144" cy="9541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EB5760-1321-3302-1064-4AF8913FF065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distractions from the furtherance of the gospel does our church face today?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15696737-8FA5-556A-9069-ACB113BFE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462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850</Words>
  <Application>Microsoft Office PowerPoint</Application>
  <PresentationFormat>Widescreen</PresentationFormat>
  <Paragraphs>61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138</cp:revision>
  <dcterms:created xsi:type="dcterms:W3CDTF">2020-12-02T03:38:14Z</dcterms:created>
  <dcterms:modified xsi:type="dcterms:W3CDTF">2023-07-21T21:55:26Z</dcterms:modified>
</cp:coreProperties>
</file>