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5" r:id="rId14"/>
    <p:sldId id="344" r:id="rId15"/>
    <p:sldId id="333" r:id="rId16"/>
    <p:sldId id="346" r:id="rId17"/>
    <p:sldId id="347" r:id="rId18"/>
    <p:sldId id="350" r:id="rId19"/>
    <p:sldId id="348" r:id="rId20"/>
    <p:sldId id="351" r:id="rId21"/>
    <p:sldId id="349" r:id="rId22"/>
    <p:sldId id="332" r:id="rId23"/>
    <p:sldId id="352" r:id="rId24"/>
    <p:sldId id="353" r:id="rId25"/>
    <p:sldId id="35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871"/>
    <a:srgbClr val="FEC279"/>
    <a:srgbClr val="FF8C2E"/>
    <a:srgbClr val="6C2620"/>
    <a:srgbClr val="D82741"/>
    <a:srgbClr val="FE8156"/>
    <a:srgbClr val="FFD9B4"/>
    <a:srgbClr val="FFE8D2"/>
    <a:srgbClr val="EB2E46"/>
    <a:srgbClr val="E5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4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9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E40BB11B-9C07-80D0-FBD2-CA24FC27E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"/>
          <a:stretch/>
        </p:blipFill>
        <p:spPr>
          <a:xfrm flipH="1">
            <a:off x="-2" y="523661"/>
            <a:ext cx="2569426" cy="4236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red text&#10;&#10;Description automatically generated with low confidence">
            <a:extLst>
              <a:ext uri="{FF2B5EF4-FFF2-40B4-BE49-F238E27FC236}">
                <a16:creationId xmlns:a16="http://schemas.microsoft.com/office/drawing/2014/main" id="{106446ED-F358-CDC5-FC96-111BF15EC3E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" y="4751231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9F36D5F2-2F47-B20E-E80A-B7393748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0983BB9-A3FC-9211-1C34-B84C5D80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5242174"/>
            <a:ext cx="8027402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Help (Phil. 1:19)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His supporters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His Scriptures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A3C8B1-8753-6BB8-65B4-99847F743AD7}"/>
              </a:ext>
            </a:extLst>
          </p:cNvPr>
          <p:cNvGrpSpPr/>
          <p:nvPr/>
        </p:nvGrpSpPr>
        <p:grpSpPr>
          <a:xfrm>
            <a:off x="3162106" y="5000478"/>
            <a:ext cx="8744144" cy="954107"/>
            <a:chOff x="3162106" y="4638528"/>
            <a:chExt cx="874414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50E7230-48F0-B7ED-ED5C-FC183078C6FE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helpful truths could Paul have learned from Psalm 34:1–6 as he faced his coming trial and testimony?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D32A4472-09F1-7E0A-FE53-410BC20C4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452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Help (Phil. 1:19)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His supporters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His Scriptures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A3C8B1-8753-6BB8-65B4-99847F743AD7}"/>
              </a:ext>
            </a:extLst>
          </p:cNvPr>
          <p:cNvGrpSpPr/>
          <p:nvPr/>
        </p:nvGrpSpPr>
        <p:grpSpPr>
          <a:xfrm>
            <a:off x="3162106" y="5000478"/>
            <a:ext cx="6747005" cy="954107"/>
            <a:chOff x="3162106" y="4638528"/>
            <a:chExt cx="6747005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50E7230-48F0-B7ED-ED5C-FC183078C6FE}"/>
                </a:ext>
              </a:extLst>
            </p:cNvPr>
            <p:cNvSpPr txBox="1"/>
            <p:nvPr/>
          </p:nvSpPr>
          <p:spPr>
            <a:xfrm>
              <a:off x="3162107" y="4638528"/>
              <a:ext cx="67470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When have you turned to the Scriptures for encouragement? What was the result?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D32A4472-09F1-7E0A-FE53-410BC20C4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7" name="Picture 6" descr="A person holding a book&#10;&#10;Description automatically generated">
            <a:extLst>
              <a:ext uri="{FF2B5EF4-FFF2-40B4-BE49-F238E27FC236}">
                <a16:creationId xmlns:a16="http://schemas.microsoft.com/office/drawing/2014/main" id="{4DD93D58-3E77-2212-B46A-B6A17A06B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120"/>
          <a:stretch/>
        </p:blipFill>
        <p:spPr>
          <a:xfrm>
            <a:off x="8859322" y="2276668"/>
            <a:ext cx="3332678" cy="458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Help (Phil. 1:19)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His supporters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His Scriptures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His Supply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5BE34-4DB3-3789-3E9F-44C236AFA19D}"/>
              </a:ext>
            </a:extLst>
          </p:cNvPr>
          <p:cNvSpPr txBox="1"/>
          <p:nvPr/>
        </p:nvSpPr>
        <p:spPr>
          <a:xfrm>
            <a:off x="3162105" y="4998733"/>
            <a:ext cx="8351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Holy Spirit can’t be our supply if our minds aren’t filled with God’s truth.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697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Help (Phil. 1:19)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His supporters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His Scriptures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His Supply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C5BE34-4DB3-3789-3E9F-44C236AFA19D}"/>
              </a:ext>
            </a:extLst>
          </p:cNvPr>
          <p:cNvSpPr txBox="1"/>
          <p:nvPr/>
        </p:nvSpPr>
        <p:spPr>
          <a:xfrm>
            <a:off x="3162105" y="4998733"/>
            <a:ext cx="8799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Holy Spirit became Paul’s supply to give him the boldness and confidence he would have otherwise lacked.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2558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Help (Phil. 1:19)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His supporters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His Scriptures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His Supply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0AED21C-D472-395B-AE8E-687F33517039}"/>
              </a:ext>
            </a:extLst>
          </p:cNvPr>
          <p:cNvGrpSpPr/>
          <p:nvPr/>
        </p:nvGrpSpPr>
        <p:grpSpPr>
          <a:xfrm>
            <a:off x="3162106" y="5000478"/>
            <a:ext cx="8613127" cy="954107"/>
            <a:chOff x="3162106" y="4638528"/>
            <a:chExt cx="8613127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4F07DA-C789-102A-5495-27AD3887DA38}"/>
                </a:ext>
              </a:extLst>
            </p:cNvPr>
            <p:cNvSpPr txBox="1"/>
            <p:nvPr/>
          </p:nvSpPr>
          <p:spPr>
            <a:xfrm>
              <a:off x="3162106" y="4638528"/>
              <a:ext cx="86131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have you known the Spirit’s supply through God’s Word and through the prayers of fellow believers?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8EB06106-DFB6-B965-1A23-3D122A4D4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182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Hope (Phil. 1:20, 21)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To maintain his testimony (1:20)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8F9931-9F19-829E-777C-7E1509983265}"/>
              </a:ext>
            </a:extLst>
          </p:cNvPr>
          <p:cNvSpPr txBox="1"/>
          <p:nvPr/>
        </p:nvSpPr>
        <p:spPr>
          <a:xfrm>
            <a:off x="3162105" y="4998733"/>
            <a:ext cx="8799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expected to speak the truth with boldness as he ought to speak it.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Hope (Phil. 1:20, 21)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To maintain his testimony (1:20)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459B7C-7B02-C1D9-57AD-311D6733B6C0}"/>
              </a:ext>
            </a:extLst>
          </p:cNvPr>
          <p:cNvGrpSpPr/>
          <p:nvPr/>
        </p:nvGrpSpPr>
        <p:grpSpPr>
          <a:xfrm>
            <a:off x="3162106" y="5000478"/>
            <a:ext cx="8827731" cy="954107"/>
            <a:chOff x="3162106" y="4638528"/>
            <a:chExt cx="8827731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1C5AB2-D8B0-84E0-8BAB-D74E47F42A08}"/>
                </a:ext>
              </a:extLst>
            </p:cNvPr>
            <p:cNvSpPr txBox="1"/>
            <p:nvPr/>
          </p:nvSpPr>
          <p:spPr>
            <a:xfrm>
              <a:off x="3162106" y="4638528"/>
              <a:ext cx="88277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would you expect to happen to the testimony of a believer who relies on his or her own strength to obey God?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DD21261-8F11-AC09-5880-48B4BBBDB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82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Hope (Phil. 1:20, 21)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To maintain his testimony (1:20)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To magnify Christ (1:20, 21)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459B7C-7B02-C1D9-57AD-311D6733B6C0}"/>
              </a:ext>
            </a:extLst>
          </p:cNvPr>
          <p:cNvGrpSpPr/>
          <p:nvPr/>
        </p:nvGrpSpPr>
        <p:grpSpPr>
          <a:xfrm>
            <a:off x="3162106" y="5000478"/>
            <a:ext cx="8827731" cy="954107"/>
            <a:chOff x="3162106" y="4638528"/>
            <a:chExt cx="8827731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1C5AB2-D8B0-84E0-8BAB-D74E47F42A08}"/>
                </a:ext>
              </a:extLst>
            </p:cNvPr>
            <p:cNvSpPr txBox="1"/>
            <p:nvPr/>
          </p:nvSpPr>
          <p:spPr>
            <a:xfrm>
              <a:off x="3162106" y="4638528"/>
              <a:ext cx="88277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Which of Christ’s characteristics would have been important for Paul to magnify in the Roman’s pagan world?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DD21261-8F11-AC09-5880-48B4BBBDB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9" name="Picture 8" descr="A hand holding a magnifying glass&#10;&#10;Description automatically generated">
            <a:extLst>
              <a:ext uri="{FF2B5EF4-FFF2-40B4-BE49-F238E27FC236}">
                <a16:creationId xmlns:a16="http://schemas.microsoft.com/office/drawing/2014/main" id="{CD0E1795-3189-BF42-8874-C7F9EE8ACE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2604" y="1058700"/>
            <a:ext cx="3879396" cy="46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6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Hope (Phil. 1:20, 21)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To maintain his testimony (1:20)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To magnify Christ (1:20, 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7D749-9A9D-0091-D6AE-AC26D6F03CD5}"/>
              </a:ext>
            </a:extLst>
          </p:cNvPr>
          <p:cNvSpPr txBox="1"/>
          <p:nvPr/>
        </p:nvSpPr>
        <p:spPr>
          <a:xfrm>
            <a:off x="3162105" y="4998733"/>
            <a:ext cx="8799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expected his joyful and loving obedience to Christ would help people understand Christ’s nature.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5119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Hope (Phil. 1:20, 21)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To maintain his testimony (1:20)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To magnify Christ (1:20, 21)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459B7C-7B02-C1D9-57AD-311D6733B6C0}"/>
              </a:ext>
            </a:extLst>
          </p:cNvPr>
          <p:cNvGrpSpPr/>
          <p:nvPr/>
        </p:nvGrpSpPr>
        <p:grpSpPr>
          <a:xfrm>
            <a:off x="3162106" y="5000478"/>
            <a:ext cx="6308465" cy="954107"/>
            <a:chOff x="3162106" y="4638528"/>
            <a:chExt cx="6308465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1C5AB2-D8B0-84E0-8BAB-D74E47F42A08}"/>
                </a:ext>
              </a:extLst>
            </p:cNvPr>
            <p:cNvSpPr txBox="1"/>
            <p:nvPr/>
          </p:nvSpPr>
          <p:spPr>
            <a:xfrm>
              <a:off x="3162106" y="4638528"/>
              <a:ext cx="63084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about Christ makes Him a mystery for today’s culture?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DD21261-8F11-AC09-5880-48B4BBBDB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11" name="Picture 10" descr="A person in a red shirt&#10;&#10;Description automatically generated">
            <a:extLst>
              <a:ext uri="{FF2B5EF4-FFF2-40B4-BE49-F238E27FC236}">
                <a16:creationId xmlns:a16="http://schemas.microsoft.com/office/drawing/2014/main" id="{B0E2E189-0F45-6072-89EB-2F1BA114FE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40" r="11484"/>
          <a:stretch/>
        </p:blipFill>
        <p:spPr>
          <a:xfrm>
            <a:off x="9440836" y="2668554"/>
            <a:ext cx="2751164" cy="418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9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Help (Phil. 1:19)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His supporters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5" y="4998733"/>
            <a:ext cx="8351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had confidence because of the Philippians’ prayers for 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Hope (Phil. 1:20, 21)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To maintain his testimony (1:20)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To magnify Christ (1:20, 21)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7D749-9A9D-0091-D6AE-AC26D6F03CD5}"/>
              </a:ext>
            </a:extLst>
          </p:cNvPr>
          <p:cNvSpPr txBox="1"/>
          <p:nvPr/>
        </p:nvSpPr>
        <p:spPr>
          <a:xfrm>
            <a:off x="3162105" y="4998733"/>
            <a:ext cx="8799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could say that for him living meant “Christ” because of how God’s Word and the Holy Spirit had affected his life.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659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Paul’s Hope (Phil. 1:20, 21)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To maintain his testimony (1:20)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To magnify Christ (1:20, 21)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459B7C-7B02-C1D9-57AD-311D6733B6C0}"/>
              </a:ext>
            </a:extLst>
          </p:cNvPr>
          <p:cNvGrpSpPr/>
          <p:nvPr/>
        </p:nvGrpSpPr>
        <p:grpSpPr>
          <a:xfrm>
            <a:off x="3162106" y="5000478"/>
            <a:ext cx="8613127" cy="954107"/>
            <a:chOff x="3162106" y="4638528"/>
            <a:chExt cx="8613127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1C5AB2-D8B0-84E0-8BAB-D74E47F42A08}"/>
                </a:ext>
              </a:extLst>
            </p:cNvPr>
            <p:cNvSpPr txBox="1"/>
            <p:nvPr/>
          </p:nvSpPr>
          <p:spPr>
            <a:xfrm>
              <a:off x="3162106" y="4638528"/>
              <a:ext cx="86131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Finish the following statement: For me to live is . . . and to die is . 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6" name="Picture 5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BDD21261-8F11-AC09-5880-48B4BBBDB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776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Paul’s Homecoming (Phil. 1:22–26)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His “choices” (1:22–24)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260E4C-BD8F-C775-A6AB-659BAFD7279D}"/>
              </a:ext>
            </a:extLst>
          </p:cNvPr>
          <p:cNvGrpSpPr/>
          <p:nvPr/>
        </p:nvGrpSpPr>
        <p:grpSpPr>
          <a:xfrm>
            <a:off x="3162106" y="4574377"/>
            <a:ext cx="8744144" cy="1384995"/>
            <a:chOff x="3162106" y="4638528"/>
            <a:chExt cx="8744144" cy="138499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7D99419-8242-D32F-26AF-FFEC5B75F6B3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Why would Paul entertain a choice that wasn’t his to make? What do you think he is trying to communicate to the Philippians?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E5997091-294E-B52C-4F96-EA4862033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946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Paul’s Homecoming (Phil. 1:22–26)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His “choices” (1:22–24)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A73FDA-8211-C7DC-DA87-F4528098C16A}"/>
              </a:ext>
            </a:extLst>
          </p:cNvPr>
          <p:cNvSpPr txBox="1"/>
          <p:nvPr/>
        </p:nvSpPr>
        <p:spPr>
          <a:xfrm>
            <a:off x="3162105" y="4572631"/>
            <a:ext cx="8799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demonstrated the confidence that comes from living for Christ. He had no fear in death because he served Christ with his life.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6" name="Picture 5" descr="A wooden coffin with a gold handle&#10;&#10;Description automatically generated with low confidence">
            <a:extLst>
              <a:ext uri="{FF2B5EF4-FFF2-40B4-BE49-F238E27FC236}">
                <a16:creationId xmlns:a16="http://schemas.microsoft.com/office/drawing/2014/main" id="{EC1C48E8-0006-7364-D0C8-9B75950C2C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8222" y="2236962"/>
            <a:ext cx="6294276" cy="21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Paul’s Homecoming (Phil. 1:22–26)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His “choices” (1:22–24)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DFA61-5620-68C2-3495-08BC8E10DA59}"/>
              </a:ext>
            </a:extLst>
          </p:cNvPr>
          <p:cNvSpPr txBox="1"/>
          <p:nvPr/>
        </p:nvSpPr>
        <p:spPr>
          <a:xfrm>
            <a:off x="3162105" y="4572631"/>
            <a:ext cx="8799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In Heaven Paul would be freed from the sorrows of sin. Yet he was willing to continue life on earth if God had more work for him to do.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121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D1C6A4-6556-0F72-DBEF-DE5DA7E2E0E3}"/>
              </a:ext>
            </a:extLst>
          </p:cNvPr>
          <p:cNvSpPr txBox="1"/>
          <p:nvPr/>
        </p:nvSpPr>
        <p:spPr>
          <a:xfrm>
            <a:off x="2984158" y="361533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III. </a:t>
            </a:r>
            <a:r>
              <a:rPr lang="en-US" sz="2800" dirty="0">
                <a:solidFill>
                  <a:prstClr val="black"/>
                </a:solidFill>
              </a:rPr>
              <a:t>Paul’s Homecoming (Phil. 1:22–26)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His “choices” (1:22–24)</a:t>
            </a:r>
          </a:p>
          <a:p>
            <a:pPr lvl="0">
              <a:tabLst>
                <a:tab pos="46672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His confidence (1:25, 26)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DFA61-5620-68C2-3495-08BC8E10DA59}"/>
              </a:ext>
            </a:extLst>
          </p:cNvPr>
          <p:cNvSpPr txBox="1"/>
          <p:nvPr/>
        </p:nvSpPr>
        <p:spPr>
          <a:xfrm>
            <a:off x="3162105" y="4572631"/>
            <a:ext cx="87997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expressed his confidence he would continue to serve the Philippians to help them realize the joy of progressing in their Christlikeness.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25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Help (Phil. 1:19)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His supporters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5BD1F6-CBE1-45F5-2E42-8AC63FB7DC7B}"/>
              </a:ext>
            </a:extLst>
          </p:cNvPr>
          <p:cNvGrpSpPr/>
          <p:nvPr/>
        </p:nvGrpSpPr>
        <p:grpSpPr>
          <a:xfrm>
            <a:off x="3162105" y="4583235"/>
            <a:ext cx="8744144" cy="1384995"/>
            <a:chOff x="3162106" y="4638528"/>
            <a:chExt cx="8744144" cy="138499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5A33FE-331F-59FD-0A6F-624E412B4670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do you think the Philippians prayed for Paul? </a:t>
              </a:r>
              <a:br>
                <a:rPr lang="en-US" sz="2800" dirty="0">
                  <a:solidFill>
                    <a:prstClr val="black"/>
                  </a:solidFill>
                </a:rPr>
              </a:br>
              <a:r>
                <a:rPr lang="en-US" sz="2800" dirty="0">
                  <a:solidFill>
                    <a:prstClr val="black"/>
                  </a:solidFill>
                </a:rPr>
                <a:t>Do you think they simply asked for his release from prison? Did they pray for his spiritual needs?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A42AF5BA-1756-2A46-26D7-0373B2BBC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75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Help (Phil. 1:19)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His supporters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CE7AF9-2725-F4BF-EFAD-A0D2EA19DFB1}"/>
              </a:ext>
            </a:extLst>
          </p:cNvPr>
          <p:cNvSpPr txBox="1"/>
          <p:nvPr/>
        </p:nvSpPr>
        <p:spPr>
          <a:xfrm>
            <a:off x="3162105" y="4572632"/>
            <a:ext cx="86971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noProof="0" dirty="0">
                <a:solidFill>
                  <a:prstClr val="black"/>
                </a:solidFill>
              </a:rPr>
              <a:t>W</a:t>
            </a:r>
            <a:r>
              <a:rPr lang="en-US" sz="2800" dirty="0">
                <a:solidFill>
                  <a:prstClr val="black"/>
                </a:solidFill>
              </a:rPr>
              <a:t>e focus our prayers on persuading God to change a person’s uncomfortable circumstances when we should be praying for God to change the person in the circumstances.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832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Help (Phil. 1:19)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His supporters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B1CC41-F6D9-2E87-2A3D-CDF6F3741289}"/>
              </a:ext>
            </a:extLst>
          </p:cNvPr>
          <p:cNvGrpSpPr/>
          <p:nvPr/>
        </p:nvGrpSpPr>
        <p:grpSpPr>
          <a:xfrm>
            <a:off x="3162105" y="5006225"/>
            <a:ext cx="6625707" cy="954107"/>
            <a:chOff x="3162106" y="4638528"/>
            <a:chExt cx="6625707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5A47307-C68C-99F4-98B4-CFE7926A4967}"/>
                </a:ext>
              </a:extLst>
            </p:cNvPr>
            <p:cNvSpPr txBox="1"/>
            <p:nvPr/>
          </p:nvSpPr>
          <p:spPr>
            <a:xfrm>
              <a:off x="3162106" y="4638528"/>
              <a:ext cx="66257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might we learn to pray for a person’s spiritual needs?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4A0049D8-DE13-29DF-5F1A-CBC05706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8" name="Picture 7" descr="A person with her hands together in front of her face&#10;&#10;Description automatically generated with low confidence">
            <a:extLst>
              <a:ext uri="{FF2B5EF4-FFF2-40B4-BE49-F238E27FC236}">
                <a16:creationId xmlns:a16="http://schemas.microsoft.com/office/drawing/2014/main" id="{786EA9D7-C7E4-430E-1B6C-BAE7AA3E4B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2716" y="2593910"/>
            <a:ext cx="2613035" cy="42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Help (Phil. 1:19)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His supporters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5" y="4998733"/>
            <a:ext cx="8351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We must have others praying for us to grow spiritually through our daily trials.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4384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Help (Phil. 1:19)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His supporters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His Scriptures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5" y="4998733"/>
            <a:ext cx="8351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Paul’s help came from Scriptures he used while under house arrest.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" name="Picture 1" descr="An open book with gold pages&#10;&#10;Description automatically generated with low confidence">
            <a:extLst>
              <a:ext uri="{FF2B5EF4-FFF2-40B4-BE49-F238E27FC236}">
                <a16:creationId xmlns:a16="http://schemas.microsoft.com/office/drawing/2014/main" id="{52EB7F05-66E0-AB1B-306C-B9EB931E06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t="48089" b="12583"/>
          <a:stretch/>
        </p:blipFill>
        <p:spPr>
          <a:xfrm>
            <a:off x="3447208" y="2936033"/>
            <a:ext cx="7781663" cy="20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Help (Phil. 1:19)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His supporters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His Scriptures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4" y="4998733"/>
            <a:ext cx="9029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practiced what he preached, looking to the Scriptures for his learning.</a:t>
            </a:r>
            <a:endParaRPr kumimoji="0" lang="en-US" sz="28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CDB5DD4-FF36-BF04-1146-92F404BE1B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305" y="470322"/>
            <a:ext cx="3022582" cy="442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6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Paul’s Help (Phil. 1:19)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His supporters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His Scriptures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A3C8B1-8753-6BB8-65B4-99847F743AD7}"/>
              </a:ext>
            </a:extLst>
          </p:cNvPr>
          <p:cNvGrpSpPr/>
          <p:nvPr/>
        </p:nvGrpSpPr>
        <p:grpSpPr>
          <a:xfrm>
            <a:off x="3162106" y="5000478"/>
            <a:ext cx="6299135" cy="954107"/>
            <a:chOff x="3162106" y="4638528"/>
            <a:chExt cx="6299135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50E7230-48F0-B7ED-ED5C-FC183078C6FE}"/>
                </a:ext>
              </a:extLst>
            </p:cNvPr>
            <p:cNvSpPr txBox="1"/>
            <p:nvPr/>
          </p:nvSpPr>
          <p:spPr>
            <a:xfrm>
              <a:off x="3162106" y="4638528"/>
              <a:ext cx="629913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is the result of turning to the Scriptures for learning (Rom. 15:4–6)?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D32A4472-09F1-7E0A-FE53-410BC20C4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6" name="Picture 5" descr="A person reading a book&#10;&#10;Description automatically generated">
            <a:extLst>
              <a:ext uri="{FF2B5EF4-FFF2-40B4-BE49-F238E27FC236}">
                <a16:creationId xmlns:a16="http://schemas.microsoft.com/office/drawing/2014/main" id="{DECAB633-9966-E92B-2295-9B1E838B47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565" y="1857522"/>
            <a:ext cx="3333652" cy="50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1032</Words>
  <Application>Microsoft Office PowerPoint</Application>
  <PresentationFormat>Widescreen</PresentationFormat>
  <Paragraphs>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142</cp:revision>
  <dcterms:created xsi:type="dcterms:W3CDTF">2020-12-02T03:38:14Z</dcterms:created>
  <dcterms:modified xsi:type="dcterms:W3CDTF">2023-08-04T15:36:01Z</dcterms:modified>
</cp:coreProperties>
</file>