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4" r:id="rId4"/>
    <p:sldId id="335" r:id="rId5"/>
    <p:sldId id="336" r:id="rId6"/>
    <p:sldId id="337" r:id="rId7"/>
    <p:sldId id="338" r:id="rId8"/>
    <p:sldId id="340" r:id="rId9"/>
    <p:sldId id="341" r:id="rId10"/>
    <p:sldId id="342" r:id="rId11"/>
    <p:sldId id="339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4" r:id="rId23"/>
    <p:sldId id="355" r:id="rId24"/>
    <p:sldId id="332" r:id="rId25"/>
    <p:sldId id="3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871"/>
    <a:srgbClr val="FEC279"/>
    <a:srgbClr val="FF8C2E"/>
    <a:srgbClr val="6C2620"/>
    <a:srgbClr val="D82741"/>
    <a:srgbClr val="FE8156"/>
    <a:srgbClr val="FFD9B4"/>
    <a:srgbClr val="FFE8D2"/>
    <a:srgbClr val="EB2E46"/>
    <a:srgbClr val="E5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E40BB11B-9C07-80D0-FBD2-CA24FC27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9CFFDDDF-7B2C-D793-DE8F-8AC36EA280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" y="4757016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0983BB9-A3FC-9211-1C34-B84C5D80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790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 Worked to Further the Gospel (Phil. 1:12)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God used opposition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God used creation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0F95D8-37F9-E33B-E00C-FE9A3E72F0DA}"/>
              </a:ext>
            </a:extLst>
          </p:cNvPr>
          <p:cNvGrpSpPr/>
          <p:nvPr/>
        </p:nvGrpSpPr>
        <p:grpSpPr>
          <a:xfrm>
            <a:off x="3162104" y="4574378"/>
            <a:ext cx="8949029" cy="1384995"/>
            <a:chOff x="3162105" y="4638528"/>
            <a:chExt cx="8949029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7FCF9D-BF0D-6DD4-9A6B-CF78A32BFC55}"/>
                </a:ext>
              </a:extLst>
            </p:cNvPr>
            <p:cNvSpPr txBox="1"/>
            <p:nvPr/>
          </p:nvSpPr>
          <p:spPr>
            <a:xfrm>
              <a:off x="3162105" y="4638528"/>
              <a:ext cx="89490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has God used the weather or other uncomfortable circumstances to further the gospel through your life or the life of a fellow believer?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55340633-9DF1-FD28-083D-27264EE1C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4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challenges did Paul endure while being chained to soldiers for two years?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icture containing fashion accessory, jewellery, black and white&#10;&#10;Description automatically generated">
            <a:extLst>
              <a:ext uri="{FF2B5EF4-FFF2-40B4-BE49-F238E27FC236}">
                <a16:creationId xmlns:a16="http://schemas.microsoft.com/office/drawing/2014/main" id="{6832C9E3-A234-DEBA-EA6B-7B5CA9B23D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547" y="1459990"/>
            <a:ext cx="8708278" cy="44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F0F32-8409-717D-5258-F9B28FE87189}"/>
              </a:ext>
            </a:extLst>
          </p:cNvPr>
          <p:cNvSpPr txBox="1"/>
          <p:nvPr/>
        </p:nvSpPr>
        <p:spPr>
          <a:xfrm>
            <a:off x="3162104" y="4581966"/>
            <a:ext cx="8585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Based on Paul’s outstanding testimony, the soldiers and others in Nero’s household concluded Paul was under arrest for being a devoted Christian.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26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36F11-C823-88FA-DC91-2879AD366AC4}"/>
              </a:ext>
            </a:extLst>
          </p:cNvPr>
          <p:cNvSpPr txBox="1"/>
          <p:nvPr/>
        </p:nvSpPr>
        <p:spPr>
          <a:xfrm>
            <a:off x="3162104" y="5004960"/>
            <a:ext cx="8585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knew by experience that those committed to live for Christ will share in Christ’s suffering.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32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C97D7-3B47-E6F6-D7C8-916DF5D8EB6A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8CE476-4A96-9E42-321B-05013D86F98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does your commitment to Christ show to those who rub shoulders with you?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1DB5BDE-05D8-53BF-2A14-3EB1C53E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6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encourage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 missions (1:14)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919A6-2B2C-214F-6DB5-6BA3E2FD56A8}"/>
              </a:ext>
            </a:extLst>
          </p:cNvPr>
          <p:cNvSpPr txBox="1"/>
          <p:nvPr/>
        </p:nvSpPr>
        <p:spPr>
          <a:xfrm>
            <a:off x="3162104" y="5004960"/>
            <a:ext cx="6261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Nero was one of the harshest emperors the early church endured.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1EEB5684-FA5A-BBD2-6AA5-C6CA8BE967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430" y="898933"/>
            <a:ext cx="3733975" cy="53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encourage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 missions (1:14)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5C60D-9FB4-CFC7-4908-BD9E8EBA5392}"/>
              </a:ext>
            </a:extLst>
          </p:cNvPr>
          <p:cNvSpPr txBox="1"/>
          <p:nvPr/>
        </p:nvSpPr>
        <p:spPr>
          <a:xfrm>
            <a:off x="3165212" y="4150725"/>
            <a:ext cx="8827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Roman believers preached about the one true God with newfound courage being persuaded by Paul’s chains that suffering for Christ is a natural and even welcome part of the Christian life.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picture containing fashion accessory, jewellery, black and white&#10;&#10;Description automatically generated">
            <a:extLst>
              <a:ext uri="{FF2B5EF4-FFF2-40B4-BE49-F238E27FC236}">
                <a16:creationId xmlns:a16="http://schemas.microsoft.com/office/drawing/2014/main" id="{77AF8B29-F010-3494-7623-F5849D37E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4" t="25021" r="34618" b="28893"/>
          <a:stretch/>
        </p:blipFill>
        <p:spPr>
          <a:xfrm>
            <a:off x="7312090" y="1807266"/>
            <a:ext cx="4879910" cy="20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encourage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 missions (1:14)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517A30-002A-66CD-B19D-2F1BFDC6990E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2D6D78-A831-A26C-53E7-163803DD92B2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Whose example has encouraged you to serve God courageously?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A4C63F87-2200-7C0B-E46C-92AD0CAF9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6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encourage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 missions (1:14)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 He emphasized motives (1:15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54CFC-1F55-01BE-FD40-7598EE7123C4}"/>
              </a:ext>
            </a:extLst>
          </p:cNvPr>
          <p:cNvSpPr txBox="1"/>
          <p:nvPr/>
        </p:nvSpPr>
        <p:spPr>
          <a:xfrm>
            <a:off x="3162104" y="4581966"/>
            <a:ext cx="8585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Some Roman believers were preaching out of envy, using Paul’s imprisonment as an opportunity to gain personal prestige and pats on the back.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50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encourage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 missions (1:14)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 He emphasized motives (1:15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17)</a:t>
            </a:r>
          </a:p>
        </p:txBody>
      </p:sp>
      <p:pic>
        <p:nvPicPr>
          <p:cNvPr id="4" name="Picture 3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710E4FAD-F813-6E50-B865-DBB2CD3691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9762" y="2183567"/>
            <a:ext cx="3332238" cy="467443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6BBC06-E61F-A960-CCBE-DDAEC6120976}"/>
              </a:ext>
            </a:extLst>
          </p:cNvPr>
          <p:cNvGrpSpPr/>
          <p:nvPr/>
        </p:nvGrpSpPr>
        <p:grpSpPr>
          <a:xfrm>
            <a:off x="3162106" y="4150681"/>
            <a:ext cx="7148221" cy="1815882"/>
            <a:chOff x="3162106" y="4638528"/>
            <a:chExt cx="7148221" cy="18158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444AA3-0BF8-5F91-7284-A2B323D8CFCC}"/>
                </a:ext>
              </a:extLst>
            </p:cNvPr>
            <p:cNvSpPr txBox="1"/>
            <p:nvPr/>
          </p:nvSpPr>
          <p:spPr>
            <a:xfrm>
              <a:off x="3162106" y="4638528"/>
              <a:ext cx="714822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might believers respond to feelings of jealousy toward those with strong ministry abilities that contribute to their ministry success?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0" name="Picture 9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043C9A36-2222-2A2D-F552-2ABFE270B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67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79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 Worked to Further the Gospel (Phil. 1:12)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God used opposition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God used the scheming and plotting of His opponents to launch Paul’s trip to Rome.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encourage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 missions (1:14)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 He emphasized motives (1:15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46A72-E751-F0D8-D300-4FAD40603F66}"/>
              </a:ext>
            </a:extLst>
          </p:cNvPr>
          <p:cNvSpPr txBox="1"/>
          <p:nvPr/>
        </p:nvSpPr>
        <p:spPr>
          <a:xfrm>
            <a:off x="3162104" y="5004958"/>
            <a:ext cx="8585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never cared about who got credit for evangelistic success so long as the gospel continued to impact lives.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80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encourage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 missions (1:14)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 He emphasized motives (1:15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A08C3-2A58-7988-D527-A2A1424CC2D7}"/>
              </a:ext>
            </a:extLst>
          </p:cNvPr>
          <p:cNvSpPr txBox="1"/>
          <p:nvPr/>
        </p:nvSpPr>
        <p:spPr>
          <a:xfrm>
            <a:off x="3162104" y="4578857"/>
            <a:ext cx="8799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Those with pure motives loved God more than themselves and consequently elevated the needs of the lost above their own.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50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encourage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 missions (1:14)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 He emphasized motives (1:15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938CFE-4129-0EFD-6D5D-952CCDFCCD3B}"/>
              </a:ext>
            </a:extLst>
          </p:cNvPr>
          <p:cNvGrpSpPr/>
          <p:nvPr/>
        </p:nvGrpSpPr>
        <p:grpSpPr>
          <a:xfrm>
            <a:off x="3162106" y="5000478"/>
            <a:ext cx="6812318" cy="954107"/>
            <a:chOff x="3162106" y="4638528"/>
            <a:chExt cx="6812318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CDB9B1-85BB-310A-C462-2A0682774175}"/>
                </a:ext>
              </a:extLst>
            </p:cNvPr>
            <p:cNvSpPr txBox="1"/>
            <p:nvPr/>
          </p:nvSpPr>
          <p:spPr>
            <a:xfrm>
              <a:off x="3162106" y="4638528"/>
              <a:ext cx="68123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characterizes the gospel presentations of those who love Christ?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2CCC2A8D-C25A-072C-6E2B-1FF8CE410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7" name="Picture 6" descr="An old person holding books and pointing&#10;&#10;Description automatically generated with low confidence">
            <a:extLst>
              <a:ext uri="{FF2B5EF4-FFF2-40B4-BE49-F238E27FC236}">
                <a16:creationId xmlns:a16="http://schemas.microsoft.com/office/drawing/2014/main" id="{5D7C4F2F-7A50-1085-5DE2-D29F24709B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2743" y="1526754"/>
            <a:ext cx="3069771" cy="53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 Lived to Further the Gospel (Phil. 1:13–17)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exemplified commitment (1:13)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encourage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 missions (1:14)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C. He emphasized motives (1:15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B92DD-91D2-941C-CAED-669195B1239E}"/>
              </a:ext>
            </a:extLst>
          </p:cNvPr>
          <p:cNvSpPr txBox="1"/>
          <p:nvPr/>
        </p:nvSpPr>
        <p:spPr>
          <a:xfrm>
            <a:off x="3162104" y="4999924"/>
            <a:ext cx="8799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Remembering our personal evaluation before Christ in Heaven should motivate us to serve God sincerely.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 descr="A gold laurel wreath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2831A45-8C07-078B-1F14-A08D9E15DD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976" y="2474659"/>
            <a:ext cx="2543171" cy="23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92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Paul Rejoiced in the Gospel’s Furtherance (1:18)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FC76D-87E5-3BA7-C2BE-5E0E1BD35865}"/>
              </a:ext>
            </a:extLst>
          </p:cNvPr>
          <p:cNvSpPr txBox="1"/>
          <p:nvPr/>
        </p:nvSpPr>
        <p:spPr>
          <a:xfrm>
            <a:off x="3162104" y="4578857"/>
            <a:ext cx="8799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What causes a person to rejoice speaks to that person’s perspective on life. Paul rejoiced in the gospel’s furtherance because he looked at life from God’s perspective.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 descr="A close up of a binoculars&#10;&#10;Description automatically generated with medium confidence">
            <a:extLst>
              <a:ext uri="{FF2B5EF4-FFF2-40B4-BE49-F238E27FC236}">
                <a16:creationId xmlns:a16="http://schemas.microsoft.com/office/drawing/2014/main" id="{46EEFD56-9635-0096-6A71-1CAAAAD95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50114" y="2279143"/>
            <a:ext cx="4417005" cy="21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92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Paul Rejoiced in the Gospel’s Furtherance (1:18)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5FC8DA-13AE-E283-E384-AD8DE48E333D}"/>
              </a:ext>
            </a:extLst>
          </p:cNvPr>
          <p:cNvGrpSpPr/>
          <p:nvPr/>
        </p:nvGrpSpPr>
        <p:grpSpPr>
          <a:xfrm>
            <a:off x="3162106" y="5006705"/>
            <a:ext cx="8744144" cy="954107"/>
            <a:chOff x="3162106" y="4638528"/>
            <a:chExt cx="8744144" cy="9541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691600-581C-5277-9749-7BB7878705B0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causes you to rejoice? What do your reasons for joy reveal about your perspective on life?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ED99EC27-18D9-DB37-3FC6-FF1070FD4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79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 Worked to Further the Gospel (Phil. 1:12)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God used opposition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What plans Satan intends for destruction, God can use to further the gospel.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3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79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 Worked to Further the Gospel (Phil. 1:12)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God used opposition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B9BE37-517C-5394-875C-5D8FC6DF82F8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12382E9-8BEC-8B25-DB12-310D350219DA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have you recognized that God has used His opposition to further the gospel?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9D707494-C2FD-56F8-773D-36B4E90AE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7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790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 Worked to Further the Gospel (Phil. 1:12)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God used opposition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God used 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En route to Rome, Paul’s ship was tossed for fourteen days in a terrible storm and then wrecked on the island of Malta.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18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ruins, ancient history&#10;&#10;Description automatically generated">
            <a:extLst>
              <a:ext uri="{FF2B5EF4-FFF2-40B4-BE49-F238E27FC236}">
                <a16:creationId xmlns:a16="http://schemas.microsoft.com/office/drawing/2014/main" id="{243CA8B4-4B75-D1B7-3BFD-F7AEBBDD89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20"/>
            <a:ext cx="12192000" cy="6860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91873-C8CE-1915-6EC0-42FEAB1EAEF8}"/>
              </a:ext>
            </a:extLst>
          </p:cNvPr>
          <p:cNvSpPr txBox="1"/>
          <p:nvPr/>
        </p:nvSpPr>
        <p:spPr>
          <a:xfrm>
            <a:off x="194971" y="106428"/>
            <a:ext cx="8790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Temple of Jupiter 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Roman Heliopolis</a:t>
            </a:r>
          </a:p>
        </p:txBody>
      </p:sp>
    </p:spTree>
    <p:extLst>
      <p:ext uri="{BB962C8B-B14F-4D97-AF65-F5344CB8AC3E}">
        <p14:creationId xmlns:p14="http://schemas.microsoft.com/office/powerpoint/2010/main" val="308695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ruins, ancient history, outdoor&#10;&#10;Description automatically generated">
            <a:extLst>
              <a:ext uri="{FF2B5EF4-FFF2-40B4-BE49-F238E27FC236}">
                <a16:creationId xmlns:a16="http://schemas.microsoft.com/office/drawing/2014/main" id="{554F6B60-BE29-ED0E-2005-2A2377CE74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75" y="1"/>
            <a:ext cx="12195275" cy="68579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590622-AABA-8969-C01B-2D5CB8D676AA}"/>
              </a:ext>
            </a:extLst>
          </p:cNvPr>
          <p:cNvSpPr/>
          <p:nvPr/>
        </p:nvSpPr>
        <p:spPr>
          <a:xfrm>
            <a:off x="4338735" y="3778899"/>
            <a:ext cx="391885" cy="3918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2D1A1-8CC9-11B0-7D9F-CC0841908183}"/>
              </a:ext>
            </a:extLst>
          </p:cNvPr>
          <p:cNvSpPr txBox="1"/>
          <p:nvPr/>
        </p:nvSpPr>
        <p:spPr>
          <a:xfrm>
            <a:off x="194971" y="106428"/>
            <a:ext cx="8790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Temple of Jupiter 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Roman Heliopolis</a:t>
            </a:r>
          </a:p>
        </p:txBody>
      </p:sp>
    </p:spTree>
    <p:extLst>
      <p:ext uri="{BB962C8B-B14F-4D97-AF65-F5344CB8AC3E}">
        <p14:creationId xmlns:p14="http://schemas.microsoft.com/office/powerpoint/2010/main" val="37887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790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 Worked to Further the Gospel (Phil. 1:12)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God used opposition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God used creation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2874AE-9C0E-0FE1-1AC4-57EFB7C12536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6430DC-F9F4-7E5F-8F08-F1A874408AEF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would the Romans have expected to happen to Paul in a severe, “Jupiter-controlled” storm?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74D84AE-4660-FB64-E2D9-447A5C8D9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6" name="Picture 5" descr="A cartoon of a person holding a lightning bolt&#10;&#10;Description automatically generated with medium confidence">
            <a:extLst>
              <a:ext uri="{FF2B5EF4-FFF2-40B4-BE49-F238E27FC236}">
                <a16:creationId xmlns:a16="http://schemas.microsoft.com/office/drawing/2014/main" id="{F4B604F3-CA21-31AC-57B6-45AEE33DC2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599" y="1017540"/>
            <a:ext cx="3041160" cy="39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4" y="367685"/>
            <a:ext cx="8790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 Worked to Further the Gospel (Phil. 1:12)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God used opposition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God used creation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B0524-CB2B-F41D-A903-2AFDAB9E2EDF}"/>
              </a:ext>
            </a:extLst>
          </p:cNvPr>
          <p:cNvSpPr txBox="1"/>
          <p:nvPr/>
        </p:nvSpPr>
        <p:spPr>
          <a:xfrm>
            <a:off x="3162104" y="4581966"/>
            <a:ext cx="8585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storm gave Paul a personal illustration of God’s sovereign control over the weather and God’s power to save lives.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67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1076</Words>
  <Application>Microsoft Office PowerPoint</Application>
  <PresentationFormat>Widescreen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134</cp:revision>
  <dcterms:created xsi:type="dcterms:W3CDTF">2020-12-02T03:38:14Z</dcterms:created>
  <dcterms:modified xsi:type="dcterms:W3CDTF">2023-06-30T15:34:58Z</dcterms:modified>
</cp:coreProperties>
</file>