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331" r:id="rId3"/>
    <p:sldId id="338" r:id="rId4"/>
    <p:sldId id="339" r:id="rId5"/>
    <p:sldId id="334" r:id="rId6"/>
    <p:sldId id="340" r:id="rId7"/>
    <p:sldId id="342" r:id="rId8"/>
    <p:sldId id="343" r:id="rId9"/>
    <p:sldId id="344" r:id="rId10"/>
    <p:sldId id="333" r:id="rId11"/>
    <p:sldId id="345" r:id="rId12"/>
    <p:sldId id="346" r:id="rId13"/>
    <p:sldId id="335" r:id="rId14"/>
    <p:sldId id="347" r:id="rId15"/>
    <p:sldId id="348" r:id="rId16"/>
    <p:sldId id="349" r:id="rId17"/>
    <p:sldId id="350" r:id="rId18"/>
    <p:sldId id="351" r:id="rId19"/>
    <p:sldId id="336" r:id="rId20"/>
    <p:sldId id="352" r:id="rId21"/>
    <p:sldId id="353" r:id="rId22"/>
    <p:sldId id="354" r:id="rId23"/>
    <p:sldId id="355" r:id="rId24"/>
    <p:sldId id="356" r:id="rId25"/>
    <p:sldId id="337" r:id="rId26"/>
    <p:sldId id="357" r:id="rId27"/>
    <p:sldId id="3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871"/>
    <a:srgbClr val="FEC279"/>
    <a:srgbClr val="FF8C2E"/>
    <a:srgbClr val="6C2620"/>
    <a:srgbClr val="D82741"/>
    <a:srgbClr val="FE8156"/>
    <a:srgbClr val="FFD9B4"/>
    <a:srgbClr val="FFE8D2"/>
    <a:srgbClr val="EB2E46"/>
    <a:srgbClr val="E53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9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3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8D2546-C53D-37A8-EAD2-CA283FD130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93C851-E99D-FD02-756C-DD2DB2D52FF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2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E40BB11B-9C07-80D0-FBD2-CA24FC27E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8"/>
          <a:stretch/>
        </p:blipFill>
        <p:spPr>
          <a:xfrm flipH="1">
            <a:off x="-2" y="523661"/>
            <a:ext cx="2569426" cy="42368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8043A1-BD9F-D43D-33C2-96BCBB84A249}"/>
              </a:ext>
            </a:extLst>
          </p:cNvPr>
          <p:cNvSpPr/>
          <p:nvPr userDrawn="1"/>
        </p:nvSpPr>
        <p:spPr>
          <a:xfrm>
            <a:off x="-1" y="-4414"/>
            <a:ext cx="2569425" cy="27077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2800" dirty="0">
              <a:latin typeface="STONE HARBOUR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32F327-FBC9-AF00-DC52-983C15F80813}"/>
              </a:ext>
            </a:extLst>
          </p:cNvPr>
          <p:cNvSpPr/>
          <p:nvPr userDrawn="1"/>
        </p:nvSpPr>
        <p:spPr>
          <a:xfrm>
            <a:off x="9762140" y="6635639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1964B7-8660-05BE-D6EF-AA8FBEE64380}"/>
              </a:ext>
            </a:extLst>
          </p:cNvPr>
          <p:cNvSpPr/>
          <p:nvPr userDrawn="1"/>
        </p:nvSpPr>
        <p:spPr>
          <a:xfrm>
            <a:off x="9216228" y="663625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B4B577-4946-CA10-5758-9B2D27E31F51}"/>
              </a:ext>
            </a:extLst>
          </p:cNvPr>
          <p:cNvSpPr/>
          <p:nvPr userDrawn="1"/>
        </p:nvSpPr>
        <p:spPr>
          <a:xfrm>
            <a:off x="8667619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3AA36A-9621-311D-C572-8E6973193286}"/>
              </a:ext>
            </a:extLst>
          </p:cNvPr>
          <p:cNvSpPr/>
          <p:nvPr userDrawn="1"/>
        </p:nvSpPr>
        <p:spPr>
          <a:xfrm>
            <a:off x="8121707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DFBDBB1-1706-2DD4-4CC5-3C26299D610A}"/>
              </a:ext>
            </a:extLst>
          </p:cNvPr>
          <p:cNvSpPr/>
          <p:nvPr userDrawn="1"/>
        </p:nvSpPr>
        <p:spPr>
          <a:xfrm>
            <a:off x="7573098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0BFA7-0B51-C0D1-39BC-17015393353F}"/>
              </a:ext>
            </a:extLst>
          </p:cNvPr>
          <p:cNvSpPr/>
          <p:nvPr userDrawn="1"/>
        </p:nvSpPr>
        <p:spPr>
          <a:xfrm>
            <a:off x="7019094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5AC2975-90A0-2FD5-C4AF-5AFDFAC343E5}"/>
              </a:ext>
            </a:extLst>
          </p:cNvPr>
          <p:cNvSpPr/>
          <p:nvPr userDrawn="1"/>
        </p:nvSpPr>
        <p:spPr>
          <a:xfrm>
            <a:off x="6462765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FC893E1-0CCC-D56D-E05B-76684160DC0B}"/>
              </a:ext>
            </a:extLst>
          </p:cNvPr>
          <p:cNvSpPr/>
          <p:nvPr userDrawn="1"/>
        </p:nvSpPr>
        <p:spPr>
          <a:xfrm>
            <a:off x="5912435" y="663356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D4FC89-E12D-8C0C-0E3A-79712E8E3E67}"/>
              </a:ext>
            </a:extLst>
          </p:cNvPr>
          <p:cNvSpPr/>
          <p:nvPr userDrawn="1"/>
        </p:nvSpPr>
        <p:spPr>
          <a:xfrm>
            <a:off x="5357082" y="663356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6598F9E-7A0A-C162-0CFA-B7D99E0C78BD}"/>
              </a:ext>
            </a:extLst>
          </p:cNvPr>
          <p:cNvSpPr/>
          <p:nvPr userDrawn="1"/>
        </p:nvSpPr>
        <p:spPr>
          <a:xfrm>
            <a:off x="4809372" y="6633561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670877-04F5-FFE4-F269-980766A4C442}"/>
              </a:ext>
            </a:extLst>
          </p:cNvPr>
          <p:cNvSpPr/>
          <p:nvPr userDrawn="1"/>
        </p:nvSpPr>
        <p:spPr>
          <a:xfrm>
            <a:off x="4261662" y="6633561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36B1B32-DCC4-7ED4-222E-2B5B376AC267}"/>
              </a:ext>
            </a:extLst>
          </p:cNvPr>
          <p:cNvSpPr/>
          <p:nvPr userDrawn="1"/>
        </p:nvSpPr>
        <p:spPr>
          <a:xfrm>
            <a:off x="3713952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5E03529-32A0-16C0-6AC2-EEDEFE414A92}"/>
              </a:ext>
            </a:extLst>
          </p:cNvPr>
          <p:cNvSpPr/>
          <p:nvPr userDrawn="1"/>
        </p:nvSpPr>
        <p:spPr>
          <a:xfrm>
            <a:off x="3166242" y="6633561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45BE73-9D7B-7105-B8DE-A65A309574A4}"/>
              </a:ext>
            </a:extLst>
          </p:cNvPr>
          <p:cNvSpPr/>
          <p:nvPr userDrawn="1"/>
        </p:nvSpPr>
        <p:spPr>
          <a:xfrm>
            <a:off x="2612238" y="6633561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8F01AE-F8E3-7565-AF40-8827944C25FD}"/>
              </a:ext>
            </a:extLst>
          </p:cNvPr>
          <p:cNvSpPr/>
          <p:nvPr userDrawn="1"/>
        </p:nvSpPr>
        <p:spPr>
          <a:xfrm>
            <a:off x="2066326" y="6633562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E98DE22-50EB-3440-2E4D-5E7EBCE1BE42}"/>
              </a:ext>
            </a:extLst>
          </p:cNvPr>
          <p:cNvSpPr>
            <a:spLocks/>
          </p:cNvSpPr>
          <p:nvPr userDrawn="1"/>
        </p:nvSpPr>
        <p:spPr>
          <a:xfrm>
            <a:off x="9216228" y="6284617"/>
            <a:ext cx="393192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EE36D7-C53C-00CA-4440-F3639400CBAE}"/>
              </a:ext>
            </a:extLst>
          </p:cNvPr>
          <p:cNvSpPr/>
          <p:nvPr userDrawn="1"/>
        </p:nvSpPr>
        <p:spPr>
          <a:xfrm>
            <a:off x="866761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7CBF77-2822-86A7-1B14-62C3787A9376}"/>
              </a:ext>
            </a:extLst>
          </p:cNvPr>
          <p:cNvSpPr/>
          <p:nvPr userDrawn="1"/>
        </p:nvSpPr>
        <p:spPr>
          <a:xfrm>
            <a:off x="8121707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C314F1-3B40-11E0-71E1-DC5AD313DC44}"/>
              </a:ext>
            </a:extLst>
          </p:cNvPr>
          <p:cNvSpPr/>
          <p:nvPr userDrawn="1"/>
        </p:nvSpPr>
        <p:spPr>
          <a:xfrm>
            <a:off x="7573098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5F2775-0EDB-6910-3C21-65F2141E6C51}"/>
              </a:ext>
            </a:extLst>
          </p:cNvPr>
          <p:cNvSpPr/>
          <p:nvPr userDrawn="1"/>
        </p:nvSpPr>
        <p:spPr>
          <a:xfrm>
            <a:off x="7017931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028D078-231B-2D67-3738-4A062E74173B}"/>
              </a:ext>
            </a:extLst>
          </p:cNvPr>
          <p:cNvSpPr/>
          <p:nvPr userDrawn="1"/>
        </p:nvSpPr>
        <p:spPr>
          <a:xfrm>
            <a:off x="6462765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266BD-5898-9AE7-2902-EEA446C7CE84}"/>
              </a:ext>
            </a:extLst>
          </p:cNvPr>
          <p:cNvSpPr/>
          <p:nvPr userDrawn="1"/>
        </p:nvSpPr>
        <p:spPr>
          <a:xfrm>
            <a:off x="5912435" y="628461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770B42-135C-B726-30B3-4264AC147156}"/>
              </a:ext>
            </a:extLst>
          </p:cNvPr>
          <p:cNvSpPr/>
          <p:nvPr userDrawn="1"/>
        </p:nvSpPr>
        <p:spPr>
          <a:xfrm>
            <a:off x="5357082" y="628461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D6570-8734-2457-E40B-5870175B4882}"/>
              </a:ext>
            </a:extLst>
          </p:cNvPr>
          <p:cNvSpPr/>
          <p:nvPr userDrawn="1"/>
        </p:nvSpPr>
        <p:spPr>
          <a:xfrm>
            <a:off x="4807538" y="628461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3F0E7E4-1935-49E0-0270-D2D216E84FB8}"/>
              </a:ext>
            </a:extLst>
          </p:cNvPr>
          <p:cNvSpPr/>
          <p:nvPr userDrawn="1"/>
        </p:nvSpPr>
        <p:spPr>
          <a:xfrm>
            <a:off x="4261662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3AFA2C-C4CC-C099-EEEB-64DD8BB1A400}"/>
              </a:ext>
            </a:extLst>
          </p:cNvPr>
          <p:cNvSpPr/>
          <p:nvPr userDrawn="1"/>
        </p:nvSpPr>
        <p:spPr>
          <a:xfrm>
            <a:off x="3715274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48D1E73-F64D-CB42-82F3-079679B38F4A}"/>
              </a:ext>
            </a:extLst>
          </p:cNvPr>
          <p:cNvSpPr/>
          <p:nvPr userDrawn="1"/>
        </p:nvSpPr>
        <p:spPr>
          <a:xfrm>
            <a:off x="3164649" y="6284617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F48F58-F820-6911-234F-0B3C52730530}"/>
              </a:ext>
            </a:extLst>
          </p:cNvPr>
          <p:cNvSpPr/>
          <p:nvPr userDrawn="1"/>
        </p:nvSpPr>
        <p:spPr>
          <a:xfrm>
            <a:off x="2612238" y="6284617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DF11DCF-4649-013C-3856-58C3A3764CBF}"/>
              </a:ext>
            </a:extLst>
          </p:cNvPr>
          <p:cNvSpPr/>
          <p:nvPr userDrawn="1"/>
        </p:nvSpPr>
        <p:spPr>
          <a:xfrm>
            <a:off x="2066326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0E5613-3D20-8DC2-658F-8CDE557F05E7}"/>
              </a:ext>
            </a:extLst>
          </p:cNvPr>
          <p:cNvSpPr/>
          <p:nvPr userDrawn="1"/>
        </p:nvSpPr>
        <p:spPr>
          <a:xfrm>
            <a:off x="9762140" y="6284617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A7D5E43-731B-BDE9-8143-29998F6B0016}"/>
              </a:ext>
            </a:extLst>
          </p:cNvPr>
          <p:cNvSpPr/>
          <p:nvPr userDrawn="1"/>
        </p:nvSpPr>
        <p:spPr>
          <a:xfrm>
            <a:off x="1511072" y="6634562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E65301E-F190-9169-B484-53B7F84B3000}"/>
              </a:ext>
            </a:extLst>
          </p:cNvPr>
          <p:cNvSpPr/>
          <p:nvPr userDrawn="1"/>
        </p:nvSpPr>
        <p:spPr>
          <a:xfrm>
            <a:off x="954743" y="6634551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0E0E97-F029-000D-6E11-3C49067199B9}"/>
              </a:ext>
            </a:extLst>
          </p:cNvPr>
          <p:cNvSpPr/>
          <p:nvPr userDrawn="1"/>
        </p:nvSpPr>
        <p:spPr>
          <a:xfrm>
            <a:off x="404413" y="6634551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B444D1B-7FE3-3577-58FC-9CE80CAC64FA}"/>
              </a:ext>
            </a:extLst>
          </p:cNvPr>
          <p:cNvSpPr/>
          <p:nvPr userDrawn="1"/>
        </p:nvSpPr>
        <p:spPr>
          <a:xfrm>
            <a:off x="0" y="6634551"/>
            <a:ext cx="24242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F4F17FE-B133-DA5C-4BDB-EECF66FCE8DF}"/>
              </a:ext>
            </a:extLst>
          </p:cNvPr>
          <p:cNvSpPr/>
          <p:nvPr userDrawn="1"/>
        </p:nvSpPr>
        <p:spPr>
          <a:xfrm>
            <a:off x="1509909" y="6285607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43615D1-0EE5-D2F0-B35A-9E05763AA088}"/>
              </a:ext>
            </a:extLst>
          </p:cNvPr>
          <p:cNvSpPr/>
          <p:nvPr userDrawn="1"/>
        </p:nvSpPr>
        <p:spPr>
          <a:xfrm>
            <a:off x="954743" y="6285607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AA68986-8D7D-FB8D-519C-EBEF7B9F768D}"/>
              </a:ext>
            </a:extLst>
          </p:cNvPr>
          <p:cNvSpPr/>
          <p:nvPr userDrawn="1"/>
        </p:nvSpPr>
        <p:spPr>
          <a:xfrm>
            <a:off x="404413" y="6285607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30D2AB-193C-7D10-EBD0-FC145A4F642A}"/>
              </a:ext>
            </a:extLst>
          </p:cNvPr>
          <p:cNvSpPr/>
          <p:nvPr userDrawn="1"/>
        </p:nvSpPr>
        <p:spPr>
          <a:xfrm>
            <a:off x="0" y="6285607"/>
            <a:ext cx="24242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B0D3B58-6F0A-18CB-55C0-B08571F80A1B}"/>
              </a:ext>
            </a:extLst>
          </p:cNvPr>
          <p:cNvSpPr/>
          <p:nvPr userDrawn="1"/>
        </p:nvSpPr>
        <p:spPr>
          <a:xfrm>
            <a:off x="10301123" y="6635828"/>
            <a:ext cx="393368" cy="224444"/>
          </a:xfrm>
          <a:prstGeom prst="rect">
            <a:avLst/>
          </a:prstGeom>
          <a:solidFill>
            <a:srgbClr val="FE8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6A2DD4F-1AE1-3AB4-D8D8-F58645C2F00D}"/>
              </a:ext>
            </a:extLst>
          </p:cNvPr>
          <p:cNvSpPr/>
          <p:nvPr userDrawn="1"/>
        </p:nvSpPr>
        <p:spPr>
          <a:xfrm>
            <a:off x="10299960" y="6286884"/>
            <a:ext cx="393368" cy="224444"/>
          </a:xfrm>
          <a:prstGeom prst="rect">
            <a:avLst/>
          </a:prstGeom>
          <a:solidFill>
            <a:srgbClr val="FFD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5189355-C1BF-E4CA-26A6-4E54A5AAE082}"/>
              </a:ext>
            </a:extLst>
          </p:cNvPr>
          <p:cNvSpPr/>
          <p:nvPr userDrawn="1"/>
        </p:nvSpPr>
        <p:spPr>
          <a:xfrm>
            <a:off x="11952244" y="6629400"/>
            <a:ext cx="239756" cy="228600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40BF053-BA53-72C3-45FF-5EC53C4E0879}"/>
              </a:ext>
            </a:extLst>
          </p:cNvPr>
          <p:cNvSpPr/>
          <p:nvPr userDrawn="1"/>
        </p:nvSpPr>
        <p:spPr>
          <a:xfrm>
            <a:off x="11401914" y="6633556"/>
            <a:ext cx="393368" cy="224444"/>
          </a:xfrm>
          <a:prstGeom prst="rect">
            <a:avLst/>
          </a:prstGeom>
          <a:solidFill>
            <a:srgbClr val="6C26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18DCD00-01C9-B833-9AD6-8D40EA39F187}"/>
              </a:ext>
            </a:extLst>
          </p:cNvPr>
          <p:cNvSpPr/>
          <p:nvPr userDrawn="1"/>
        </p:nvSpPr>
        <p:spPr>
          <a:xfrm>
            <a:off x="10846561" y="6633556"/>
            <a:ext cx="393368" cy="224444"/>
          </a:xfrm>
          <a:prstGeom prst="rect">
            <a:avLst/>
          </a:prstGeom>
          <a:solidFill>
            <a:srgbClr val="D82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A290F36-2A10-6133-A71A-76BCE60DC784}"/>
              </a:ext>
            </a:extLst>
          </p:cNvPr>
          <p:cNvSpPr/>
          <p:nvPr userDrawn="1"/>
        </p:nvSpPr>
        <p:spPr>
          <a:xfrm>
            <a:off x="11952244" y="6284612"/>
            <a:ext cx="239756" cy="224443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AA46AF7-A116-18DE-B63F-0BD90E5755BB}"/>
              </a:ext>
            </a:extLst>
          </p:cNvPr>
          <p:cNvSpPr/>
          <p:nvPr userDrawn="1"/>
        </p:nvSpPr>
        <p:spPr>
          <a:xfrm>
            <a:off x="11401914" y="6284612"/>
            <a:ext cx="393368" cy="224444"/>
          </a:xfrm>
          <a:prstGeom prst="rect">
            <a:avLst/>
          </a:prstGeom>
          <a:solidFill>
            <a:srgbClr val="FF8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D59399E-73B4-4976-6ED6-A1B8740CB664}"/>
              </a:ext>
            </a:extLst>
          </p:cNvPr>
          <p:cNvSpPr/>
          <p:nvPr userDrawn="1"/>
        </p:nvSpPr>
        <p:spPr>
          <a:xfrm>
            <a:off x="10846561" y="6284612"/>
            <a:ext cx="393368" cy="224444"/>
          </a:xfrm>
          <a:prstGeom prst="rect">
            <a:avLst/>
          </a:prstGeom>
          <a:solidFill>
            <a:srgbClr val="FEC2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A5490BD5-2820-E0AC-733B-055112445A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" y="4757016"/>
            <a:ext cx="2879003" cy="13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6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ymbol, cemetery&#10;&#10;Description automatically generated">
            <a:extLst>
              <a:ext uri="{FF2B5EF4-FFF2-40B4-BE49-F238E27FC236}">
                <a16:creationId xmlns:a16="http://schemas.microsoft.com/office/drawing/2014/main" id="{9F36D5F2-2F47-B20E-E80A-B7393748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C0983BB9-A3FC-9211-1C34-B84C5D80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" y="5242174"/>
            <a:ext cx="8027402" cy="144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92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has the spiritual fruit that comes from giving sacrificially affected your desire to continue to give?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oup of fruits on a black background&#10;&#10;Description automatically generated">
            <a:extLst>
              <a:ext uri="{FF2B5EF4-FFF2-40B4-BE49-F238E27FC236}">
                <a16:creationId xmlns:a16="http://schemas.microsoft.com/office/drawing/2014/main" id="{FA7DFA9A-7444-0D0F-BAD4-21964447AE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936" y="2057862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9029894" cy="954107"/>
            <a:chOff x="3162106" y="4638528"/>
            <a:chExt cx="902989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90298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Compare the “fruit” that comes from giving to the “fruit” that comes from being greedy and selfish.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green apple and a rotten apple&#10;&#10;Description automatically generated">
            <a:extLst>
              <a:ext uri="{FF2B5EF4-FFF2-40B4-BE49-F238E27FC236}">
                <a16:creationId xmlns:a16="http://schemas.microsoft.com/office/drawing/2014/main" id="{C0F1D302-A9E1-E1E8-7ADA-ECABCE36A7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681" y="1801439"/>
            <a:ext cx="6680010" cy="325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5CE8B-E5C0-F80A-78DD-F1CD12F124B9}"/>
              </a:ext>
            </a:extLst>
          </p:cNvPr>
          <p:cNvSpPr txBox="1"/>
          <p:nvPr/>
        </p:nvSpPr>
        <p:spPr>
          <a:xfrm>
            <a:off x="3162104" y="5004953"/>
            <a:ext cx="891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God’s holiness and love, among other attributes, motivated the Philippians to give sacrificially to God.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7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Does God’s greatness motivate your sacrificial giving? How do you know?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</p:txBody>
      </p:sp>
    </p:spTree>
    <p:extLst>
      <p:ext uri="{BB962C8B-B14F-4D97-AF65-F5344CB8AC3E}">
        <p14:creationId xmlns:p14="http://schemas.microsoft.com/office/powerpoint/2010/main" val="217717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</p:txBody>
      </p:sp>
      <p:pic>
        <p:nvPicPr>
          <p:cNvPr id="5" name="Picture 4" descr="A black background with a black square&#10;&#10;Description automatically generated">
            <a:extLst>
              <a:ext uri="{FF2B5EF4-FFF2-40B4-BE49-F238E27FC236}">
                <a16:creationId xmlns:a16="http://schemas.microsoft.com/office/drawing/2014/main" id="{686EEC81-93FD-B20B-3207-94984894AD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04571">
            <a:off x="7269388" y="1206626"/>
            <a:ext cx="6238748" cy="4084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A83CD2-68F5-BDDB-FAD0-330A9442CB84}"/>
              </a:ext>
            </a:extLst>
          </p:cNvPr>
          <p:cNvSpPr txBox="1"/>
          <p:nvPr/>
        </p:nvSpPr>
        <p:spPr>
          <a:xfrm>
            <a:off x="3162104" y="4569525"/>
            <a:ext cx="7092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 Philippians’ </a:t>
            </a:r>
            <a:r>
              <a:rPr lang="en-US" sz="2800" spc="-30" dirty="0">
                <a:solidFill>
                  <a:prstClr val="black"/>
                </a:solidFill>
              </a:rPr>
              <a:t>sacrificial gift metaphorically </a:t>
            </a:r>
            <a:r>
              <a:rPr lang="en-US" sz="2800" dirty="0">
                <a:solidFill>
                  <a:prstClr val="black"/>
                </a:solidFill>
              </a:rPr>
              <a:t>produced a sweet-smelling aroma that God couldn’t help but notice.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7876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2A96F-340F-CA50-4F6F-F04F16AE6ED5}"/>
              </a:ext>
            </a:extLst>
          </p:cNvPr>
          <p:cNvGrpSpPr/>
          <p:nvPr/>
        </p:nvGrpSpPr>
        <p:grpSpPr>
          <a:xfrm>
            <a:off x="3162106" y="4583710"/>
            <a:ext cx="9029894" cy="1384995"/>
            <a:chOff x="3162106" y="4638528"/>
            <a:chExt cx="9029894" cy="1384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802BFE-A2C5-8951-C78E-A3A0C910D782}"/>
                </a:ext>
              </a:extLst>
            </p:cNvPr>
            <p:cNvSpPr txBox="1"/>
            <p:nvPr/>
          </p:nvSpPr>
          <p:spPr>
            <a:xfrm>
              <a:off x="3162106" y="4638528"/>
              <a:ext cx="90298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do you respond when you smell chocolate chip cookies in the oven, steaks on a barbecue grill, or popcorn fresh out of the microwave? </a:t>
              </a: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8FD0ED16-4E8E-0840-2E39-AC3FF4E8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8" name="Picture 7" descr="A bowl of popcorn on a black background&#10;&#10;Description automatically generated">
            <a:extLst>
              <a:ext uri="{FF2B5EF4-FFF2-40B4-BE49-F238E27FC236}">
                <a16:creationId xmlns:a16="http://schemas.microsoft.com/office/drawing/2014/main" id="{EAA91F7A-3F31-E2E2-3657-2488ADF9FC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0065" y="231639"/>
            <a:ext cx="3271935" cy="422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3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7977FB-47F8-C5DE-FF37-7750CFB72F03}"/>
              </a:ext>
            </a:extLst>
          </p:cNvPr>
          <p:cNvGrpSpPr/>
          <p:nvPr/>
        </p:nvGrpSpPr>
        <p:grpSpPr>
          <a:xfrm>
            <a:off x="3162106" y="5003586"/>
            <a:ext cx="8744144" cy="954107"/>
            <a:chOff x="3162106" y="4638528"/>
            <a:chExt cx="8744144" cy="9541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55FD4D-303F-2C3D-4E4E-CA3BB7A73F33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would you respond to someone who thinks his sacrifices for God are too meager for God to notice?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8" name="Picture 7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7492ACB8-5A29-2FE0-2D28-B33081BAC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8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5CE8B-E5C0-F80A-78DD-F1CD12F124B9}"/>
              </a:ext>
            </a:extLst>
          </p:cNvPr>
          <p:cNvSpPr txBox="1"/>
          <p:nvPr/>
        </p:nvSpPr>
        <p:spPr>
          <a:xfrm>
            <a:off x="3162104" y="5004953"/>
            <a:ext cx="891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God accepted the Philippians’ sacrificial gift as a satisfactory and proper recognition of His greatness.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19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52A96F-340F-CA50-4F6F-F04F16AE6ED5}"/>
              </a:ext>
            </a:extLst>
          </p:cNvPr>
          <p:cNvGrpSpPr/>
          <p:nvPr/>
        </p:nvGrpSpPr>
        <p:grpSpPr>
          <a:xfrm>
            <a:off x="3162106" y="4583710"/>
            <a:ext cx="8744144" cy="1384995"/>
            <a:chOff x="3162106" y="4638528"/>
            <a:chExt cx="8744144" cy="138499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802BFE-A2C5-8951-C78E-A3A0C910D782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does Paul’s sacrifice metaphor enhance your understanding of your sacrificial service for God? Which truths motivate you to want to give sacrificially to God?</a:t>
              </a:r>
            </a:p>
          </p:txBody>
        </p:sp>
        <p:pic>
          <p:nvPicPr>
            <p:cNvPr id="5" name="Picture 4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8FD0ED16-4E8E-0840-2E39-AC3FF4E84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710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7316172" cy="954107"/>
            <a:chOff x="3162106" y="4638528"/>
            <a:chExt cx="7316172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73161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would you include in a list of the Philippians’ needs? (Phil. 4:19)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Replenished supply (4:19, 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erson with his arms crossed&#10;&#10;Description automatically generated">
            <a:extLst>
              <a:ext uri="{FF2B5EF4-FFF2-40B4-BE49-F238E27FC236}">
                <a16:creationId xmlns:a16="http://schemas.microsoft.com/office/drawing/2014/main" id="{5A910E1A-34D4-1688-F2F7-BF5D4039F1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5844" y="3304207"/>
            <a:ext cx="2087365" cy="35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Participate in Generous Giving (Phil. 4:14–16)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Partner sacrificially (4:14)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BE506F-1D16-B0AE-50DA-C5D38B7896B5}"/>
              </a:ext>
            </a:extLst>
          </p:cNvPr>
          <p:cNvSpPr txBox="1"/>
          <p:nvPr/>
        </p:nvSpPr>
        <p:spPr>
          <a:xfrm>
            <a:off x="3162105" y="4581965"/>
            <a:ext cx="90298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made sure the Philippians understood his deep appreciation for their sacrifice and for their willingness to join him in his distress.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92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Replenished supply (4:19, 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929E5-10DC-62D6-043F-B5DDC90BD881}"/>
              </a:ext>
            </a:extLst>
          </p:cNvPr>
          <p:cNvSpPr txBox="1"/>
          <p:nvPr/>
        </p:nvSpPr>
        <p:spPr>
          <a:xfrm>
            <a:off x="3162104" y="5004953"/>
            <a:ext cx="891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Philippians did not need to fear that their gift to Paul would cause a severe lack in their own lives.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294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Replenished supply (4:19, 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929E5-10DC-62D6-043F-B5DDC90BD881}"/>
              </a:ext>
            </a:extLst>
          </p:cNvPr>
          <p:cNvSpPr txBox="1"/>
          <p:nvPr/>
        </p:nvSpPr>
        <p:spPr>
          <a:xfrm>
            <a:off x="3162104" y="5004953"/>
            <a:ext cx="8799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God </a:t>
            </a:r>
            <a:r>
              <a:rPr lang="en-US" sz="2800" dirty="0">
                <a:solidFill>
                  <a:prstClr val="black"/>
                </a:solidFill>
              </a:rPr>
              <a:t>chooses to use people because it means spiritual fruit for them and glory and pleasure for Him.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07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Have you viewed giving as a command you must obey or as an opportunity to know God’s blessings? Explain.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Replenished supply (4:19, 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1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Replenished supply (4:19, 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7929E5-10DC-62D6-043F-B5DDC90BD881}"/>
              </a:ext>
            </a:extLst>
          </p:cNvPr>
          <p:cNvSpPr txBox="1"/>
          <p:nvPr/>
        </p:nvSpPr>
        <p:spPr>
          <a:xfrm>
            <a:off x="3162104" y="5004953"/>
            <a:ext cx="8799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God gives in accordance with His graciousness and greatness.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045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B476749-CC7B-F649-126A-619373453FE3}"/>
              </a:ext>
            </a:extLst>
          </p:cNvPr>
          <p:cNvGrpSpPr/>
          <p:nvPr/>
        </p:nvGrpSpPr>
        <p:grpSpPr>
          <a:xfrm>
            <a:off x="3162105" y="5009809"/>
            <a:ext cx="6728343" cy="954107"/>
            <a:chOff x="3162105" y="4638528"/>
            <a:chExt cx="6728343" cy="9541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17DF8C7-1033-B9C4-815A-DCA37473F374}"/>
                </a:ext>
              </a:extLst>
            </p:cNvPr>
            <p:cNvSpPr txBox="1"/>
            <p:nvPr/>
          </p:nvSpPr>
          <p:spPr>
            <a:xfrm>
              <a:off x="3162105" y="4638528"/>
              <a:ext cx="67283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Finish this sentence: I will give sacrificially to God because He is . . . 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1" name="Picture 10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F0A5D33-5719-2FE9-123F-C81985E16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Replenished supply (4:19, 20)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erson in a red shirt&#10;&#10;Description automatically generated">
            <a:extLst>
              <a:ext uri="{FF2B5EF4-FFF2-40B4-BE49-F238E27FC236}">
                <a16:creationId xmlns:a16="http://schemas.microsoft.com/office/drawing/2014/main" id="{741E8013-4065-7DBD-DA02-E8B08DC0B7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9561" y="3713584"/>
            <a:ext cx="2331574" cy="3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8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Replenished supply (4:19, 20)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Gracious friendships (4:21–23)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215FD-0B41-1538-19EE-E1F8E314EE4F}"/>
              </a:ext>
            </a:extLst>
          </p:cNvPr>
          <p:cNvSpPr txBox="1"/>
          <p:nvPr/>
        </p:nvSpPr>
        <p:spPr>
          <a:xfrm>
            <a:off x="3162104" y="5004953"/>
            <a:ext cx="8799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Philippines’ sacrificial and consistent giving endeared them to Paul.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771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Replenished supply (4:19, 20)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Gracious friendships (4:21–23)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215FD-0B41-1538-19EE-E1F8E314EE4F}"/>
              </a:ext>
            </a:extLst>
          </p:cNvPr>
          <p:cNvSpPr txBox="1"/>
          <p:nvPr/>
        </p:nvSpPr>
        <p:spPr>
          <a:xfrm>
            <a:off x="3162104" y="5004953"/>
            <a:ext cx="8799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All believers are saints in that they all belong to God and are available for His use.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8878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B. Divine pleasure (4:18)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	C. Replenished supply (4:19, 20)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D. Gracious friendships (4:21–23)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ECF7F-40E3-5EDC-C182-BD91248BE70E}"/>
              </a:ext>
            </a:extLst>
          </p:cNvPr>
          <p:cNvSpPr txBox="1"/>
          <p:nvPr/>
        </p:nvSpPr>
        <p:spPr>
          <a:xfrm>
            <a:off x="3162104" y="4569525"/>
            <a:ext cx="89303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It is through grace that we can partake of God’s generosity in Christ, which motivates us to give generously of ourselves in ministry to others.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42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Participate in Generous Giving (Phil. 4:14–16)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Partner sacrificially (4:14)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7" name="Picture 6" descr="A hand holding money in front of a black background&#10;&#10;Description automatically generated">
            <a:extLst>
              <a:ext uri="{FF2B5EF4-FFF2-40B4-BE49-F238E27FC236}">
                <a16:creationId xmlns:a16="http://schemas.microsoft.com/office/drawing/2014/main" id="{90C8FDC9-1692-3F5F-DCA0-8E8456A7C5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0652" y="2771193"/>
            <a:ext cx="2027056" cy="4086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0AC4090-2D6B-AF67-82FB-6D8E912FA852}"/>
              </a:ext>
            </a:extLst>
          </p:cNvPr>
          <p:cNvGrpSpPr/>
          <p:nvPr/>
        </p:nvGrpSpPr>
        <p:grpSpPr>
          <a:xfrm>
            <a:off x="3162105" y="4595565"/>
            <a:ext cx="7652075" cy="1384995"/>
            <a:chOff x="3162106" y="4638528"/>
            <a:chExt cx="7652075" cy="138499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CCFEBD-49AA-45A9-26AD-AE9D695E3ECA}"/>
                </a:ext>
              </a:extLst>
            </p:cNvPr>
            <p:cNvSpPr txBox="1"/>
            <p:nvPr/>
          </p:nvSpPr>
          <p:spPr>
            <a:xfrm>
              <a:off x="3162106" y="4638528"/>
              <a:ext cx="765207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When have you obeyed the Spirit’s prompting to give generously to meet another believer’s need? (James 4:17)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0" name="Picture 9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DF3EAA31-67AD-261D-E445-A131ACB5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92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Participate in Generous Giving (Phil. 4:14–16)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Partner sacrificially (4:14)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B53CEE-6B62-AA0D-F5B6-6928635B92AA}"/>
              </a:ext>
            </a:extLst>
          </p:cNvPr>
          <p:cNvGrpSpPr/>
          <p:nvPr/>
        </p:nvGrpSpPr>
        <p:grpSpPr>
          <a:xfrm>
            <a:off x="3162105" y="4998920"/>
            <a:ext cx="8790408" cy="954107"/>
            <a:chOff x="3162106" y="4638528"/>
            <a:chExt cx="8790408" cy="95410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5B1055-A188-9821-01EA-BA2D5E78D75B}"/>
                </a:ext>
              </a:extLst>
            </p:cNvPr>
            <p:cNvSpPr txBox="1"/>
            <p:nvPr/>
          </p:nvSpPr>
          <p:spPr>
            <a:xfrm>
              <a:off x="3162106" y="4638528"/>
              <a:ext cx="87904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might we know God is leading us to help other believers through our sacrificial giving?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0" name="Picture 9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E1DD8A0A-FE99-0D6D-CE2B-57CAF2B44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74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Participate in Generous Giving (Phil. 4:14–16)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Partner sacrificially (4:14)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Share persistently (4:15, 16)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E76323-4BCF-FA2D-6D66-FA906226BEC4}"/>
              </a:ext>
            </a:extLst>
          </p:cNvPr>
          <p:cNvSpPr txBox="1"/>
          <p:nvPr/>
        </p:nvSpPr>
        <p:spPr>
          <a:xfrm>
            <a:off x="3162105" y="5008064"/>
            <a:ext cx="90298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Paul recognized the Philippian believers for their habit of giving. They kept track of Paul’s needs.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8115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Participate in Generous Giving (Phil. 4:14–16)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Partner sacrificially (4:14)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Share persistently (4:15, 16)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71C15A-1D7F-F6D6-C72A-C5540F0B58C9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89E83C-F68D-CB86-4883-85F2E1ECB75A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What does our church do to keep track of our missionaries’ growing and changing needs?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1C7A3EA-70AB-CB55-E1A7-2B346097C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  <p:pic>
        <p:nvPicPr>
          <p:cNvPr id="6" name="Picture 5" descr="A planet earth with continents and water&#10;&#10;Description automatically generated">
            <a:extLst>
              <a:ext uri="{FF2B5EF4-FFF2-40B4-BE49-F238E27FC236}">
                <a16:creationId xmlns:a16="http://schemas.microsoft.com/office/drawing/2014/main" id="{C76A7986-0D75-B532-3BFF-682647EDFB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4677" y="724678"/>
            <a:ext cx="3767323" cy="44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1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7D9A4AD-163E-3973-10CD-4EBB927A0489}"/>
              </a:ext>
            </a:extLst>
          </p:cNvPr>
          <p:cNvSpPr txBox="1"/>
          <p:nvPr/>
        </p:nvSpPr>
        <p:spPr>
          <a:xfrm>
            <a:off x="3162105" y="36768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I. </a:t>
            </a:r>
            <a:r>
              <a:rPr lang="en-US" sz="2800" dirty="0">
                <a:solidFill>
                  <a:prstClr val="black"/>
                </a:solidFill>
              </a:rPr>
              <a:t>Participate in Generous Giving (Phil. 4:14–16)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lang="en-US" sz="2800" dirty="0">
                <a:solidFill>
                  <a:prstClr val="black"/>
                </a:solidFill>
              </a:rPr>
              <a:t>	A. Partner sacrificially (4:14)</a:t>
            </a:r>
          </a:p>
          <a:p>
            <a:pPr lvl="0">
              <a:tabLst>
                <a:tab pos="28575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	B. Share persistently (4:15, 16)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71C15A-1D7F-F6D6-C72A-C5540F0B58C9}"/>
              </a:ext>
            </a:extLst>
          </p:cNvPr>
          <p:cNvGrpSpPr/>
          <p:nvPr/>
        </p:nvGrpSpPr>
        <p:grpSpPr>
          <a:xfrm>
            <a:off x="3162106" y="5009809"/>
            <a:ext cx="8744144" cy="954107"/>
            <a:chOff x="3162106" y="4638528"/>
            <a:chExt cx="8744144" cy="95410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A89E83C-F68D-CB86-4883-85F2E1ECB75A}"/>
                </a:ext>
              </a:extLst>
            </p:cNvPr>
            <p:cNvSpPr txBox="1"/>
            <p:nvPr/>
          </p:nvSpPr>
          <p:spPr>
            <a:xfrm>
              <a:off x="3162106" y="4638528"/>
              <a:ext cx="874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514350" algn="l"/>
                </a:tabLst>
                <a:defRPr/>
              </a:pPr>
              <a:r>
                <a:rPr lang="en-US" sz="2800" dirty="0">
                  <a:solidFill>
                    <a:prstClr val="black"/>
                  </a:solidFill>
                </a:rPr>
                <a:t>	How did the Philippians’ persistent giving fit Paul’s teaching in Philippians 2:3 and 4?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4" name="Picture 3" descr="A red and white question mark in a circle&#10;&#10;Description automatically generated with medium confidence">
              <a:extLst>
                <a:ext uri="{FF2B5EF4-FFF2-40B4-BE49-F238E27FC236}">
                  <a16:creationId xmlns:a16="http://schemas.microsoft.com/office/drawing/2014/main" id="{31C7A3EA-70AB-CB55-E1A7-2B346097C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2106" y="4638528"/>
              <a:ext cx="456793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04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B16B67-C78C-4848-8C38-287BC92C645B}"/>
              </a:ext>
            </a:extLst>
          </p:cNvPr>
          <p:cNvSpPr txBox="1"/>
          <p:nvPr/>
        </p:nvSpPr>
        <p:spPr>
          <a:xfrm>
            <a:off x="3162105" y="4581965"/>
            <a:ext cx="89117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The Philippians’ </a:t>
            </a:r>
            <a:r>
              <a:rPr lang="en-US" sz="2800" dirty="0">
                <a:solidFill>
                  <a:prstClr val="black"/>
                </a:solidFill>
              </a:rPr>
              <a:t>sacrificial giving played an important role in Paul’s ministry of spreading the gospel, and Paul knew God would reward their efforts.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22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DCE55-324F-615C-D03B-8A143C7C2958}"/>
              </a:ext>
            </a:extLst>
          </p:cNvPr>
          <p:cNvSpPr txBox="1"/>
          <p:nvPr/>
        </p:nvSpPr>
        <p:spPr>
          <a:xfrm>
            <a:off x="3077468" y="367685"/>
            <a:ext cx="839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342900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</a:t>
            </a:r>
            <a:r>
              <a:rPr lang="en-US" sz="2800" dirty="0">
                <a:solidFill>
                  <a:prstClr val="black"/>
                </a:solidFill>
              </a:rPr>
              <a:t>Benefits of Gracious Giving (4:17–19)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lvl="0">
              <a:tabLst>
                <a:tab pos="371475" algn="l"/>
                <a:tab pos="739775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A. </a:t>
            </a:r>
            <a:r>
              <a:rPr lang="en-US" sz="2800" dirty="0">
                <a:solidFill>
                  <a:prstClr val="black"/>
                </a:solidFill>
              </a:rPr>
              <a:t>Spiritual fruit (4:17)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5F19FF-84BD-1064-E409-079A04D07C7E}"/>
              </a:ext>
            </a:extLst>
          </p:cNvPr>
          <p:cNvSpPr txBox="1"/>
          <p:nvPr/>
        </p:nvSpPr>
        <p:spPr>
          <a:xfrm>
            <a:off x="3162104" y="5004953"/>
            <a:ext cx="71295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56197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82741"/>
                </a:solidFill>
                <a:effectLst/>
                <a:uLnTx/>
                <a:uFillTx/>
                <a:latin typeface="Calibri" panose="020F0502020204030204"/>
              </a:rPr>
              <a:t>•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2800" noProof="0" dirty="0">
                <a:solidFill>
                  <a:prstClr val="black"/>
                </a:solidFill>
              </a:rPr>
              <a:t>As t</a:t>
            </a:r>
            <a:r>
              <a:rPr lang="en-US" sz="2800" dirty="0">
                <a:solidFill>
                  <a:prstClr val="black"/>
                </a:solidFill>
              </a:rPr>
              <a:t>he Philippians gave, they would know the joy of the Lord and have genuine contentment.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" name="Picture 9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FCBD3BCD-05F4-BCFB-4405-BC3F938DA8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5844" y="4049485"/>
            <a:ext cx="2516155" cy="280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9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2215</TotalTime>
  <Words>1276</Words>
  <Application>Microsoft Office PowerPoint</Application>
  <PresentationFormat>Widescreen</PresentationFormat>
  <Paragraphs>109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STONE HARBOUR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Big Picture</dc:title>
  <dc:creator>Brennan Wilson</dc:creator>
  <cp:lastModifiedBy>Alex Bauman</cp:lastModifiedBy>
  <cp:revision>148</cp:revision>
  <dcterms:created xsi:type="dcterms:W3CDTF">2020-12-02T03:38:14Z</dcterms:created>
  <dcterms:modified xsi:type="dcterms:W3CDTF">2023-08-04T16:49:50Z</dcterms:modified>
</cp:coreProperties>
</file>