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0" r:id="rId3"/>
    <p:sldId id="339" r:id="rId4"/>
    <p:sldId id="338" r:id="rId5"/>
    <p:sldId id="340" r:id="rId6"/>
    <p:sldId id="341" r:id="rId7"/>
    <p:sldId id="332" r:id="rId8"/>
    <p:sldId id="342" r:id="rId9"/>
    <p:sldId id="333" r:id="rId10"/>
    <p:sldId id="344" r:id="rId11"/>
    <p:sldId id="345" r:id="rId12"/>
    <p:sldId id="334" r:id="rId13"/>
    <p:sldId id="335" r:id="rId14"/>
    <p:sldId id="346" r:id="rId15"/>
    <p:sldId id="348" r:id="rId16"/>
    <p:sldId id="350" r:id="rId17"/>
    <p:sldId id="349" r:id="rId18"/>
    <p:sldId id="352" r:id="rId19"/>
    <p:sldId id="351" r:id="rId20"/>
    <p:sldId id="354" r:id="rId21"/>
    <p:sldId id="356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821"/>
    <a:srgbClr val="D82741"/>
    <a:srgbClr val="AC0871"/>
    <a:srgbClr val="FEC279"/>
    <a:srgbClr val="FF8C2E"/>
    <a:srgbClr val="6C2620"/>
    <a:srgbClr val="FE8156"/>
    <a:srgbClr val="FFD9B4"/>
    <a:srgbClr val="FFE8D2"/>
    <a:srgbClr val="EB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4256F928-601F-D30A-84DD-7FD255B12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6" t="58" r="12715"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924EDB-10A8-D430-232F-2780B88A1345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9B61E7-53CD-D02F-301C-BFA85E34EE6B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3580C4-B465-5F0A-B35F-6A7FBC43A96E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76F104E7-44A9-2C1A-42F4-396B279BE4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1231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r="64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6512D2B-C410-A5F3-1CDF-F0ED1332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4C8DD-BBD3-7FBB-7CFC-66C6C0ABB20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D8454C-5F65-D031-7640-F4D4CAD4D33F}"/>
              </a:ext>
            </a:extLst>
          </p:cNvPr>
          <p:cNvGrpSpPr/>
          <p:nvPr/>
        </p:nvGrpSpPr>
        <p:grpSpPr>
          <a:xfrm>
            <a:off x="3162106" y="5429103"/>
            <a:ext cx="8210744" cy="523220"/>
            <a:chOff x="3162106" y="4638528"/>
            <a:chExt cx="8210744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832621-B9FD-AD74-FB28-9825AE7B9FE3}"/>
                </a:ext>
              </a:extLst>
            </p:cNvPr>
            <p:cNvSpPr txBox="1"/>
            <p:nvPr/>
          </p:nvSpPr>
          <p:spPr>
            <a:xfrm>
              <a:off x="3162106" y="4638528"/>
              <a:ext cx="8210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In what sense is every unbeliever condemned?</a:t>
              </a:r>
            </a:p>
          </p:txBody>
        </p:sp>
        <p:pic>
          <p:nvPicPr>
            <p:cNvPr id="13" name="Picture 12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CF3EA8E2-A447-E1A0-0E97-75C1EFA6B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4C8DD-BBD3-7FBB-7CFC-66C6C0ABB20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C4594-D1DD-3978-FC87-CD9793647C9C}"/>
              </a:ext>
            </a:extLst>
          </p:cNvPr>
          <p:cNvGrpSpPr/>
          <p:nvPr/>
        </p:nvGrpSpPr>
        <p:grpSpPr>
          <a:xfrm>
            <a:off x="3162106" y="4999674"/>
            <a:ext cx="8210744" cy="954107"/>
            <a:chOff x="3162106" y="4638528"/>
            <a:chExt cx="82107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B696CD-2E75-C476-F277-0CCC0DAA3C12}"/>
                </a:ext>
              </a:extLst>
            </p:cNvPr>
            <p:cNvSpPr txBox="1"/>
            <p:nvPr/>
          </p:nvSpPr>
          <p:spPr>
            <a:xfrm>
              <a:off x="3162106" y="4638528"/>
              <a:ext cx="8210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has God directed you to encounter desperate people? How did you respond to the circumstances?</a:t>
              </a: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317133E-05DF-E97F-D9C5-2D82EABD7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5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2962EB-ACAB-D430-698D-B45FAAB8664D}"/>
              </a:ext>
            </a:extLst>
          </p:cNvPr>
          <p:cNvSpPr txBox="1"/>
          <p:nvPr/>
        </p:nvSpPr>
        <p:spPr>
          <a:xfrm>
            <a:off x="3162103" y="4998732"/>
            <a:ext cx="8883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and Silas understood that to whom God had led them was far more important than how God had led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A64CB-4612-F17B-50DF-869548DF4762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20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C7CC3-07E0-A7AD-93CC-C1C89B9F8AB2}"/>
              </a:ext>
            </a:extLst>
          </p:cNvPr>
          <p:cNvSpPr txBox="1"/>
          <p:nvPr/>
        </p:nvSpPr>
        <p:spPr>
          <a:xfrm>
            <a:off x="3162105" y="4570108"/>
            <a:ext cx="8883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missionaries realized that God hadn’t loosed their chains and opened the doors so they could escape the prison. They sat and waited for the “aftershock.”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78027-1114-85CD-B419-A49D64359E71}"/>
              </a:ext>
            </a:extLst>
          </p:cNvPr>
          <p:cNvSpPr txBox="1"/>
          <p:nvPr/>
        </p:nvSpPr>
        <p:spPr>
          <a:xfrm>
            <a:off x="3162105" y="367685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3. To troubled people (16:26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40)</a:t>
            </a:r>
          </a:p>
        </p:txBody>
      </p:sp>
      <p:pic>
        <p:nvPicPr>
          <p:cNvPr id="7" name="Picture 6" descr="A close up of a chain&#10;&#10;Description automatically generated with low confidence">
            <a:extLst>
              <a:ext uri="{FF2B5EF4-FFF2-40B4-BE49-F238E27FC236}">
                <a16:creationId xmlns:a16="http://schemas.microsoft.com/office/drawing/2014/main" id="{2F3CF560-48D6-FB20-7054-620F760F0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338" y="1813020"/>
            <a:ext cx="5496870" cy="38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248555-4B7C-D52C-8691-4B117AF82607}"/>
              </a:ext>
            </a:extLst>
          </p:cNvPr>
          <p:cNvGrpSpPr/>
          <p:nvPr/>
        </p:nvGrpSpPr>
        <p:grpSpPr>
          <a:xfrm>
            <a:off x="3162106" y="4999674"/>
            <a:ext cx="8572694" cy="954107"/>
            <a:chOff x="3162106" y="4638528"/>
            <a:chExt cx="8572694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765C55-B95A-A719-5377-DEDE208A44E6}"/>
                </a:ext>
              </a:extLst>
            </p:cNvPr>
            <p:cNvSpPr txBox="1"/>
            <p:nvPr/>
          </p:nvSpPr>
          <p:spPr>
            <a:xfrm>
              <a:off x="3162106" y="4638528"/>
              <a:ext cx="8572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did the jailer learn from the missionaries’ refusal to flee?</a:t>
              </a: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A5E56059-D8E8-EBDF-40FF-8F2E79392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77B601-3FEC-77AE-8C9D-2C1139E388B7}"/>
              </a:ext>
            </a:extLst>
          </p:cNvPr>
          <p:cNvSpPr txBox="1"/>
          <p:nvPr/>
        </p:nvSpPr>
        <p:spPr>
          <a:xfrm>
            <a:off x="3162105" y="367685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3. To troubled people (16:26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27598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B0CFDD-3DAC-22D5-B7CF-3241128FF8C1}"/>
              </a:ext>
            </a:extLst>
          </p:cNvPr>
          <p:cNvGrpSpPr/>
          <p:nvPr/>
        </p:nvGrpSpPr>
        <p:grpSpPr>
          <a:xfrm>
            <a:off x="3162105" y="4573876"/>
            <a:ext cx="8848920" cy="1384995"/>
            <a:chOff x="3162105" y="4638528"/>
            <a:chExt cx="8848920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15EA54-440C-34D4-C88F-A1902C4EC0C9}"/>
                </a:ext>
              </a:extLst>
            </p:cNvPr>
            <p:cNvSpPr txBox="1"/>
            <p:nvPr/>
          </p:nvSpPr>
          <p:spPr>
            <a:xfrm>
              <a:off x="3162105" y="4638528"/>
              <a:ext cx="88489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To what “trembling” unbelievers has God led you? What were the circumstances that led you to them? How did you respond to those circumstances?</a:t>
              </a: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C5104418-A61D-BF23-23CD-549FCDB83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54F9960-D427-9294-63F8-87B6C21B8A0A}"/>
              </a:ext>
            </a:extLst>
          </p:cNvPr>
          <p:cNvSpPr txBox="1"/>
          <p:nvPr/>
        </p:nvSpPr>
        <p:spPr>
          <a:xfrm>
            <a:off x="3162105" y="367685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3. To troubled people (16:26</a:t>
            </a:r>
            <a:r>
              <a:rPr lang="en-US" sz="2800" dirty="0">
                <a:solidFill>
                  <a:prstClr val="black"/>
                </a:solidFill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7597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F60311-DE70-68A1-F2BC-6FA868543895}"/>
              </a:ext>
            </a:extLst>
          </p:cNvPr>
          <p:cNvGrpSpPr/>
          <p:nvPr/>
        </p:nvGrpSpPr>
        <p:grpSpPr>
          <a:xfrm>
            <a:off x="3162105" y="4573876"/>
            <a:ext cx="8791769" cy="1384995"/>
            <a:chOff x="3162105" y="4638528"/>
            <a:chExt cx="8791769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76CF27-1F19-95F3-3C4A-799E343FE5E5}"/>
                </a:ext>
              </a:extLst>
            </p:cNvPr>
            <p:cNvSpPr txBox="1"/>
            <p:nvPr/>
          </p:nvSpPr>
          <p:spPr>
            <a:xfrm>
              <a:off x="3162105" y="4638528"/>
              <a:ext cx="87917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 you purposefully think about fellow believers? What is your response? Do you have jealousy, hatred, and regret or thankfulness, concern, and joy?</a:t>
              </a: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B461EC2-116D-5BB2-DD4E-E07D600C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3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F23E8C-2980-5F4D-BB1A-EC2935325609}"/>
              </a:ext>
            </a:extLst>
          </p:cNvPr>
          <p:cNvGrpSpPr/>
          <p:nvPr/>
        </p:nvGrpSpPr>
        <p:grpSpPr>
          <a:xfrm>
            <a:off x="3162106" y="4999674"/>
            <a:ext cx="8572694" cy="954107"/>
            <a:chOff x="3162106" y="4638528"/>
            <a:chExt cx="857269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3A3BD1-BC1E-016B-C617-404A7B304CC7}"/>
                </a:ext>
              </a:extLst>
            </p:cNvPr>
            <p:cNvSpPr txBox="1"/>
            <p:nvPr/>
          </p:nvSpPr>
          <p:spPr>
            <a:xfrm>
              <a:off x="3162106" y="4638528"/>
              <a:ext cx="8572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might we reveal about ourselves by rehearsing how we’ve been hurt by fellow believers?</a:t>
              </a: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819BD73-57EA-9A06-BC71-ECCD9D56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5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our prayers (1:4–6)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B50182-E814-EB44-299D-CDAD5B035C38}"/>
              </a:ext>
            </a:extLst>
          </p:cNvPr>
          <p:cNvGrpSpPr/>
          <p:nvPr/>
        </p:nvGrpSpPr>
        <p:grpSpPr>
          <a:xfrm>
            <a:off x="3162105" y="5428299"/>
            <a:ext cx="8896545" cy="523220"/>
            <a:chOff x="3162105" y="4638528"/>
            <a:chExt cx="8896545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112992-D35F-ADF6-053A-22479EDEF6DC}"/>
                </a:ext>
              </a:extLst>
            </p:cNvPr>
            <p:cNvSpPr txBox="1"/>
            <p:nvPr/>
          </p:nvSpPr>
          <p:spPr>
            <a:xfrm>
              <a:off x="3162105" y="4638528"/>
              <a:ext cx="8896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characterized Paul’s requests for the Philippians?</a:t>
              </a: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C0A576A-5A18-A97D-3083-7FC88EA25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86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our prayers (1:4–6)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E162F-BDC5-882A-BF28-6342861C2A26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Keeping fellow believers in our prayers isn’t just nice, it is necessary if they are to grow in the Lord.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53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Following God to places (16:6–10)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B6C15F-A5D4-F408-A12B-9F418783B833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46371B-D5CE-246A-78BC-CF049ECCF57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Does God lead us to places (cities, houses, workplaces, groups) today? Explain.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6550658-A884-61C3-7C71-866EA30BE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15" name="Picture 14" descr="A person pushing a hand truck with a washing machine&#10;&#10;Description automatically generated with medium confidence">
            <a:extLst>
              <a:ext uri="{FF2B5EF4-FFF2-40B4-BE49-F238E27FC236}">
                <a16:creationId xmlns:a16="http://schemas.microsoft.com/office/drawing/2014/main" id="{F741EAB0-EC96-804E-8014-46907EE13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056" y="1556173"/>
            <a:ext cx="5309553" cy="35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our prayers (1:4–6)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our hearts (1:7, 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9672EA-5461-B2B9-8C32-96CD4DAE49A8}"/>
              </a:ext>
            </a:extLst>
          </p:cNvPr>
          <p:cNvGrpSpPr/>
          <p:nvPr/>
        </p:nvGrpSpPr>
        <p:grpSpPr>
          <a:xfrm>
            <a:off x="3162106" y="4999674"/>
            <a:ext cx="8572694" cy="954107"/>
            <a:chOff x="3162106" y="4638528"/>
            <a:chExt cx="857269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11FE5C-AFE4-CA64-818D-42525E658152}"/>
                </a:ext>
              </a:extLst>
            </p:cNvPr>
            <p:cNvSpPr txBox="1"/>
            <p:nvPr/>
          </p:nvSpPr>
          <p:spPr>
            <a:xfrm>
              <a:off x="3162106" y="4638528"/>
              <a:ext cx="8572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experienced God’s grace through the prayers of your fellow believers?</a:t>
              </a: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1038E856-9274-F5F1-923B-2499D302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9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our prayers (1:4–6)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our hearts (1:7, 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9672EA-5461-B2B9-8C32-96CD4DAE49A8}"/>
              </a:ext>
            </a:extLst>
          </p:cNvPr>
          <p:cNvGrpSpPr/>
          <p:nvPr/>
        </p:nvGrpSpPr>
        <p:grpSpPr>
          <a:xfrm>
            <a:off x="3162106" y="4999674"/>
            <a:ext cx="8572694" cy="954107"/>
            <a:chOff x="3162106" y="4638528"/>
            <a:chExt cx="857269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11FE5C-AFE4-CA64-818D-42525E658152}"/>
                </a:ext>
              </a:extLst>
            </p:cNvPr>
            <p:cNvSpPr txBox="1"/>
            <p:nvPr/>
          </p:nvSpPr>
          <p:spPr>
            <a:xfrm>
              <a:off x="3162106" y="4638528"/>
              <a:ext cx="85726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are some characteristics of Christ’s affection for others?</a:t>
              </a: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1038E856-9274-F5F1-923B-2499D302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5" name="Picture 4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0BBB6381-5D32-3394-33D0-E062844150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36" y="199095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FE654E-80EE-E9AA-DCFA-D11487865D85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Maintaining Connections (Phil. 1:1–8)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Keeping believers in our thoughts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our prayers (1:4–6)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Keeping </a:t>
            </a:r>
            <a:r>
              <a:rPr lang="en-US" sz="2800" dirty="0">
                <a:solidFill>
                  <a:prstClr val="black"/>
                </a:solidFill>
              </a:rPr>
              <a:t>believers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in our hearts (1:7, 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E162F-BDC5-882A-BF28-6342861C2A26}"/>
              </a:ext>
            </a:extLst>
          </p:cNvPr>
          <p:cNvSpPr txBox="1"/>
          <p:nvPr/>
        </p:nvSpPr>
        <p:spPr>
          <a:xfrm>
            <a:off x="3162106" y="4998733"/>
            <a:ext cx="731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We are to have Paul’s kind of Christ-originating, God-verifying love for others.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erson standing with his hands in his pockets&#10;&#10;Description automatically generated">
            <a:extLst>
              <a:ext uri="{FF2B5EF4-FFF2-40B4-BE49-F238E27FC236}">
                <a16:creationId xmlns:a16="http://schemas.microsoft.com/office/drawing/2014/main" id="{EAD936AB-65CD-530E-A8EB-358E2CBDD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7451" y="706838"/>
            <a:ext cx="1971674" cy="54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Following God to places (16:6–10)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B6C15F-A5D4-F408-A12B-9F418783B833}"/>
              </a:ext>
            </a:extLst>
          </p:cNvPr>
          <p:cNvGrpSpPr/>
          <p:nvPr/>
        </p:nvGrpSpPr>
        <p:grpSpPr>
          <a:xfrm>
            <a:off x="3162106" y="5000478"/>
            <a:ext cx="9029894" cy="954107"/>
            <a:chOff x="3162106" y="4638528"/>
            <a:chExt cx="9029894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46371B-D5CE-246A-78BC-CF049ECCF570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are you where you are? Does God top your list of reasons?</a:t>
              </a: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6550658-A884-61C3-7C71-866EA30BE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4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F5B768-99DF-33A0-AED7-52B241C6878A}"/>
              </a:ext>
            </a:extLst>
          </p:cNvPr>
          <p:cNvSpPr txBox="1"/>
          <p:nvPr/>
        </p:nvSpPr>
        <p:spPr>
          <a:xfrm>
            <a:off x="3162105" y="5004565"/>
            <a:ext cx="8827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No matter our location or vocation, gospel work is our primary work.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Following God to places (16:6–10)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0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F1F89-6D2D-6577-2EBD-129CD3654BD4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9C7DAB-628A-3250-EA14-62B1CAE25036}"/>
              </a:ext>
            </a:extLst>
          </p:cNvPr>
          <p:cNvGrpSpPr/>
          <p:nvPr/>
        </p:nvGrpSpPr>
        <p:grpSpPr>
          <a:xfrm>
            <a:off x="3162106" y="5000478"/>
            <a:ext cx="8458394" cy="954107"/>
            <a:chOff x="3162106" y="4638528"/>
            <a:chExt cx="845839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A402E-D68B-170B-88B7-23ACD9BA5D71}"/>
                </a:ext>
              </a:extLst>
            </p:cNvPr>
            <p:cNvSpPr txBox="1"/>
            <p:nvPr/>
          </p:nvSpPr>
          <p:spPr>
            <a:xfrm>
              <a:off x="3162106" y="4638528"/>
              <a:ext cx="84583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is the difference between serving God where we go and serving God where He leads?</a:t>
              </a: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920902D-4A77-56F1-8D7F-9FDD2C41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2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F1F89-6D2D-6577-2EBD-129CD3654BD4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05E241-25EB-931F-32F3-8BED0A53312B}"/>
              </a:ext>
            </a:extLst>
          </p:cNvPr>
          <p:cNvGrpSpPr/>
          <p:nvPr/>
        </p:nvGrpSpPr>
        <p:grpSpPr>
          <a:xfrm>
            <a:off x="3162106" y="4571853"/>
            <a:ext cx="8725094" cy="1384995"/>
            <a:chOff x="3162106" y="4638528"/>
            <a:chExt cx="8725094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05CB2A-F781-453B-435A-7AE271452EB1}"/>
                </a:ext>
              </a:extLst>
            </p:cNvPr>
            <p:cNvSpPr txBox="1"/>
            <p:nvPr/>
          </p:nvSpPr>
          <p:spPr>
            <a:xfrm>
              <a:off x="3162106" y="4638528"/>
              <a:ext cx="8725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can we be sure we are following God when we make decisions that move us to new neighborhoods, cities, states, or countries?</a:t>
              </a: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16FD2B5-E906-0B43-ED1D-B04723439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10" name="Picture 9" descr="A dog in a box&#10;&#10;Description automatically generated">
            <a:extLst>
              <a:ext uri="{FF2B5EF4-FFF2-40B4-BE49-F238E27FC236}">
                <a16:creationId xmlns:a16="http://schemas.microsoft.com/office/drawing/2014/main" id="{AD6801D1-CA76-ECF7-9226-B801D74C1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402" y="1428750"/>
            <a:ext cx="3669507" cy="3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E2AD5-862B-4B04-8C78-612D16418BCC}"/>
              </a:ext>
            </a:extLst>
          </p:cNvPr>
          <p:cNvSpPr txBox="1"/>
          <p:nvPr/>
        </p:nvSpPr>
        <p:spPr>
          <a:xfrm>
            <a:off x="3162105" y="4572634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Lydia’s former religion and recognition of God were commendable, but the religious are just as lost as the pagans.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64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B56984-E6D7-6569-A594-A924CC4ED120}"/>
              </a:ext>
            </a:extLst>
          </p:cNvPr>
          <p:cNvGrpSpPr/>
          <p:nvPr/>
        </p:nvGrpSpPr>
        <p:grpSpPr>
          <a:xfrm>
            <a:off x="3162106" y="5000478"/>
            <a:ext cx="8725094" cy="954107"/>
            <a:chOff x="3162106" y="4638528"/>
            <a:chExt cx="8725094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EF0BFD-06F0-97F5-48C8-A8C2E8FB38B1}"/>
                </a:ext>
              </a:extLst>
            </p:cNvPr>
            <p:cNvSpPr txBox="1"/>
            <p:nvPr/>
          </p:nvSpPr>
          <p:spPr>
            <a:xfrm>
              <a:off x="3162106" y="4638528"/>
              <a:ext cx="87250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might we be tempted to ignore the spiritual needs of those who are religious but lost?</a:t>
              </a: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78B5BE43-3BAF-E508-4F17-5D8CAAA6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10" name="Picture 9" descr="A picture containing art, sketch&#10;&#10;Description automatically generated">
            <a:extLst>
              <a:ext uri="{FF2B5EF4-FFF2-40B4-BE49-F238E27FC236}">
                <a16:creationId xmlns:a16="http://schemas.microsoft.com/office/drawing/2014/main" id="{371AD6C8-384C-512B-0A43-0D79C1398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1649" y="257028"/>
            <a:ext cx="236220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4C8DD-BBD3-7FBB-7CFC-66C6C0ABB20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Making Connections (Acts 16:6–40)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Following God to places (16:6–10)</a:t>
            </a:r>
          </a:p>
          <a:p>
            <a:pPr lvl="0">
              <a:tabLst>
                <a:tab pos="2762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Following God to people (16:11–40)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To religious people (16:11–15)</a:t>
            </a:r>
          </a:p>
          <a:p>
            <a:pPr lvl="0">
              <a:tabLst>
                <a:tab pos="317500" algn="l"/>
                <a:tab pos="6762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desperate people (16:16</a:t>
            </a:r>
            <a:r>
              <a:rPr lang="en-US" sz="2800" dirty="0">
                <a:solidFill>
                  <a:prstClr val="black"/>
                </a:solidFill>
              </a:rPr>
              <a:t>–25)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03182D-5678-C1F4-7247-D7E57310BB7E}"/>
              </a:ext>
            </a:extLst>
          </p:cNvPr>
          <p:cNvGrpSpPr/>
          <p:nvPr/>
        </p:nvGrpSpPr>
        <p:grpSpPr>
          <a:xfrm>
            <a:off x="3162106" y="5000478"/>
            <a:ext cx="8725094" cy="954107"/>
            <a:chOff x="3162106" y="4638528"/>
            <a:chExt cx="8725094" cy="9541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2B08E5-01B6-BC0D-CBD3-F67CEF98AA04}"/>
                </a:ext>
              </a:extLst>
            </p:cNvPr>
            <p:cNvSpPr txBox="1"/>
            <p:nvPr/>
          </p:nvSpPr>
          <p:spPr>
            <a:xfrm>
              <a:off x="3162106" y="4638528"/>
              <a:ext cx="87250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would be the normal response to being unjustly beaten and incarcerated?</a:t>
              </a: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517E298-4BF0-14FF-46DB-23344EDB6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1185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131</cp:revision>
  <dcterms:created xsi:type="dcterms:W3CDTF">2020-12-02T03:38:14Z</dcterms:created>
  <dcterms:modified xsi:type="dcterms:W3CDTF">2023-07-18T22:51:59Z</dcterms:modified>
</cp:coreProperties>
</file>