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7" r:id="rId3"/>
    <p:sldId id="331" r:id="rId4"/>
    <p:sldId id="338" r:id="rId5"/>
    <p:sldId id="334" r:id="rId6"/>
    <p:sldId id="333" r:id="rId7"/>
    <p:sldId id="339" r:id="rId8"/>
    <p:sldId id="340" r:id="rId9"/>
    <p:sldId id="341" r:id="rId10"/>
    <p:sldId id="342" r:id="rId11"/>
    <p:sldId id="335" r:id="rId12"/>
    <p:sldId id="343" r:id="rId13"/>
    <p:sldId id="344" r:id="rId14"/>
    <p:sldId id="345" r:id="rId15"/>
    <p:sldId id="332" r:id="rId16"/>
    <p:sldId id="346" r:id="rId17"/>
    <p:sldId id="347" r:id="rId18"/>
    <p:sldId id="348" r:id="rId19"/>
    <p:sldId id="349" r:id="rId20"/>
    <p:sldId id="3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4342578-19C4-3A98-41CB-C585E50274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A3223-AE68-422B-6EAC-E58AADCAD5B3}"/>
              </a:ext>
            </a:extLst>
          </p:cNvPr>
          <p:cNvGrpSpPr/>
          <p:nvPr/>
        </p:nvGrpSpPr>
        <p:grpSpPr>
          <a:xfrm>
            <a:off x="3162106" y="5000478"/>
            <a:ext cx="9029894" cy="954107"/>
            <a:chOff x="3162106" y="4638528"/>
            <a:chExt cx="9029894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B5A6E9-3887-E700-18CC-5D9AF75305A4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did Paul and Silas express their contented peace even when imprisoned in Philippi? (Acts 16:25)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7B2855B-C6E7-57B4-3B54-C89097DE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do people still need to learn contentment even when they have all their needs met?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Learn to abound (4:12)</a:t>
            </a:r>
          </a:p>
        </p:txBody>
      </p:sp>
    </p:spTree>
    <p:extLst>
      <p:ext uri="{BB962C8B-B14F-4D97-AF65-F5344CB8AC3E}">
        <p14:creationId xmlns:p14="http://schemas.microsoft.com/office/powerpoint/2010/main" val="15937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think it’s harder to be content with little or content with much? Why?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Learn to abound (4:12)</a:t>
            </a:r>
          </a:p>
        </p:txBody>
      </p:sp>
    </p:spTree>
    <p:extLst>
      <p:ext uri="{BB962C8B-B14F-4D97-AF65-F5344CB8AC3E}">
        <p14:creationId xmlns:p14="http://schemas.microsoft.com/office/powerpoint/2010/main" val="5792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Learn to abound (4:12)</a:t>
            </a:r>
          </a:p>
        </p:txBody>
      </p:sp>
      <p:pic>
        <p:nvPicPr>
          <p:cNvPr id="5" name="Picture 4" descr="A person in a red shirt and blue jeans holding up his hands up&#10;&#10;Description automatically generated">
            <a:extLst>
              <a:ext uri="{FF2B5EF4-FFF2-40B4-BE49-F238E27FC236}">
                <a16:creationId xmlns:a16="http://schemas.microsoft.com/office/drawing/2014/main" id="{CD6CD566-292B-95B5-7D6C-0842E099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1992" y="3200400"/>
            <a:ext cx="3020008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D6472-F209-95AA-F190-6F641BE87A31}"/>
              </a:ext>
            </a:extLst>
          </p:cNvPr>
          <p:cNvSpPr txBox="1"/>
          <p:nvPr/>
        </p:nvSpPr>
        <p:spPr>
          <a:xfrm>
            <a:off x="3162105" y="4560196"/>
            <a:ext cx="6532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Learning to abound means to praise God for His blessings and to look for ways to use them to help others in need.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0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D450A-BD63-E0DC-613F-C5E547EC524B}"/>
              </a:ext>
            </a:extLst>
          </p:cNvPr>
          <p:cNvSpPr txBox="1"/>
          <p:nvPr/>
        </p:nvSpPr>
        <p:spPr>
          <a:xfrm>
            <a:off x="3162105" y="4995624"/>
            <a:ext cx="886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Stoics’ highest aim was to develop a state of mind that let them feel self-sufficient.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2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Describe the life of the contented according to the Stoic.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D450A-BD63-E0DC-613F-C5E547EC524B}"/>
              </a:ext>
            </a:extLst>
          </p:cNvPr>
          <p:cNvSpPr txBox="1"/>
          <p:nvPr/>
        </p:nvSpPr>
        <p:spPr>
          <a:xfrm>
            <a:off x="3162105" y="4995624"/>
            <a:ext cx="886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remained independent of circumstances because he remained dependent on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27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oll of money with a rubber band&#10;&#10;Description automatically generated">
            <a:extLst>
              <a:ext uri="{FF2B5EF4-FFF2-40B4-BE49-F238E27FC236}">
                <a16:creationId xmlns:a16="http://schemas.microsoft.com/office/drawing/2014/main" id="{A47FF709-C4FA-3D13-5118-69A8FE2C1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2377" y="3364693"/>
            <a:ext cx="1396482" cy="25925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A36E59-AAD3-1CCB-5D0D-309370BDDECB}"/>
              </a:ext>
            </a:extLst>
          </p:cNvPr>
          <p:cNvGrpSpPr/>
          <p:nvPr/>
        </p:nvGrpSpPr>
        <p:grpSpPr>
          <a:xfrm>
            <a:off x="3162106" y="4572237"/>
            <a:ext cx="7652075" cy="1384995"/>
            <a:chOff x="3162106" y="4638528"/>
            <a:chExt cx="7652075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37A811-D2DF-F6A5-B04D-6A8022065EAF}"/>
                </a:ext>
              </a:extLst>
            </p:cNvPr>
            <p:cNvSpPr txBox="1"/>
            <p:nvPr/>
          </p:nvSpPr>
          <p:spPr>
            <a:xfrm>
              <a:off x="3162107" y="4638528"/>
              <a:ext cx="76520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</a:t>
              </a:r>
              <a:r>
                <a:rPr lang="en-US" sz="2800" spc="-40" dirty="0">
                  <a:solidFill>
                    <a:prstClr val="black"/>
                  </a:solidFill>
                </a:rPr>
                <a:t>What might people try to substitute for “Christ” in Paul’s statement that he can do all things through </a:t>
              </a:r>
              <a:r>
                <a:rPr lang="en-US" sz="2800" dirty="0">
                  <a:solidFill>
                    <a:prstClr val="black"/>
                  </a:solidFill>
                </a:rPr>
                <a:t>Christ?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41111B6C-1AB8-D8D3-8FFF-35F637D2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6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ue and white hospital bed&#10;&#10;Description automatically generated">
            <a:extLst>
              <a:ext uri="{FF2B5EF4-FFF2-40B4-BE49-F238E27FC236}">
                <a16:creationId xmlns:a16="http://schemas.microsoft.com/office/drawing/2014/main" id="{C0413FD6-1B83-A492-E2AF-D57328AEDF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3103" y="1766381"/>
            <a:ext cx="3452719" cy="4187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9676CB-3E12-F65F-BDFE-7BB7689B8FC9}"/>
              </a:ext>
            </a:extLst>
          </p:cNvPr>
          <p:cNvGrpSpPr/>
          <p:nvPr/>
        </p:nvGrpSpPr>
        <p:grpSpPr>
          <a:xfrm>
            <a:off x="3162106" y="4569102"/>
            <a:ext cx="5487372" cy="1384995"/>
            <a:chOff x="3162106" y="4638528"/>
            <a:chExt cx="5487372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90057C-2786-EEA9-6B98-9EEAFD44461D}"/>
                </a:ext>
              </a:extLst>
            </p:cNvPr>
            <p:cNvSpPr txBox="1"/>
            <p:nvPr/>
          </p:nvSpPr>
          <p:spPr>
            <a:xfrm>
              <a:off x="3162106" y="4638528"/>
              <a:ext cx="54873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are some trying situations in which Christ will give us the strength to be content?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9FB7801-D3DB-7F86-A015-E59E721C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Leaning on Christ for courage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4E49-4A2C-373A-08F7-93C6EFB6ED07}"/>
              </a:ext>
            </a:extLst>
          </p:cNvPr>
          <p:cNvSpPr txBox="1"/>
          <p:nvPr/>
        </p:nvSpPr>
        <p:spPr>
          <a:xfrm>
            <a:off x="3162105" y="4995624"/>
            <a:ext cx="886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In Christ, God gives us courage to do His will, even when He calls us to do something challenging or difficult.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47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Be Content by Living Like Christ (Phil. 4:10)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Live joyfully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9A27F-BAF7-623B-FF80-B22D23670127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132902-3AE0-B23F-7D7C-938B6929DB47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is often true of the spiritual level of those who give generously and sacrificially?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48140AA0-F302-9608-B4D3-F916B460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bowl full of money&#10;&#10;Description automatically generated">
            <a:extLst>
              <a:ext uri="{FF2B5EF4-FFF2-40B4-BE49-F238E27FC236}">
                <a16:creationId xmlns:a16="http://schemas.microsoft.com/office/drawing/2014/main" id="{C7F29D9B-51B9-24E3-9567-DC6EFE7D2C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090" y="1857522"/>
            <a:ext cx="3850175" cy="28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Be Content by Leaning on Christ (Phil. 4:13)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Leaning on Christ for strength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Leaning on Christ for courage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3844D0-6E9B-89FA-A825-28A5127E5881}"/>
              </a:ext>
            </a:extLst>
          </p:cNvPr>
          <p:cNvGrpSpPr/>
          <p:nvPr/>
        </p:nvGrpSpPr>
        <p:grpSpPr>
          <a:xfrm>
            <a:off x="3162106" y="5423470"/>
            <a:ext cx="8744144" cy="523220"/>
            <a:chOff x="3162106" y="4638528"/>
            <a:chExt cx="8744144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0A9916-514C-6DFE-E9A2-F23EDCDE1557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do you need to lean on Christ for courage?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A2F0B085-533A-2F77-22F7-8F7D82F1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3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Be Content by Living Like Christ (Phil. 4:10)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Live joyfully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evidence of the Philippians’ spiritual maturity caused Paul joy.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Be Content by Living Like Christ (Phil. 4:10)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Live joyfully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Exercise patience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0112AE-3471-7CCF-1873-41EFE024B30F}"/>
              </a:ext>
            </a:extLst>
          </p:cNvPr>
          <p:cNvGrpSpPr/>
          <p:nvPr/>
        </p:nvGrpSpPr>
        <p:grpSpPr>
          <a:xfrm>
            <a:off x="3162106" y="5000478"/>
            <a:ext cx="9029894" cy="954107"/>
            <a:chOff x="3162106" y="4638528"/>
            <a:chExt cx="902989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664135-B2F6-F5CD-615F-E0AFCD27AE2C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might Paul have written if he had become impatient with the delay in the Philippians’ giving?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2280FA8-0F9C-DA0D-1311-BDC1EEAD3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2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Be Content by Living Like Christ (Phil. 4:10)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Live joyfully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Exercise patience</a:t>
            </a:r>
          </a:p>
        </p:txBody>
      </p:sp>
      <p:pic>
        <p:nvPicPr>
          <p:cNvPr id="4" name="Picture 3" descr="A person sitting on a stool&#10;&#10;Description automatically generated">
            <a:extLst>
              <a:ext uri="{FF2B5EF4-FFF2-40B4-BE49-F238E27FC236}">
                <a16:creationId xmlns:a16="http://schemas.microsoft.com/office/drawing/2014/main" id="{4606768E-99F1-FBCF-C710-44E40C5E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096" y="3480352"/>
            <a:ext cx="3089635" cy="3377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0F0AF-2569-CABA-7C0A-4CE4590FC062}"/>
              </a:ext>
            </a:extLst>
          </p:cNvPr>
          <p:cNvSpPr txBox="1"/>
          <p:nvPr/>
        </p:nvSpPr>
        <p:spPr>
          <a:xfrm>
            <a:off x="3162105" y="4140476"/>
            <a:ext cx="739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contented exhibit patience even in the most trying circumstances. They don’t waver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in their trust in God or complain when God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delays His provision.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65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41CBF-F8AE-AFD4-5968-43E6071F5029}"/>
              </a:ext>
            </a:extLst>
          </p:cNvPr>
          <p:cNvGrpSpPr/>
          <p:nvPr/>
        </p:nvGrpSpPr>
        <p:grpSpPr>
          <a:xfrm>
            <a:off x="3162106" y="5423468"/>
            <a:ext cx="8744144" cy="523220"/>
            <a:chOff x="3162106" y="4638528"/>
            <a:chExt cx="8744144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0DA2D4-6ABB-E69C-CB2E-988434E3F64E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is contentment difficult to learn?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3C43095-E650-7D41-E3EE-73C4416EB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with her hands together in front of her face&#10;&#10;Description automatically generated">
            <a:extLst>
              <a:ext uri="{FF2B5EF4-FFF2-40B4-BE49-F238E27FC236}">
                <a16:creationId xmlns:a16="http://schemas.microsoft.com/office/drawing/2014/main" id="{1EC7C0DE-31F4-A102-0517-443CFDA2F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1867" y="3620277"/>
            <a:ext cx="2032699" cy="3237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19A902-8C00-1163-E953-BD679E6C8D73}"/>
              </a:ext>
            </a:extLst>
          </p:cNvPr>
          <p:cNvSpPr txBox="1"/>
          <p:nvPr/>
        </p:nvSpPr>
        <p:spPr>
          <a:xfrm>
            <a:off x="3162106" y="4562069"/>
            <a:ext cx="697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Contentment is all about deepening one’s relationship with God rather than changing one’s circumstances.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9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A3223-AE68-422B-6EAC-E58AADCAD5B3}"/>
              </a:ext>
            </a:extLst>
          </p:cNvPr>
          <p:cNvGrpSpPr/>
          <p:nvPr/>
        </p:nvGrpSpPr>
        <p:grpSpPr>
          <a:xfrm>
            <a:off x="3162106" y="5000478"/>
            <a:ext cx="9029894" cy="954107"/>
            <a:chOff x="3162106" y="4638528"/>
            <a:chExt cx="9029894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B5A6E9-3887-E700-18CC-5D9AF75305A4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failed to find contentment by changing your circumstances for the better?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7B2855B-C6E7-57B4-3B54-C89097DE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1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8949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 Content by Learning from Christ (Phil. 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Learn to be abased (4:11, 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A3223-AE68-422B-6EAC-E58AADCAD5B3}"/>
              </a:ext>
            </a:extLst>
          </p:cNvPr>
          <p:cNvGrpSpPr/>
          <p:nvPr/>
        </p:nvGrpSpPr>
        <p:grpSpPr>
          <a:xfrm>
            <a:off x="3162106" y="5000478"/>
            <a:ext cx="9029894" cy="954107"/>
            <a:chOff x="3162106" y="4638528"/>
            <a:chExt cx="9029894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B5A6E9-3887-E700-18CC-5D9AF75305A4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 Paul’s experiences reveal about circumstances and contentment? (1 Cor. 4:11; 2 Cor. 11:23–27)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7B2855B-C6E7-57B4-3B54-C89097DE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4" name="Picture 3" descr="A rusty chain and lock&#10;&#10;Description automatically generated">
            <a:extLst>
              <a:ext uri="{FF2B5EF4-FFF2-40B4-BE49-F238E27FC236}">
                <a16:creationId xmlns:a16="http://schemas.microsoft.com/office/drawing/2014/main" id="{FA2BFB19-1EB6-5727-A656-AE84350BF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45" y="1588805"/>
            <a:ext cx="5314950" cy="35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844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130</cp:revision>
  <dcterms:created xsi:type="dcterms:W3CDTF">2020-12-02T03:38:14Z</dcterms:created>
  <dcterms:modified xsi:type="dcterms:W3CDTF">2023-07-22T20:11:23Z</dcterms:modified>
</cp:coreProperties>
</file>