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10" r:id="rId2"/>
    <p:sldId id="339" r:id="rId3"/>
    <p:sldId id="341" r:id="rId4"/>
    <p:sldId id="342" r:id="rId5"/>
    <p:sldId id="331" r:id="rId6"/>
    <p:sldId id="334" r:id="rId7"/>
    <p:sldId id="335" r:id="rId8"/>
    <p:sldId id="343" r:id="rId9"/>
    <p:sldId id="344" r:id="rId10"/>
    <p:sldId id="336" r:id="rId11"/>
    <p:sldId id="345" r:id="rId12"/>
    <p:sldId id="346" r:id="rId13"/>
    <p:sldId id="347" r:id="rId14"/>
    <p:sldId id="348" r:id="rId15"/>
    <p:sldId id="333" r:id="rId16"/>
    <p:sldId id="349" r:id="rId17"/>
    <p:sldId id="350" r:id="rId18"/>
    <p:sldId id="351" r:id="rId19"/>
    <p:sldId id="352" r:id="rId20"/>
    <p:sldId id="353" r:id="rId21"/>
    <p:sldId id="337" r:id="rId22"/>
    <p:sldId id="354" r:id="rId23"/>
    <p:sldId id="355" r:id="rId24"/>
    <p:sldId id="356" r:id="rId25"/>
    <p:sldId id="357" r:id="rId26"/>
    <p:sldId id="338"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0871"/>
    <a:srgbClr val="FEC279"/>
    <a:srgbClr val="FF8C2E"/>
    <a:srgbClr val="6C2620"/>
    <a:srgbClr val="D82741"/>
    <a:srgbClr val="FE8156"/>
    <a:srgbClr val="FFD9B4"/>
    <a:srgbClr val="FFE8D2"/>
    <a:srgbClr val="EB2E46"/>
    <a:srgbClr val="E530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591" autoAdjust="0"/>
    <p:restoredTop sz="94660"/>
  </p:normalViewPr>
  <p:slideViewPr>
    <p:cSldViewPr snapToGrid="0">
      <p:cViewPr>
        <p:scale>
          <a:sx n="100" d="100"/>
          <a:sy n="100" d="100"/>
        </p:scale>
        <p:origin x="1050" y="15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3908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143334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98D2546-C53D-37A8-EAD2-CA283FD1307A}"/>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24118"/>
          <a:stretch/>
        </p:blipFill>
        <p:spPr>
          <a:xfrm>
            <a:off x="0" y="0"/>
            <a:ext cx="12192000" cy="6858000"/>
          </a:xfrm>
          <a:prstGeom prst="rect">
            <a:avLst/>
          </a:prstGeom>
        </p:spPr>
      </p:pic>
      <p:sp>
        <p:nvSpPr>
          <p:cNvPr id="3" name="Rectangle 2">
            <a:extLst>
              <a:ext uri="{FF2B5EF4-FFF2-40B4-BE49-F238E27FC236}">
                <a16:creationId xmlns:a16="http://schemas.microsoft.com/office/drawing/2014/main" id="{0E93C851-E99D-FD02-756C-DD2DB2D52FF3}"/>
              </a:ext>
            </a:extLst>
          </p:cNvPr>
          <p:cNvSpPr>
            <a:spLocks/>
          </p:cNvSpPr>
          <p:nvPr userDrawn="1"/>
        </p:nvSpPr>
        <p:spPr>
          <a:xfrm>
            <a:off x="0" y="0"/>
            <a:ext cx="12192000" cy="6858002"/>
          </a:xfrm>
          <a:prstGeom prst="rect">
            <a:avLst/>
          </a:prstGeom>
          <a:solidFill>
            <a:srgbClr val="FFFFFF">
              <a:alpha val="7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picture containing sky, outdoor, symbol, cemetery&#10;&#10;Description automatically generated">
            <a:extLst>
              <a:ext uri="{FF2B5EF4-FFF2-40B4-BE49-F238E27FC236}">
                <a16:creationId xmlns:a16="http://schemas.microsoft.com/office/drawing/2014/main" id="{E40BB11B-9C07-80D0-FBD2-CA24FC27EF4C}"/>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b="-58"/>
          <a:stretch/>
        </p:blipFill>
        <p:spPr>
          <a:xfrm flipH="1">
            <a:off x="-2" y="523661"/>
            <a:ext cx="2569426" cy="4236806"/>
          </a:xfrm>
          <a:prstGeom prst="rect">
            <a:avLst/>
          </a:prstGeom>
        </p:spPr>
      </p:pic>
      <p:sp>
        <p:nvSpPr>
          <p:cNvPr id="6" name="Rectangle 5">
            <a:extLst>
              <a:ext uri="{FF2B5EF4-FFF2-40B4-BE49-F238E27FC236}">
                <a16:creationId xmlns:a16="http://schemas.microsoft.com/office/drawing/2014/main" id="{378043A1-BD9F-D43D-33C2-96BCBB84A249}"/>
              </a:ext>
            </a:extLst>
          </p:cNvPr>
          <p:cNvSpPr/>
          <p:nvPr userDrawn="1"/>
        </p:nvSpPr>
        <p:spPr>
          <a:xfrm>
            <a:off x="-1" y="-4414"/>
            <a:ext cx="2569425" cy="270770"/>
          </a:xfrm>
          <a:prstGeom prst="rect">
            <a:avLst/>
          </a:prstGeom>
          <a:solidFill>
            <a:srgbClr val="D82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2800" dirty="0">
              <a:latin typeface="STONE HARBOUR" pitchFamily="50" charset="0"/>
            </a:endParaRPr>
          </a:p>
        </p:txBody>
      </p:sp>
      <p:sp>
        <p:nvSpPr>
          <p:cNvPr id="8" name="Rectangle 7">
            <a:extLst>
              <a:ext uri="{FF2B5EF4-FFF2-40B4-BE49-F238E27FC236}">
                <a16:creationId xmlns:a16="http://schemas.microsoft.com/office/drawing/2014/main" id="{B832F327-FBC9-AF00-DC52-983C15F80813}"/>
              </a:ext>
            </a:extLst>
          </p:cNvPr>
          <p:cNvSpPr/>
          <p:nvPr userDrawn="1"/>
        </p:nvSpPr>
        <p:spPr>
          <a:xfrm>
            <a:off x="9762140" y="6635639"/>
            <a:ext cx="393368" cy="224444"/>
          </a:xfrm>
          <a:prstGeom prst="rect">
            <a:avLst/>
          </a:prstGeom>
          <a:solidFill>
            <a:srgbClr val="FFD9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01964B7-8660-05BE-D6EF-AA8FBEE64380}"/>
              </a:ext>
            </a:extLst>
          </p:cNvPr>
          <p:cNvSpPr/>
          <p:nvPr userDrawn="1"/>
        </p:nvSpPr>
        <p:spPr>
          <a:xfrm>
            <a:off x="9216228" y="6636251"/>
            <a:ext cx="393368" cy="224444"/>
          </a:xfrm>
          <a:prstGeom prst="rect">
            <a:avLst/>
          </a:prstGeom>
          <a:solidFill>
            <a:srgbClr val="FEC2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0EB4B577-4946-CA10-5758-9B2D27E31F51}"/>
              </a:ext>
            </a:extLst>
          </p:cNvPr>
          <p:cNvSpPr/>
          <p:nvPr userDrawn="1"/>
        </p:nvSpPr>
        <p:spPr>
          <a:xfrm>
            <a:off x="8667619" y="6633561"/>
            <a:ext cx="393368" cy="224444"/>
          </a:xfrm>
          <a:prstGeom prst="rect">
            <a:avLst/>
          </a:prstGeom>
          <a:solidFill>
            <a:srgbClr val="FF8C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8F3AA36A-9621-311D-C572-8E6973193286}"/>
              </a:ext>
            </a:extLst>
          </p:cNvPr>
          <p:cNvSpPr/>
          <p:nvPr userDrawn="1"/>
        </p:nvSpPr>
        <p:spPr>
          <a:xfrm>
            <a:off x="8121707" y="6633561"/>
            <a:ext cx="393368" cy="224444"/>
          </a:xfrm>
          <a:prstGeom prst="rect">
            <a:avLst/>
          </a:prstGeom>
          <a:solidFill>
            <a:srgbClr val="FEC2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ADFBDBB1-1706-2DD4-4CC5-3C26299D610A}"/>
              </a:ext>
            </a:extLst>
          </p:cNvPr>
          <p:cNvSpPr/>
          <p:nvPr userDrawn="1"/>
        </p:nvSpPr>
        <p:spPr>
          <a:xfrm>
            <a:off x="7573098" y="6633561"/>
            <a:ext cx="393368" cy="224444"/>
          </a:xfrm>
          <a:prstGeom prst="rect">
            <a:avLst/>
          </a:prstGeom>
          <a:solidFill>
            <a:srgbClr val="FFD9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F70BFA7-0B51-C0D1-39BC-17015393353F}"/>
              </a:ext>
            </a:extLst>
          </p:cNvPr>
          <p:cNvSpPr/>
          <p:nvPr userDrawn="1"/>
        </p:nvSpPr>
        <p:spPr>
          <a:xfrm>
            <a:off x="7019094" y="6633561"/>
            <a:ext cx="393368" cy="224444"/>
          </a:xfrm>
          <a:prstGeom prst="rect">
            <a:avLst/>
          </a:prstGeom>
          <a:solidFill>
            <a:srgbClr val="FE81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85AC2975-90A0-2FD5-C4AF-5AFDFAC343E5}"/>
              </a:ext>
            </a:extLst>
          </p:cNvPr>
          <p:cNvSpPr/>
          <p:nvPr userDrawn="1"/>
        </p:nvSpPr>
        <p:spPr>
          <a:xfrm>
            <a:off x="6462765" y="6633561"/>
            <a:ext cx="393368" cy="224444"/>
          </a:xfrm>
          <a:prstGeom prst="rect">
            <a:avLst/>
          </a:prstGeom>
          <a:solidFill>
            <a:srgbClr val="D82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6FC893E1-0CCC-D56D-E05B-76684160DC0B}"/>
              </a:ext>
            </a:extLst>
          </p:cNvPr>
          <p:cNvSpPr/>
          <p:nvPr userDrawn="1"/>
        </p:nvSpPr>
        <p:spPr>
          <a:xfrm>
            <a:off x="5912435" y="6633561"/>
            <a:ext cx="393368" cy="224444"/>
          </a:xfrm>
          <a:prstGeom prst="rect">
            <a:avLst/>
          </a:prstGeom>
          <a:solidFill>
            <a:srgbClr val="6C26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0CD4FC89-E12D-8C0C-0E3A-79712E8E3E67}"/>
              </a:ext>
            </a:extLst>
          </p:cNvPr>
          <p:cNvSpPr/>
          <p:nvPr userDrawn="1"/>
        </p:nvSpPr>
        <p:spPr>
          <a:xfrm>
            <a:off x="5357082" y="6633561"/>
            <a:ext cx="393368" cy="224444"/>
          </a:xfrm>
          <a:prstGeom prst="rect">
            <a:avLst/>
          </a:prstGeom>
          <a:solidFill>
            <a:srgbClr val="D82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6598F9E-7A0A-C162-0CFA-B7D99E0C78BD}"/>
              </a:ext>
            </a:extLst>
          </p:cNvPr>
          <p:cNvSpPr/>
          <p:nvPr userDrawn="1"/>
        </p:nvSpPr>
        <p:spPr>
          <a:xfrm>
            <a:off x="4809372" y="6633561"/>
            <a:ext cx="393368" cy="224444"/>
          </a:xfrm>
          <a:prstGeom prst="rect">
            <a:avLst/>
          </a:prstGeom>
          <a:solidFill>
            <a:srgbClr val="FE81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3670877-04F5-FFE4-F269-980766A4C442}"/>
              </a:ext>
            </a:extLst>
          </p:cNvPr>
          <p:cNvSpPr/>
          <p:nvPr userDrawn="1"/>
        </p:nvSpPr>
        <p:spPr>
          <a:xfrm>
            <a:off x="4261662" y="6633561"/>
            <a:ext cx="393368" cy="224444"/>
          </a:xfrm>
          <a:prstGeom prst="rect">
            <a:avLst/>
          </a:prstGeom>
          <a:solidFill>
            <a:srgbClr val="FFD9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836B1B32-DCC4-7ED4-222E-2B5B376AC267}"/>
              </a:ext>
            </a:extLst>
          </p:cNvPr>
          <p:cNvSpPr/>
          <p:nvPr userDrawn="1"/>
        </p:nvSpPr>
        <p:spPr>
          <a:xfrm>
            <a:off x="3713952" y="6633561"/>
            <a:ext cx="393368" cy="224444"/>
          </a:xfrm>
          <a:prstGeom prst="rect">
            <a:avLst/>
          </a:prstGeom>
          <a:solidFill>
            <a:srgbClr val="FEC2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5E03529-32A0-16C0-6AC2-EEDEFE414A92}"/>
              </a:ext>
            </a:extLst>
          </p:cNvPr>
          <p:cNvSpPr/>
          <p:nvPr userDrawn="1"/>
        </p:nvSpPr>
        <p:spPr>
          <a:xfrm>
            <a:off x="3166242" y="6633561"/>
            <a:ext cx="393368" cy="224444"/>
          </a:xfrm>
          <a:prstGeom prst="rect">
            <a:avLst/>
          </a:prstGeom>
          <a:solidFill>
            <a:srgbClr val="FF8C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EE45BE73-9D7B-7105-B8DE-A65A309574A4}"/>
              </a:ext>
            </a:extLst>
          </p:cNvPr>
          <p:cNvSpPr/>
          <p:nvPr userDrawn="1"/>
        </p:nvSpPr>
        <p:spPr>
          <a:xfrm>
            <a:off x="2612238" y="6633561"/>
            <a:ext cx="393368" cy="224444"/>
          </a:xfrm>
          <a:prstGeom prst="rect">
            <a:avLst/>
          </a:prstGeom>
          <a:solidFill>
            <a:srgbClr val="FEC2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608F01AE-F8E3-7565-AF40-8827944C25FD}"/>
              </a:ext>
            </a:extLst>
          </p:cNvPr>
          <p:cNvSpPr/>
          <p:nvPr userDrawn="1"/>
        </p:nvSpPr>
        <p:spPr>
          <a:xfrm>
            <a:off x="2066326" y="6633562"/>
            <a:ext cx="393368" cy="224444"/>
          </a:xfrm>
          <a:prstGeom prst="rect">
            <a:avLst/>
          </a:prstGeom>
          <a:solidFill>
            <a:srgbClr val="FFD9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3E98DE22-50EB-3440-2E4D-5E7EBCE1BE42}"/>
              </a:ext>
            </a:extLst>
          </p:cNvPr>
          <p:cNvSpPr>
            <a:spLocks/>
          </p:cNvSpPr>
          <p:nvPr userDrawn="1"/>
        </p:nvSpPr>
        <p:spPr>
          <a:xfrm>
            <a:off x="9216228" y="6284617"/>
            <a:ext cx="393192" cy="224444"/>
          </a:xfrm>
          <a:prstGeom prst="rect">
            <a:avLst/>
          </a:prstGeom>
          <a:solidFill>
            <a:srgbClr val="D82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E1EE36D7-C53C-00CA-4440-F3639400CBAE}"/>
              </a:ext>
            </a:extLst>
          </p:cNvPr>
          <p:cNvSpPr/>
          <p:nvPr userDrawn="1"/>
        </p:nvSpPr>
        <p:spPr>
          <a:xfrm>
            <a:off x="8667619" y="6284617"/>
            <a:ext cx="393368" cy="224444"/>
          </a:xfrm>
          <a:prstGeom prst="rect">
            <a:avLst/>
          </a:prstGeom>
          <a:solidFill>
            <a:srgbClr val="6C26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557CBF77-2822-86A7-1B14-62C3787A9376}"/>
              </a:ext>
            </a:extLst>
          </p:cNvPr>
          <p:cNvSpPr/>
          <p:nvPr userDrawn="1"/>
        </p:nvSpPr>
        <p:spPr>
          <a:xfrm>
            <a:off x="8121707" y="6284617"/>
            <a:ext cx="393368" cy="224444"/>
          </a:xfrm>
          <a:prstGeom prst="rect">
            <a:avLst/>
          </a:prstGeom>
          <a:solidFill>
            <a:srgbClr val="D82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AC314F1-3B40-11E0-71E1-DC5AD313DC44}"/>
              </a:ext>
            </a:extLst>
          </p:cNvPr>
          <p:cNvSpPr/>
          <p:nvPr userDrawn="1"/>
        </p:nvSpPr>
        <p:spPr>
          <a:xfrm>
            <a:off x="7573098" y="6284617"/>
            <a:ext cx="393368" cy="224444"/>
          </a:xfrm>
          <a:prstGeom prst="rect">
            <a:avLst/>
          </a:prstGeom>
          <a:solidFill>
            <a:srgbClr val="FE81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525F2775-0EDB-6910-3C21-65F2141E6C51}"/>
              </a:ext>
            </a:extLst>
          </p:cNvPr>
          <p:cNvSpPr/>
          <p:nvPr userDrawn="1"/>
        </p:nvSpPr>
        <p:spPr>
          <a:xfrm>
            <a:off x="7017931" y="6284617"/>
            <a:ext cx="393368" cy="224444"/>
          </a:xfrm>
          <a:prstGeom prst="rect">
            <a:avLst/>
          </a:prstGeom>
          <a:solidFill>
            <a:srgbClr val="FFD9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028D078-231B-2D67-3738-4A062E74173B}"/>
              </a:ext>
            </a:extLst>
          </p:cNvPr>
          <p:cNvSpPr/>
          <p:nvPr userDrawn="1"/>
        </p:nvSpPr>
        <p:spPr>
          <a:xfrm>
            <a:off x="6462765" y="6284617"/>
            <a:ext cx="393368" cy="224444"/>
          </a:xfrm>
          <a:prstGeom prst="rect">
            <a:avLst/>
          </a:prstGeom>
          <a:solidFill>
            <a:srgbClr val="FEC2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B46266BD-5898-9AE7-2902-EEA446C7CE84}"/>
              </a:ext>
            </a:extLst>
          </p:cNvPr>
          <p:cNvSpPr/>
          <p:nvPr userDrawn="1"/>
        </p:nvSpPr>
        <p:spPr>
          <a:xfrm>
            <a:off x="5912435" y="6284617"/>
            <a:ext cx="393368" cy="224444"/>
          </a:xfrm>
          <a:prstGeom prst="rect">
            <a:avLst/>
          </a:prstGeom>
          <a:solidFill>
            <a:srgbClr val="FF8C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B770B42-135C-B726-30B3-4264AC147156}"/>
              </a:ext>
            </a:extLst>
          </p:cNvPr>
          <p:cNvSpPr/>
          <p:nvPr userDrawn="1"/>
        </p:nvSpPr>
        <p:spPr>
          <a:xfrm>
            <a:off x="5357082" y="6284617"/>
            <a:ext cx="393368" cy="224444"/>
          </a:xfrm>
          <a:prstGeom prst="rect">
            <a:avLst/>
          </a:prstGeom>
          <a:solidFill>
            <a:srgbClr val="FEC2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975D6570-8734-2457-E40B-5870175B4882}"/>
              </a:ext>
            </a:extLst>
          </p:cNvPr>
          <p:cNvSpPr/>
          <p:nvPr userDrawn="1"/>
        </p:nvSpPr>
        <p:spPr>
          <a:xfrm>
            <a:off x="4807538" y="6284617"/>
            <a:ext cx="393368" cy="224444"/>
          </a:xfrm>
          <a:prstGeom prst="rect">
            <a:avLst/>
          </a:prstGeom>
          <a:solidFill>
            <a:srgbClr val="FFD9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83F0E7E4-1935-49E0-0270-D2D216E84FB8}"/>
              </a:ext>
            </a:extLst>
          </p:cNvPr>
          <p:cNvSpPr/>
          <p:nvPr userDrawn="1"/>
        </p:nvSpPr>
        <p:spPr>
          <a:xfrm>
            <a:off x="4261662" y="6284617"/>
            <a:ext cx="393368" cy="224444"/>
          </a:xfrm>
          <a:prstGeom prst="rect">
            <a:avLst/>
          </a:prstGeom>
          <a:solidFill>
            <a:srgbClr val="FE81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683AFA2C-C4CC-C099-EEEB-64DD8BB1A400}"/>
              </a:ext>
            </a:extLst>
          </p:cNvPr>
          <p:cNvSpPr/>
          <p:nvPr userDrawn="1"/>
        </p:nvSpPr>
        <p:spPr>
          <a:xfrm>
            <a:off x="3715274" y="6284617"/>
            <a:ext cx="393368" cy="224444"/>
          </a:xfrm>
          <a:prstGeom prst="rect">
            <a:avLst/>
          </a:prstGeom>
          <a:solidFill>
            <a:srgbClr val="D82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F48D1E73-F64D-CB42-82F3-079679B38F4A}"/>
              </a:ext>
            </a:extLst>
          </p:cNvPr>
          <p:cNvSpPr/>
          <p:nvPr userDrawn="1"/>
        </p:nvSpPr>
        <p:spPr>
          <a:xfrm>
            <a:off x="3164649" y="6284617"/>
            <a:ext cx="393368" cy="224444"/>
          </a:xfrm>
          <a:prstGeom prst="rect">
            <a:avLst/>
          </a:prstGeom>
          <a:solidFill>
            <a:srgbClr val="6C26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DEF48F58-F820-6911-234F-0B3C52730530}"/>
              </a:ext>
            </a:extLst>
          </p:cNvPr>
          <p:cNvSpPr/>
          <p:nvPr userDrawn="1"/>
        </p:nvSpPr>
        <p:spPr>
          <a:xfrm>
            <a:off x="2612238" y="6284617"/>
            <a:ext cx="393368" cy="224444"/>
          </a:xfrm>
          <a:prstGeom prst="rect">
            <a:avLst/>
          </a:prstGeom>
          <a:solidFill>
            <a:srgbClr val="D82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EDF11DCF-4649-013C-3856-58C3A3764CBF}"/>
              </a:ext>
            </a:extLst>
          </p:cNvPr>
          <p:cNvSpPr/>
          <p:nvPr userDrawn="1"/>
        </p:nvSpPr>
        <p:spPr>
          <a:xfrm>
            <a:off x="2066326" y="6284617"/>
            <a:ext cx="393368" cy="224444"/>
          </a:xfrm>
          <a:prstGeom prst="rect">
            <a:avLst/>
          </a:prstGeom>
          <a:solidFill>
            <a:srgbClr val="FE81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7F0E5613-3D20-8DC2-658F-8CDE557F05E7}"/>
              </a:ext>
            </a:extLst>
          </p:cNvPr>
          <p:cNvSpPr/>
          <p:nvPr userDrawn="1"/>
        </p:nvSpPr>
        <p:spPr>
          <a:xfrm>
            <a:off x="9762140" y="6284617"/>
            <a:ext cx="393368" cy="224444"/>
          </a:xfrm>
          <a:prstGeom prst="rect">
            <a:avLst/>
          </a:prstGeom>
          <a:solidFill>
            <a:srgbClr val="FE81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3A7D5E43-731B-BDE9-8143-29998F6B0016}"/>
              </a:ext>
            </a:extLst>
          </p:cNvPr>
          <p:cNvSpPr/>
          <p:nvPr userDrawn="1"/>
        </p:nvSpPr>
        <p:spPr>
          <a:xfrm>
            <a:off x="1511072" y="6634562"/>
            <a:ext cx="393368" cy="224444"/>
          </a:xfrm>
          <a:prstGeom prst="rect">
            <a:avLst/>
          </a:prstGeom>
          <a:solidFill>
            <a:srgbClr val="FE81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BE65301E-F190-9169-B484-53B7F84B3000}"/>
              </a:ext>
            </a:extLst>
          </p:cNvPr>
          <p:cNvSpPr/>
          <p:nvPr userDrawn="1"/>
        </p:nvSpPr>
        <p:spPr>
          <a:xfrm>
            <a:off x="954743" y="6634551"/>
            <a:ext cx="393368" cy="224444"/>
          </a:xfrm>
          <a:prstGeom prst="rect">
            <a:avLst/>
          </a:prstGeom>
          <a:solidFill>
            <a:srgbClr val="D82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F90E0E97-F029-000D-6E11-3C49067199B9}"/>
              </a:ext>
            </a:extLst>
          </p:cNvPr>
          <p:cNvSpPr/>
          <p:nvPr userDrawn="1"/>
        </p:nvSpPr>
        <p:spPr>
          <a:xfrm>
            <a:off x="404413" y="6634551"/>
            <a:ext cx="393368" cy="224444"/>
          </a:xfrm>
          <a:prstGeom prst="rect">
            <a:avLst/>
          </a:prstGeom>
          <a:solidFill>
            <a:srgbClr val="6C26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3B444D1B-7FE3-3577-58FC-9CE80CAC64FA}"/>
              </a:ext>
            </a:extLst>
          </p:cNvPr>
          <p:cNvSpPr/>
          <p:nvPr userDrawn="1"/>
        </p:nvSpPr>
        <p:spPr>
          <a:xfrm>
            <a:off x="0" y="6634551"/>
            <a:ext cx="242428" cy="224444"/>
          </a:xfrm>
          <a:prstGeom prst="rect">
            <a:avLst/>
          </a:prstGeom>
          <a:solidFill>
            <a:srgbClr val="D82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1F4F17FE-B133-DA5C-4BDB-EECF66FCE8DF}"/>
              </a:ext>
            </a:extLst>
          </p:cNvPr>
          <p:cNvSpPr/>
          <p:nvPr userDrawn="1"/>
        </p:nvSpPr>
        <p:spPr>
          <a:xfrm>
            <a:off x="1509909" y="6285607"/>
            <a:ext cx="393368" cy="224444"/>
          </a:xfrm>
          <a:prstGeom prst="rect">
            <a:avLst/>
          </a:prstGeom>
          <a:solidFill>
            <a:srgbClr val="FFD9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C43615D1-0EE5-D2F0-B35A-9E05763AA088}"/>
              </a:ext>
            </a:extLst>
          </p:cNvPr>
          <p:cNvSpPr/>
          <p:nvPr userDrawn="1"/>
        </p:nvSpPr>
        <p:spPr>
          <a:xfrm>
            <a:off x="954743" y="6285607"/>
            <a:ext cx="393368" cy="224444"/>
          </a:xfrm>
          <a:prstGeom prst="rect">
            <a:avLst/>
          </a:prstGeom>
          <a:solidFill>
            <a:srgbClr val="FEC2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6AA68986-8D7D-FB8D-519C-EBEF7B9F768D}"/>
              </a:ext>
            </a:extLst>
          </p:cNvPr>
          <p:cNvSpPr/>
          <p:nvPr userDrawn="1"/>
        </p:nvSpPr>
        <p:spPr>
          <a:xfrm>
            <a:off x="404413" y="6285607"/>
            <a:ext cx="393368" cy="224444"/>
          </a:xfrm>
          <a:prstGeom prst="rect">
            <a:avLst/>
          </a:prstGeom>
          <a:solidFill>
            <a:srgbClr val="FF8C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a:extLst>
              <a:ext uri="{FF2B5EF4-FFF2-40B4-BE49-F238E27FC236}">
                <a16:creationId xmlns:a16="http://schemas.microsoft.com/office/drawing/2014/main" id="{4030D2AB-193C-7D10-EBD0-FC145A4F642A}"/>
              </a:ext>
            </a:extLst>
          </p:cNvPr>
          <p:cNvSpPr/>
          <p:nvPr userDrawn="1"/>
        </p:nvSpPr>
        <p:spPr>
          <a:xfrm>
            <a:off x="0" y="6285607"/>
            <a:ext cx="242428" cy="224444"/>
          </a:xfrm>
          <a:prstGeom prst="rect">
            <a:avLst/>
          </a:prstGeom>
          <a:solidFill>
            <a:srgbClr val="FEC2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6B0D3B58-6F0A-18CB-55C0-B08571F80A1B}"/>
              </a:ext>
            </a:extLst>
          </p:cNvPr>
          <p:cNvSpPr/>
          <p:nvPr userDrawn="1"/>
        </p:nvSpPr>
        <p:spPr>
          <a:xfrm>
            <a:off x="10301123" y="6635828"/>
            <a:ext cx="393368" cy="224444"/>
          </a:xfrm>
          <a:prstGeom prst="rect">
            <a:avLst/>
          </a:prstGeom>
          <a:solidFill>
            <a:srgbClr val="FE81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B6A2DD4F-1AE1-3AB4-D8D8-F58645C2F00D}"/>
              </a:ext>
            </a:extLst>
          </p:cNvPr>
          <p:cNvSpPr/>
          <p:nvPr userDrawn="1"/>
        </p:nvSpPr>
        <p:spPr>
          <a:xfrm>
            <a:off x="10299960" y="6286884"/>
            <a:ext cx="393368" cy="224444"/>
          </a:xfrm>
          <a:prstGeom prst="rect">
            <a:avLst/>
          </a:prstGeom>
          <a:solidFill>
            <a:srgbClr val="FFD9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15189355-C1BF-E4CA-26A6-4E54A5AAE082}"/>
              </a:ext>
            </a:extLst>
          </p:cNvPr>
          <p:cNvSpPr/>
          <p:nvPr userDrawn="1"/>
        </p:nvSpPr>
        <p:spPr>
          <a:xfrm>
            <a:off x="11952244" y="6629400"/>
            <a:ext cx="239756" cy="228600"/>
          </a:xfrm>
          <a:prstGeom prst="rect">
            <a:avLst/>
          </a:prstGeom>
          <a:solidFill>
            <a:srgbClr val="D82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540BF053-BA53-72C3-45FF-5EC53C4E0879}"/>
              </a:ext>
            </a:extLst>
          </p:cNvPr>
          <p:cNvSpPr/>
          <p:nvPr userDrawn="1"/>
        </p:nvSpPr>
        <p:spPr>
          <a:xfrm>
            <a:off x="11401914" y="6633556"/>
            <a:ext cx="393368" cy="224444"/>
          </a:xfrm>
          <a:prstGeom prst="rect">
            <a:avLst/>
          </a:prstGeom>
          <a:solidFill>
            <a:srgbClr val="6C26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218DCD00-01C9-B833-9AD6-8D40EA39F187}"/>
              </a:ext>
            </a:extLst>
          </p:cNvPr>
          <p:cNvSpPr/>
          <p:nvPr userDrawn="1"/>
        </p:nvSpPr>
        <p:spPr>
          <a:xfrm>
            <a:off x="10846561" y="6633556"/>
            <a:ext cx="393368" cy="224444"/>
          </a:xfrm>
          <a:prstGeom prst="rect">
            <a:avLst/>
          </a:prstGeom>
          <a:solidFill>
            <a:srgbClr val="D827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1A290F36-2A10-6133-A71A-76BCE60DC784}"/>
              </a:ext>
            </a:extLst>
          </p:cNvPr>
          <p:cNvSpPr/>
          <p:nvPr userDrawn="1"/>
        </p:nvSpPr>
        <p:spPr>
          <a:xfrm>
            <a:off x="11952244" y="6284612"/>
            <a:ext cx="239756" cy="224443"/>
          </a:xfrm>
          <a:prstGeom prst="rect">
            <a:avLst/>
          </a:prstGeom>
          <a:solidFill>
            <a:srgbClr val="FEC2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2AA46AF7-A116-18DE-B63F-0BD90E5755BB}"/>
              </a:ext>
            </a:extLst>
          </p:cNvPr>
          <p:cNvSpPr/>
          <p:nvPr userDrawn="1"/>
        </p:nvSpPr>
        <p:spPr>
          <a:xfrm>
            <a:off x="11401914" y="6284612"/>
            <a:ext cx="393368" cy="224444"/>
          </a:xfrm>
          <a:prstGeom prst="rect">
            <a:avLst/>
          </a:prstGeom>
          <a:solidFill>
            <a:srgbClr val="FF8C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DD59399E-73B4-4976-6ED6-A1B8740CB664}"/>
              </a:ext>
            </a:extLst>
          </p:cNvPr>
          <p:cNvSpPr/>
          <p:nvPr userDrawn="1"/>
        </p:nvSpPr>
        <p:spPr>
          <a:xfrm>
            <a:off x="10846561" y="6284612"/>
            <a:ext cx="393368" cy="224444"/>
          </a:xfrm>
          <a:prstGeom prst="rect">
            <a:avLst/>
          </a:prstGeom>
          <a:solidFill>
            <a:srgbClr val="FEC2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black background with red text&#10;&#10;Description automatically generated">
            <a:extLst>
              <a:ext uri="{FF2B5EF4-FFF2-40B4-BE49-F238E27FC236}">
                <a16:creationId xmlns:a16="http://schemas.microsoft.com/office/drawing/2014/main" id="{9EB9A875-1103-94BC-7177-AF02A3CD69E3}"/>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4757016"/>
            <a:ext cx="2879003" cy="1360530"/>
          </a:xfrm>
          <a:prstGeom prst="rect">
            <a:avLst/>
          </a:prstGeom>
        </p:spPr>
      </p:pic>
    </p:spTree>
    <p:extLst>
      <p:ext uri="{BB962C8B-B14F-4D97-AF65-F5344CB8AC3E}">
        <p14:creationId xmlns:p14="http://schemas.microsoft.com/office/powerpoint/2010/main" val="3612067862"/>
      </p:ext>
    </p:extLst>
  </p:cSld>
  <p:clrMap bg1="lt1" tx1="dk1" bg2="lt2" tx2="dk2" accent1="accent1" accent2="accent2" accent3="accent3" accent4="accent4" accent5="accent5" accent6="accent6" hlink="hlink" folHlink="folHlink"/>
  <p:sldLayoutIdLst>
    <p:sldLayoutId id="2147483649" r:id="rId1"/>
    <p:sldLayoutId id="2147483655"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A picture containing sky, outdoor, symbol, cemetery&#10;&#10;Description automatically generated">
            <a:extLst>
              <a:ext uri="{FF2B5EF4-FFF2-40B4-BE49-F238E27FC236}">
                <a16:creationId xmlns:a16="http://schemas.microsoft.com/office/drawing/2014/main" id="{9F36D5F2-2F47-B20E-E80A-B7393748AC6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2" name="Picture 1" descr="A black background with white text&#10;&#10;Description automatically generated with low confidence">
            <a:extLst>
              <a:ext uri="{FF2B5EF4-FFF2-40B4-BE49-F238E27FC236}">
                <a16:creationId xmlns:a16="http://schemas.microsoft.com/office/drawing/2014/main" id="{C0983BB9-A3FC-9211-1C34-B84C5D80BC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39" y="5242174"/>
            <a:ext cx="8027402" cy="1440887"/>
          </a:xfrm>
          <a:prstGeom prst="rect">
            <a:avLst/>
          </a:prstGeom>
        </p:spPr>
      </p:pic>
    </p:spTree>
    <p:extLst>
      <p:ext uri="{BB962C8B-B14F-4D97-AF65-F5344CB8AC3E}">
        <p14:creationId xmlns:p14="http://schemas.microsoft.com/office/powerpoint/2010/main" val="22504926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87D9A4AD-163E-3973-10CD-4EBB927A0489}"/>
              </a:ext>
            </a:extLst>
          </p:cNvPr>
          <p:cNvSpPr txBox="1"/>
          <p:nvPr/>
        </p:nvSpPr>
        <p:spPr>
          <a:xfrm>
            <a:off x="3162105" y="367685"/>
            <a:ext cx="7848600" cy="2246769"/>
          </a:xfrm>
          <a:prstGeom prst="rect">
            <a:avLst/>
          </a:prstGeom>
          <a:noFill/>
        </p:spPr>
        <p:txBody>
          <a:bodyPr wrap="square" rtlCol="0">
            <a:spAutoFit/>
          </a:bodyPr>
          <a:lstStyle/>
          <a:p>
            <a:pPr lvl="0">
              <a:tabLst>
                <a:tab pos="342900" algn="l"/>
                <a:tab pos="739775" algn="l"/>
              </a:tabLst>
              <a:defRPr/>
            </a:pPr>
            <a:r>
              <a:rPr kumimoji="0" lang="en-US" sz="2800" b="0" i="0" u="none" strike="noStrike" kern="1200" cap="none" spc="0" normalizeH="0" baseline="0" noProof="0" dirty="0">
                <a:ln>
                  <a:noFill/>
                </a:ln>
                <a:solidFill>
                  <a:prstClr val="black"/>
                </a:solidFill>
                <a:effectLst/>
                <a:uLnTx/>
                <a:uFillTx/>
                <a:latin typeface="Calibri" panose="020F0502020204030204"/>
              </a:rPr>
              <a:t>I. </a:t>
            </a:r>
            <a:r>
              <a:rPr lang="en-US" sz="2800" dirty="0">
                <a:solidFill>
                  <a:prstClr val="black"/>
                </a:solidFill>
              </a:rPr>
              <a:t>Finding Interpersonal Peace (Phil. 4:2–5)</a:t>
            </a:r>
            <a:r>
              <a:rPr kumimoji="0" lang="en-US" sz="2800" b="0" i="0" u="none" strike="noStrike" kern="1200" cap="none" spc="0" normalizeH="0" baseline="0" noProof="0" dirty="0">
                <a:ln>
                  <a:noFill/>
                </a:ln>
                <a:solidFill>
                  <a:prstClr val="black"/>
                </a:solidFill>
                <a:effectLst/>
                <a:uLnTx/>
                <a:uFillTx/>
                <a:latin typeface="Calibri" panose="020F0502020204030204"/>
              </a:rPr>
              <a:t>	</a:t>
            </a:r>
          </a:p>
          <a:p>
            <a:pPr lvl="0">
              <a:tabLst>
                <a:tab pos="285750" algn="l"/>
                <a:tab pos="739775" algn="l"/>
              </a:tabLst>
              <a:defRPr/>
            </a:pPr>
            <a:r>
              <a:rPr lang="en-US" sz="2800" dirty="0">
                <a:solidFill>
                  <a:prstClr val="black"/>
                </a:solidFill>
              </a:rPr>
              <a:t>	A. Humble your heart (4:2)</a:t>
            </a:r>
          </a:p>
          <a:p>
            <a:pPr lvl="0">
              <a:tabLst>
                <a:tab pos="285750" algn="l"/>
                <a:tab pos="739775" algn="l"/>
              </a:tabLst>
              <a:defRPr/>
            </a:pPr>
            <a:r>
              <a:rPr kumimoji="0" lang="en-US" sz="2800" b="0" i="0" u="none" strike="noStrike" kern="1200" cap="none" spc="0" normalizeH="0" baseline="0" noProof="0" dirty="0">
                <a:ln>
                  <a:noFill/>
                </a:ln>
                <a:solidFill>
                  <a:prstClr val="black"/>
                </a:solidFill>
                <a:effectLst/>
                <a:uLnTx/>
                <a:uFillTx/>
                <a:latin typeface="Calibri" panose="020F0502020204030204"/>
              </a:rPr>
              <a:t>	B</a:t>
            </a:r>
            <a:r>
              <a:rPr lang="en-US" sz="2800" dirty="0">
                <a:solidFill>
                  <a:prstClr val="black"/>
                </a:solidFill>
                <a:latin typeface="Calibri" panose="020F0502020204030204"/>
              </a:rPr>
              <a:t>. Address the hurting (4:3)</a:t>
            </a:r>
          </a:p>
          <a:p>
            <a:pPr lvl="0">
              <a:tabLst>
                <a:tab pos="285750" algn="l"/>
                <a:tab pos="739775" algn="l"/>
              </a:tabLst>
              <a:defRPr/>
            </a:pPr>
            <a:r>
              <a:rPr kumimoji="0" lang="en-US" sz="2800" b="0" i="0" u="none" strike="noStrike" kern="1200" cap="none" spc="0" normalizeH="0" baseline="0" noProof="0" dirty="0">
                <a:ln>
                  <a:noFill/>
                </a:ln>
                <a:solidFill>
                  <a:prstClr val="black"/>
                </a:solidFill>
                <a:effectLst/>
                <a:uLnTx/>
                <a:uFillTx/>
                <a:latin typeface="Calibri" panose="020F0502020204030204"/>
              </a:rPr>
              <a:t>	C. Rejoice in your Helper (4:4)</a:t>
            </a:r>
          </a:p>
          <a:p>
            <a:pPr lvl="0">
              <a:tabLst>
                <a:tab pos="285750" algn="l"/>
                <a:tab pos="739775" algn="l"/>
              </a:tabLst>
              <a:defRPr/>
            </a:pPr>
            <a:r>
              <a:rPr lang="en-US" sz="2800" dirty="0">
                <a:solidFill>
                  <a:prstClr val="black"/>
                </a:solidFill>
                <a:latin typeface="Calibri" panose="020F0502020204030204"/>
              </a:rPr>
              <a:t>	D. Be gracious to the hurtful (4:5)</a:t>
            </a:r>
            <a:endParaRPr kumimoji="0" lang="en-US" sz="2800" b="0" i="0" u="none" strike="noStrike" kern="1200" cap="none" spc="0" normalizeH="0" baseline="0" noProof="0" dirty="0">
              <a:ln>
                <a:noFill/>
              </a:ln>
              <a:solidFill>
                <a:prstClr val="black"/>
              </a:solidFill>
              <a:effectLst/>
              <a:uLnTx/>
              <a:uFillTx/>
              <a:latin typeface="Calibri" panose="020F0502020204030204"/>
            </a:endParaRPr>
          </a:p>
        </p:txBody>
      </p:sp>
      <p:sp>
        <p:nvSpPr>
          <p:cNvPr id="2" name="TextBox 1">
            <a:extLst>
              <a:ext uri="{FF2B5EF4-FFF2-40B4-BE49-F238E27FC236}">
                <a16:creationId xmlns:a16="http://schemas.microsoft.com/office/drawing/2014/main" id="{6A8ABCD5-2867-8B75-C5FB-4E2B3D7B8D18}"/>
              </a:ext>
            </a:extLst>
          </p:cNvPr>
          <p:cNvSpPr txBox="1"/>
          <p:nvPr/>
        </p:nvSpPr>
        <p:spPr>
          <a:xfrm>
            <a:off x="3162106" y="4581965"/>
            <a:ext cx="8706434" cy="1384995"/>
          </a:xfrm>
          <a:prstGeom prst="rect">
            <a:avLst/>
          </a:prstGeom>
          <a:noFill/>
        </p:spPr>
        <p:txBody>
          <a:bodyPr wrap="square" rtlCol="0">
            <a:spAutoFit/>
          </a:bodyPr>
          <a:lstStyle/>
          <a:p>
            <a:pPr lvl="0">
              <a:tabLst>
                <a:tab pos="561975" algn="l"/>
              </a:tabLst>
              <a:defRPr/>
            </a:pPr>
            <a:r>
              <a:rPr kumimoji="0" lang="en-US" sz="2800" b="1" i="0" u="none" strike="noStrike" kern="1200" cap="none" spc="0" normalizeH="0" baseline="0" noProof="0" dirty="0">
                <a:ln>
                  <a:noFill/>
                </a:ln>
                <a:solidFill>
                  <a:srgbClr val="D82741"/>
                </a:solidFill>
                <a:effectLst/>
                <a:uLnTx/>
                <a:uFillTx/>
                <a:latin typeface="Calibri" panose="020F0502020204030204"/>
              </a:rPr>
              <a:t>•</a:t>
            </a:r>
            <a:r>
              <a:rPr kumimoji="0" lang="en-US" sz="2800" b="0" i="0" u="none" strike="noStrike" kern="1200" cap="none" spc="0" normalizeH="0" baseline="0" noProof="0" dirty="0">
                <a:ln>
                  <a:noFill/>
                </a:ln>
                <a:solidFill>
                  <a:prstClr val="black"/>
                </a:solidFill>
                <a:effectLst/>
                <a:uLnTx/>
                <a:uFillTx/>
                <a:latin typeface="Calibri" panose="020F0502020204030204"/>
              </a:rPr>
              <a:t> </a:t>
            </a:r>
            <a:r>
              <a:rPr lang="en-US" sz="2800" dirty="0">
                <a:solidFill>
                  <a:prstClr val="black"/>
                </a:solidFill>
              </a:rPr>
              <a:t>When someone disagrees with us and begins firing insults at us, we shouldn’t shoot back. We should graciously work to diffuse the situation instead.</a:t>
            </a:r>
            <a:endParaRPr kumimoji="0" lang="en-US" sz="2800" b="0" i="0" u="none" strike="noStrike" kern="1200" cap="none" spc="0" normalizeH="0" baseline="0" noProof="0" dirty="0">
              <a:ln>
                <a:noFill/>
              </a:ln>
              <a:solidFill>
                <a:prstClr val="black"/>
              </a:solidFill>
              <a:effectLst/>
              <a:uLnTx/>
              <a:uFillTx/>
              <a:latin typeface="Calibri" panose="020F0502020204030204"/>
            </a:endParaRPr>
          </a:p>
        </p:txBody>
      </p:sp>
    </p:spTree>
    <p:extLst>
      <p:ext uri="{BB962C8B-B14F-4D97-AF65-F5344CB8AC3E}">
        <p14:creationId xmlns:p14="http://schemas.microsoft.com/office/powerpoint/2010/main" val="40860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87D9A4AD-163E-3973-10CD-4EBB927A0489}"/>
              </a:ext>
            </a:extLst>
          </p:cNvPr>
          <p:cNvSpPr txBox="1"/>
          <p:nvPr/>
        </p:nvSpPr>
        <p:spPr>
          <a:xfrm>
            <a:off x="3162105" y="367685"/>
            <a:ext cx="7848600" cy="2246769"/>
          </a:xfrm>
          <a:prstGeom prst="rect">
            <a:avLst/>
          </a:prstGeom>
          <a:noFill/>
        </p:spPr>
        <p:txBody>
          <a:bodyPr wrap="square" rtlCol="0">
            <a:spAutoFit/>
          </a:bodyPr>
          <a:lstStyle/>
          <a:p>
            <a:pPr lvl="0">
              <a:tabLst>
                <a:tab pos="342900" algn="l"/>
                <a:tab pos="739775" algn="l"/>
              </a:tabLst>
              <a:defRPr/>
            </a:pPr>
            <a:r>
              <a:rPr kumimoji="0" lang="en-US" sz="2800" b="0" i="0" u="none" strike="noStrike" kern="1200" cap="none" spc="0" normalizeH="0" baseline="0" noProof="0" dirty="0">
                <a:ln>
                  <a:noFill/>
                </a:ln>
                <a:solidFill>
                  <a:prstClr val="black"/>
                </a:solidFill>
                <a:effectLst/>
                <a:uLnTx/>
                <a:uFillTx/>
                <a:latin typeface="Calibri" panose="020F0502020204030204"/>
              </a:rPr>
              <a:t>I. </a:t>
            </a:r>
            <a:r>
              <a:rPr lang="en-US" sz="2800" dirty="0">
                <a:solidFill>
                  <a:prstClr val="black"/>
                </a:solidFill>
              </a:rPr>
              <a:t>Finding Interpersonal Peace (Phil. 4:2–5)</a:t>
            </a:r>
            <a:r>
              <a:rPr kumimoji="0" lang="en-US" sz="2800" b="0" i="0" u="none" strike="noStrike" kern="1200" cap="none" spc="0" normalizeH="0" baseline="0" noProof="0" dirty="0">
                <a:ln>
                  <a:noFill/>
                </a:ln>
                <a:solidFill>
                  <a:prstClr val="black"/>
                </a:solidFill>
                <a:effectLst/>
                <a:uLnTx/>
                <a:uFillTx/>
                <a:latin typeface="Calibri" panose="020F0502020204030204"/>
              </a:rPr>
              <a:t>	</a:t>
            </a:r>
          </a:p>
          <a:p>
            <a:pPr lvl="0">
              <a:tabLst>
                <a:tab pos="285750" algn="l"/>
                <a:tab pos="739775" algn="l"/>
              </a:tabLst>
              <a:defRPr/>
            </a:pPr>
            <a:r>
              <a:rPr lang="en-US" sz="2800" dirty="0">
                <a:solidFill>
                  <a:prstClr val="black"/>
                </a:solidFill>
              </a:rPr>
              <a:t>	A. Humble your heart (4:2)</a:t>
            </a:r>
          </a:p>
          <a:p>
            <a:pPr lvl="0">
              <a:tabLst>
                <a:tab pos="285750" algn="l"/>
                <a:tab pos="739775" algn="l"/>
              </a:tabLst>
              <a:defRPr/>
            </a:pPr>
            <a:r>
              <a:rPr kumimoji="0" lang="en-US" sz="2800" b="0" i="0" u="none" strike="noStrike" kern="1200" cap="none" spc="0" normalizeH="0" baseline="0" noProof="0" dirty="0">
                <a:ln>
                  <a:noFill/>
                </a:ln>
                <a:solidFill>
                  <a:prstClr val="black"/>
                </a:solidFill>
                <a:effectLst/>
                <a:uLnTx/>
                <a:uFillTx/>
                <a:latin typeface="Calibri" panose="020F0502020204030204"/>
              </a:rPr>
              <a:t>	B</a:t>
            </a:r>
            <a:r>
              <a:rPr lang="en-US" sz="2800" dirty="0">
                <a:solidFill>
                  <a:prstClr val="black"/>
                </a:solidFill>
                <a:latin typeface="Calibri" panose="020F0502020204030204"/>
              </a:rPr>
              <a:t>. Address the hurting (4:3)</a:t>
            </a:r>
          </a:p>
          <a:p>
            <a:pPr lvl="0">
              <a:tabLst>
                <a:tab pos="285750" algn="l"/>
                <a:tab pos="739775" algn="l"/>
              </a:tabLst>
              <a:defRPr/>
            </a:pPr>
            <a:r>
              <a:rPr kumimoji="0" lang="en-US" sz="2800" b="0" i="0" u="none" strike="noStrike" kern="1200" cap="none" spc="0" normalizeH="0" baseline="0" noProof="0" dirty="0">
                <a:ln>
                  <a:noFill/>
                </a:ln>
                <a:solidFill>
                  <a:prstClr val="black"/>
                </a:solidFill>
                <a:effectLst/>
                <a:uLnTx/>
                <a:uFillTx/>
                <a:latin typeface="Calibri" panose="020F0502020204030204"/>
              </a:rPr>
              <a:t>	C. Rejoice in your Helper (4:4)</a:t>
            </a:r>
          </a:p>
          <a:p>
            <a:pPr lvl="0">
              <a:tabLst>
                <a:tab pos="285750" algn="l"/>
                <a:tab pos="739775" algn="l"/>
              </a:tabLst>
              <a:defRPr/>
            </a:pPr>
            <a:r>
              <a:rPr lang="en-US" sz="2800" dirty="0">
                <a:solidFill>
                  <a:prstClr val="black"/>
                </a:solidFill>
                <a:latin typeface="Calibri" panose="020F0502020204030204"/>
              </a:rPr>
              <a:t>	D. Be gracious to the hurtful (4:5)</a:t>
            </a:r>
            <a:endParaRPr kumimoji="0" lang="en-US" sz="2800" b="0" i="0" u="none" strike="noStrike" kern="1200" cap="none" spc="0" normalizeH="0" baseline="0" noProof="0" dirty="0">
              <a:ln>
                <a:noFill/>
              </a:ln>
              <a:solidFill>
                <a:prstClr val="black"/>
              </a:solidFill>
              <a:effectLst/>
              <a:uLnTx/>
              <a:uFillTx/>
              <a:latin typeface="Calibri" panose="020F0502020204030204"/>
            </a:endParaRPr>
          </a:p>
        </p:txBody>
      </p:sp>
      <p:pic>
        <p:nvPicPr>
          <p:cNvPr id="7" name="Picture 6" descr="A person in a red hoodie with his mouth open&#10;&#10;Description automatically generated">
            <a:extLst>
              <a:ext uri="{FF2B5EF4-FFF2-40B4-BE49-F238E27FC236}">
                <a16:creationId xmlns:a16="http://schemas.microsoft.com/office/drawing/2014/main" id="{B807D5CD-FCCE-2ABD-EA49-0712B678DA1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797449" y="2705100"/>
            <a:ext cx="2889726" cy="4152900"/>
          </a:xfrm>
          <a:prstGeom prst="rect">
            <a:avLst/>
          </a:prstGeom>
        </p:spPr>
      </p:pic>
      <p:grpSp>
        <p:nvGrpSpPr>
          <p:cNvPr id="8" name="Group 7">
            <a:extLst>
              <a:ext uri="{FF2B5EF4-FFF2-40B4-BE49-F238E27FC236}">
                <a16:creationId xmlns:a16="http://schemas.microsoft.com/office/drawing/2014/main" id="{618DAAFE-0716-B660-80CA-EB8E7B7E49A1}"/>
              </a:ext>
            </a:extLst>
          </p:cNvPr>
          <p:cNvGrpSpPr/>
          <p:nvPr/>
        </p:nvGrpSpPr>
        <p:grpSpPr>
          <a:xfrm>
            <a:off x="3162105" y="4573843"/>
            <a:ext cx="5797270" cy="1384995"/>
            <a:chOff x="3162106" y="4638528"/>
            <a:chExt cx="5797270" cy="1384995"/>
          </a:xfrm>
        </p:grpSpPr>
        <p:sp>
          <p:nvSpPr>
            <p:cNvPr id="9" name="TextBox 8">
              <a:extLst>
                <a:ext uri="{FF2B5EF4-FFF2-40B4-BE49-F238E27FC236}">
                  <a16:creationId xmlns:a16="http://schemas.microsoft.com/office/drawing/2014/main" id="{9C0D1BEA-0722-18D9-D0A6-3376E6255FA6}"/>
                </a:ext>
              </a:extLst>
            </p:cNvPr>
            <p:cNvSpPr txBox="1"/>
            <p:nvPr/>
          </p:nvSpPr>
          <p:spPr>
            <a:xfrm>
              <a:off x="3162106" y="4638528"/>
              <a:ext cx="5797270" cy="1384995"/>
            </a:xfrm>
            <a:prstGeom prst="rect">
              <a:avLst/>
            </a:prstGeom>
            <a:noFill/>
          </p:spPr>
          <p:txBody>
            <a:bodyPr wrap="square" rtlCol="0">
              <a:spAutoFit/>
            </a:bodyPr>
            <a:lstStyle/>
            <a:p>
              <a:pPr lvl="0">
                <a:tabLst>
                  <a:tab pos="514350" algn="l"/>
                </a:tabLst>
                <a:defRPr/>
              </a:pPr>
              <a:r>
                <a:rPr lang="en-US" sz="2800" dirty="0">
                  <a:solidFill>
                    <a:prstClr val="black"/>
                  </a:solidFill>
                </a:rPr>
                <a:t>	What does the world tell people to do when they feel their rights have been violated?</a:t>
              </a:r>
              <a:endParaRPr kumimoji="0" lang="en-US" sz="2800" b="0" i="0" u="none" strike="noStrike" kern="1200" cap="none" spc="0" normalizeH="0" baseline="0" noProof="0" dirty="0">
                <a:ln>
                  <a:noFill/>
                </a:ln>
                <a:solidFill>
                  <a:prstClr val="black"/>
                </a:solidFill>
                <a:effectLst/>
                <a:uLnTx/>
                <a:uFillTx/>
                <a:latin typeface="Calibri" panose="020F0502020204030204"/>
              </a:endParaRPr>
            </a:p>
          </p:txBody>
        </p:sp>
        <p:pic>
          <p:nvPicPr>
            <p:cNvPr id="10" name="Picture 9" descr="A red and white question mark in a circle&#10;&#10;Description automatically generated with medium confidence">
              <a:extLst>
                <a:ext uri="{FF2B5EF4-FFF2-40B4-BE49-F238E27FC236}">
                  <a16:creationId xmlns:a16="http://schemas.microsoft.com/office/drawing/2014/main" id="{A9895394-841C-FB91-5C42-B1A4D2F7D5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2106" y="4638528"/>
              <a:ext cx="456793" cy="457200"/>
            </a:xfrm>
            <a:prstGeom prst="rect">
              <a:avLst/>
            </a:prstGeom>
          </p:spPr>
        </p:pic>
      </p:grpSp>
    </p:spTree>
    <p:extLst>
      <p:ext uri="{BB962C8B-B14F-4D97-AF65-F5344CB8AC3E}">
        <p14:creationId xmlns:p14="http://schemas.microsoft.com/office/powerpoint/2010/main" val="1051272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87D9A4AD-163E-3973-10CD-4EBB927A0489}"/>
              </a:ext>
            </a:extLst>
          </p:cNvPr>
          <p:cNvSpPr txBox="1"/>
          <p:nvPr/>
        </p:nvSpPr>
        <p:spPr>
          <a:xfrm>
            <a:off x="3162105" y="367685"/>
            <a:ext cx="7848600" cy="2246769"/>
          </a:xfrm>
          <a:prstGeom prst="rect">
            <a:avLst/>
          </a:prstGeom>
          <a:noFill/>
        </p:spPr>
        <p:txBody>
          <a:bodyPr wrap="square" rtlCol="0">
            <a:spAutoFit/>
          </a:bodyPr>
          <a:lstStyle/>
          <a:p>
            <a:pPr lvl="0">
              <a:tabLst>
                <a:tab pos="342900" algn="l"/>
                <a:tab pos="739775" algn="l"/>
              </a:tabLst>
              <a:defRPr/>
            </a:pPr>
            <a:r>
              <a:rPr kumimoji="0" lang="en-US" sz="2800" b="0" i="0" u="none" strike="noStrike" kern="1200" cap="none" spc="0" normalizeH="0" baseline="0" noProof="0" dirty="0">
                <a:ln>
                  <a:noFill/>
                </a:ln>
                <a:solidFill>
                  <a:prstClr val="black"/>
                </a:solidFill>
                <a:effectLst/>
                <a:uLnTx/>
                <a:uFillTx/>
                <a:latin typeface="Calibri" panose="020F0502020204030204"/>
              </a:rPr>
              <a:t>I. </a:t>
            </a:r>
            <a:r>
              <a:rPr lang="en-US" sz="2800" dirty="0">
                <a:solidFill>
                  <a:prstClr val="black"/>
                </a:solidFill>
              </a:rPr>
              <a:t>Finding Interpersonal Peace (Phil. 4:2–5)</a:t>
            </a:r>
            <a:r>
              <a:rPr kumimoji="0" lang="en-US" sz="2800" b="0" i="0" u="none" strike="noStrike" kern="1200" cap="none" spc="0" normalizeH="0" baseline="0" noProof="0" dirty="0">
                <a:ln>
                  <a:noFill/>
                </a:ln>
                <a:solidFill>
                  <a:prstClr val="black"/>
                </a:solidFill>
                <a:effectLst/>
                <a:uLnTx/>
                <a:uFillTx/>
                <a:latin typeface="Calibri" panose="020F0502020204030204"/>
              </a:rPr>
              <a:t>	</a:t>
            </a:r>
          </a:p>
          <a:p>
            <a:pPr lvl="0">
              <a:tabLst>
                <a:tab pos="285750" algn="l"/>
                <a:tab pos="739775" algn="l"/>
              </a:tabLst>
              <a:defRPr/>
            </a:pPr>
            <a:r>
              <a:rPr lang="en-US" sz="2800" dirty="0">
                <a:solidFill>
                  <a:prstClr val="black"/>
                </a:solidFill>
              </a:rPr>
              <a:t>	A. Humble your heart (4:2)</a:t>
            </a:r>
          </a:p>
          <a:p>
            <a:pPr lvl="0">
              <a:tabLst>
                <a:tab pos="285750" algn="l"/>
                <a:tab pos="739775" algn="l"/>
              </a:tabLst>
              <a:defRPr/>
            </a:pPr>
            <a:r>
              <a:rPr kumimoji="0" lang="en-US" sz="2800" b="0" i="0" u="none" strike="noStrike" kern="1200" cap="none" spc="0" normalizeH="0" baseline="0" noProof="0" dirty="0">
                <a:ln>
                  <a:noFill/>
                </a:ln>
                <a:solidFill>
                  <a:prstClr val="black"/>
                </a:solidFill>
                <a:effectLst/>
                <a:uLnTx/>
                <a:uFillTx/>
                <a:latin typeface="Calibri" panose="020F0502020204030204"/>
              </a:rPr>
              <a:t>	B</a:t>
            </a:r>
            <a:r>
              <a:rPr lang="en-US" sz="2800" dirty="0">
                <a:solidFill>
                  <a:prstClr val="black"/>
                </a:solidFill>
                <a:latin typeface="Calibri" panose="020F0502020204030204"/>
              </a:rPr>
              <a:t>. Address the hurting (4:3)</a:t>
            </a:r>
          </a:p>
          <a:p>
            <a:pPr lvl="0">
              <a:tabLst>
                <a:tab pos="285750" algn="l"/>
                <a:tab pos="739775" algn="l"/>
              </a:tabLst>
              <a:defRPr/>
            </a:pPr>
            <a:r>
              <a:rPr kumimoji="0" lang="en-US" sz="2800" b="0" i="0" u="none" strike="noStrike" kern="1200" cap="none" spc="0" normalizeH="0" baseline="0" noProof="0" dirty="0">
                <a:ln>
                  <a:noFill/>
                </a:ln>
                <a:solidFill>
                  <a:prstClr val="black"/>
                </a:solidFill>
                <a:effectLst/>
                <a:uLnTx/>
                <a:uFillTx/>
                <a:latin typeface="Calibri" panose="020F0502020204030204"/>
              </a:rPr>
              <a:t>	C. Rejoice in your Helper (4:4)</a:t>
            </a:r>
          </a:p>
          <a:p>
            <a:pPr lvl="0">
              <a:tabLst>
                <a:tab pos="285750" algn="l"/>
                <a:tab pos="739775" algn="l"/>
              </a:tabLst>
              <a:defRPr/>
            </a:pPr>
            <a:r>
              <a:rPr lang="en-US" sz="2800" dirty="0">
                <a:solidFill>
                  <a:prstClr val="black"/>
                </a:solidFill>
                <a:latin typeface="Calibri" panose="020F0502020204030204"/>
              </a:rPr>
              <a:t>	D. Be gracious to the hurtful (4:5)</a:t>
            </a:r>
            <a:endParaRPr kumimoji="0" lang="en-US" sz="2800" b="0" i="0" u="none" strike="noStrike" kern="1200" cap="none" spc="0" normalizeH="0" baseline="0" noProof="0" dirty="0">
              <a:ln>
                <a:noFill/>
              </a:ln>
              <a:solidFill>
                <a:prstClr val="black"/>
              </a:solidFill>
              <a:effectLst/>
              <a:uLnTx/>
              <a:uFillTx/>
              <a:latin typeface="Calibri" panose="020F0502020204030204"/>
            </a:endParaRPr>
          </a:p>
        </p:txBody>
      </p:sp>
      <p:grpSp>
        <p:nvGrpSpPr>
          <p:cNvPr id="2" name="Group 1">
            <a:extLst>
              <a:ext uri="{FF2B5EF4-FFF2-40B4-BE49-F238E27FC236}">
                <a16:creationId xmlns:a16="http://schemas.microsoft.com/office/drawing/2014/main" id="{FD9B19D5-B595-648E-3DB6-61A644AA5A94}"/>
              </a:ext>
            </a:extLst>
          </p:cNvPr>
          <p:cNvGrpSpPr/>
          <p:nvPr/>
        </p:nvGrpSpPr>
        <p:grpSpPr>
          <a:xfrm>
            <a:off x="3162104" y="5424676"/>
            <a:ext cx="8762417" cy="523220"/>
            <a:chOff x="3162105" y="4638528"/>
            <a:chExt cx="8762417" cy="523220"/>
          </a:xfrm>
        </p:grpSpPr>
        <p:sp>
          <p:nvSpPr>
            <p:cNvPr id="6" name="TextBox 5">
              <a:extLst>
                <a:ext uri="{FF2B5EF4-FFF2-40B4-BE49-F238E27FC236}">
                  <a16:creationId xmlns:a16="http://schemas.microsoft.com/office/drawing/2014/main" id="{521726C3-6486-3347-A2CA-DA7C9F728FAD}"/>
                </a:ext>
              </a:extLst>
            </p:cNvPr>
            <p:cNvSpPr txBox="1"/>
            <p:nvPr/>
          </p:nvSpPr>
          <p:spPr>
            <a:xfrm>
              <a:off x="3162105" y="4638528"/>
              <a:ext cx="8762417" cy="523220"/>
            </a:xfrm>
            <a:prstGeom prst="rect">
              <a:avLst/>
            </a:prstGeom>
            <a:noFill/>
          </p:spPr>
          <p:txBody>
            <a:bodyPr wrap="square" rtlCol="0">
              <a:spAutoFit/>
            </a:bodyPr>
            <a:lstStyle/>
            <a:p>
              <a:pPr lvl="0">
                <a:tabLst>
                  <a:tab pos="514350" algn="l"/>
                </a:tabLst>
                <a:defRPr/>
              </a:pPr>
              <a:r>
                <a:rPr lang="en-US" sz="2800" dirty="0">
                  <a:solidFill>
                    <a:prstClr val="black"/>
                  </a:solidFill>
                </a:rPr>
                <a:t>	How did Christ show graciousness?</a:t>
              </a:r>
              <a:endParaRPr kumimoji="0" lang="en-US" sz="2800" b="0" i="0" u="none" strike="noStrike" kern="1200" cap="none" spc="0" normalizeH="0" baseline="0" noProof="0" dirty="0">
                <a:ln>
                  <a:noFill/>
                </a:ln>
                <a:solidFill>
                  <a:prstClr val="black"/>
                </a:solidFill>
                <a:effectLst/>
                <a:uLnTx/>
                <a:uFillTx/>
                <a:latin typeface="Calibri" panose="020F0502020204030204"/>
              </a:endParaRPr>
            </a:p>
          </p:txBody>
        </p:sp>
        <p:pic>
          <p:nvPicPr>
            <p:cNvPr id="7" name="Picture 6" descr="A red and white question mark in a circle&#10;&#10;Description automatically generated with medium confidence">
              <a:extLst>
                <a:ext uri="{FF2B5EF4-FFF2-40B4-BE49-F238E27FC236}">
                  <a16:creationId xmlns:a16="http://schemas.microsoft.com/office/drawing/2014/main" id="{1AB0B116-A40E-0361-FF7A-4CF11B52B3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2106" y="4638528"/>
              <a:ext cx="456793" cy="457200"/>
            </a:xfrm>
            <a:prstGeom prst="rect">
              <a:avLst/>
            </a:prstGeom>
          </p:spPr>
        </p:pic>
      </p:grpSp>
    </p:spTree>
    <p:extLst>
      <p:ext uri="{BB962C8B-B14F-4D97-AF65-F5344CB8AC3E}">
        <p14:creationId xmlns:p14="http://schemas.microsoft.com/office/powerpoint/2010/main" val="1908984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87D9A4AD-163E-3973-10CD-4EBB927A0489}"/>
              </a:ext>
            </a:extLst>
          </p:cNvPr>
          <p:cNvSpPr txBox="1"/>
          <p:nvPr/>
        </p:nvSpPr>
        <p:spPr>
          <a:xfrm>
            <a:off x="3162105" y="367685"/>
            <a:ext cx="7848600" cy="2246769"/>
          </a:xfrm>
          <a:prstGeom prst="rect">
            <a:avLst/>
          </a:prstGeom>
          <a:noFill/>
        </p:spPr>
        <p:txBody>
          <a:bodyPr wrap="square" rtlCol="0">
            <a:spAutoFit/>
          </a:bodyPr>
          <a:lstStyle/>
          <a:p>
            <a:pPr lvl="0">
              <a:tabLst>
                <a:tab pos="342900" algn="l"/>
                <a:tab pos="739775" algn="l"/>
              </a:tabLst>
              <a:defRPr/>
            </a:pPr>
            <a:r>
              <a:rPr kumimoji="0" lang="en-US" sz="2800" b="0" i="0" u="none" strike="noStrike" kern="1200" cap="none" spc="0" normalizeH="0" baseline="0" noProof="0" dirty="0">
                <a:ln>
                  <a:noFill/>
                </a:ln>
                <a:solidFill>
                  <a:prstClr val="black"/>
                </a:solidFill>
                <a:effectLst/>
                <a:uLnTx/>
                <a:uFillTx/>
                <a:latin typeface="Calibri" panose="020F0502020204030204"/>
              </a:rPr>
              <a:t>I. </a:t>
            </a:r>
            <a:r>
              <a:rPr lang="en-US" sz="2800" dirty="0">
                <a:solidFill>
                  <a:prstClr val="black"/>
                </a:solidFill>
              </a:rPr>
              <a:t>Finding Interpersonal Peace (Phil. 4:2–5)</a:t>
            </a:r>
            <a:r>
              <a:rPr kumimoji="0" lang="en-US" sz="2800" b="0" i="0" u="none" strike="noStrike" kern="1200" cap="none" spc="0" normalizeH="0" baseline="0" noProof="0" dirty="0">
                <a:ln>
                  <a:noFill/>
                </a:ln>
                <a:solidFill>
                  <a:prstClr val="black"/>
                </a:solidFill>
                <a:effectLst/>
                <a:uLnTx/>
                <a:uFillTx/>
                <a:latin typeface="Calibri" panose="020F0502020204030204"/>
              </a:rPr>
              <a:t>	</a:t>
            </a:r>
          </a:p>
          <a:p>
            <a:pPr lvl="0">
              <a:tabLst>
                <a:tab pos="285750" algn="l"/>
                <a:tab pos="739775" algn="l"/>
              </a:tabLst>
              <a:defRPr/>
            </a:pPr>
            <a:r>
              <a:rPr lang="en-US" sz="2800" dirty="0">
                <a:solidFill>
                  <a:prstClr val="black"/>
                </a:solidFill>
              </a:rPr>
              <a:t>	A. Humble your heart (4:2)</a:t>
            </a:r>
          </a:p>
          <a:p>
            <a:pPr lvl="0">
              <a:tabLst>
                <a:tab pos="285750" algn="l"/>
                <a:tab pos="739775" algn="l"/>
              </a:tabLst>
              <a:defRPr/>
            </a:pPr>
            <a:r>
              <a:rPr kumimoji="0" lang="en-US" sz="2800" b="0" i="0" u="none" strike="noStrike" kern="1200" cap="none" spc="0" normalizeH="0" baseline="0" noProof="0" dirty="0">
                <a:ln>
                  <a:noFill/>
                </a:ln>
                <a:solidFill>
                  <a:prstClr val="black"/>
                </a:solidFill>
                <a:effectLst/>
                <a:uLnTx/>
                <a:uFillTx/>
                <a:latin typeface="Calibri" panose="020F0502020204030204"/>
              </a:rPr>
              <a:t>	B</a:t>
            </a:r>
            <a:r>
              <a:rPr lang="en-US" sz="2800" dirty="0">
                <a:solidFill>
                  <a:prstClr val="black"/>
                </a:solidFill>
                <a:latin typeface="Calibri" panose="020F0502020204030204"/>
              </a:rPr>
              <a:t>. Address the hurting (4:3)</a:t>
            </a:r>
          </a:p>
          <a:p>
            <a:pPr lvl="0">
              <a:tabLst>
                <a:tab pos="285750" algn="l"/>
                <a:tab pos="739775" algn="l"/>
              </a:tabLst>
              <a:defRPr/>
            </a:pPr>
            <a:r>
              <a:rPr kumimoji="0" lang="en-US" sz="2800" b="0" i="0" u="none" strike="noStrike" kern="1200" cap="none" spc="0" normalizeH="0" baseline="0" noProof="0" dirty="0">
                <a:ln>
                  <a:noFill/>
                </a:ln>
                <a:solidFill>
                  <a:prstClr val="black"/>
                </a:solidFill>
                <a:effectLst/>
                <a:uLnTx/>
                <a:uFillTx/>
                <a:latin typeface="Calibri" panose="020F0502020204030204"/>
              </a:rPr>
              <a:t>	C. Rejoice in your Helper (4:4)</a:t>
            </a:r>
          </a:p>
          <a:p>
            <a:pPr lvl="0">
              <a:tabLst>
                <a:tab pos="285750" algn="l"/>
                <a:tab pos="739775" algn="l"/>
              </a:tabLst>
              <a:defRPr/>
            </a:pPr>
            <a:r>
              <a:rPr lang="en-US" sz="2800" dirty="0">
                <a:solidFill>
                  <a:prstClr val="black"/>
                </a:solidFill>
                <a:latin typeface="Calibri" panose="020F0502020204030204"/>
              </a:rPr>
              <a:t>	D. Be gracious to the hurtful (4:5)</a:t>
            </a:r>
            <a:endParaRPr kumimoji="0" lang="en-US" sz="2800" b="0" i="0" u="none" strike="noStrike" kern="1200" cap="none" spc="0" normalizeH="0" baseline="0" noProof="0" dirty="0">
              <a:ln>
                <a:noFill/>
              </a:ln>
              <a:solidFill>
                <a:prstClr val="black"/>
              </a:solidFill>
              <a:effectLst/>
              <a:uLnTx/>
              <a:uFillTx/>
              <a:latin typeface="Calibri" panose="020F0502020204030204"/>
            </a:endParaRPr>
          </a:p>
        </p:txBody>
      </p:sp>
      <p:sp>
        <p:nvSpPr>
          <p:cNvPr id="2" name="TextBox 1">
            <a:extLst>
              <a:ext uri="{FF2B5EF4-FFF2-40B4-BE49-F238E27FC236}">
                <a16:creationId xmlns:a16="http://schemas.microsoft.com/office/drawing/2014/main" id="{6A8ABCD5-2867-8B75-C5FB-4E2B3D7B8D18}"/>
              </a:ext>
            </a:extLst>
          </p:cNvPr>
          <p:cNvSpPr txBox="1"/>
          <p:nvPr/>
        </p:nvSpPr>
        <p:spPr>
          <a:xfrm>
            <a:off x="3162106" y="4581965"/>
            <a:ext cx="8706434" cy="1384995"/>
          </a:xfrm>
          <a:prstGeom prst="rect">
            <a:avLst/>
          </a:prstGeom>
          <a:noFill/>
        </p:spPr>
        <p:txBody>
          <a:bodyPr wrap="square" rtlCol="0">
            <a:spAutoFit/>
          </a:bodyPr>
          <a:lstStyle/>
          <a:p>
            <a:pPr lvl="0">
              <a:tabLst>
                <a:tab pos="561975" algn="l"/>
              </a:tabLst>
              <a:defRPr/>
            </a:pPr>
            <a:r>
              <a:rPr kumimoji="0" lang="en-US" sz="2800" b="1" i="0" u="none" strike="noStrike" kern="1200" cap="none" spc="0" normalizeH="0" baseline="0" noProof="0" dirty="0">
                <a:ln>
                  <a:noFill/>
                </a:ln>
                <a:solidFill>
                  <a:srgbClr val="D82741"/>
                </a:solidFill>
                <a:effectLst/>
                <a:uLnTx/>
                <a:uFillTx/>
                <a:latin typeface="Calibri" panose="020F0502020204030204"/>
              </a:rPr>
              <a:t>•</a:t>
            </a:r>
            <a:r>
              <a:rPr kumimoji="0" lang="en-US" sz="2800" b="0" i="0" u="none" strike="noStrike" kern="1200" cap="none" spc="0" normalizeH="0" baseline="0" noProof="0" dirty="0">
                <a:ln>
                  <a:noFill/>
                </a:ln>
                <a:solidFill>
                  <a:prstClr val="black"/>
                </a:solidFill>
                <a:effectLst/>
                <a:uLnTx/>
                <a:uFillTx/>
                <a:latin typeface="Calibri" panose="020F0502020204030204"/>
              </a:rPr>
              <a:t> </a:t>
            </a:r>
            <a:r>
              <a:rPr lang="en-US" sz="2800" dirty="0">
                <a:solidFill>
                  <a:prstClr val="black"/>
                </a:solidFill>
              </a:rPr>
              <a:t>Christ stands ready to forgive both offenders and restore their relationship. To refuse reconciliation is to reject His offer of forgiveness.</a:t>
            </a:r>
            <a:endParaRPr kumimoji="0" lang="en-US" sz="2800" b="0" i="0" u="none" strike="noStrike" kern="1200" cap="none" spc="0" normalizeH="0" baseline="0" noProof="0" dirty="0">
              <a:ln>
                <a:noFill/>
              </a:ln>
              <a:solidFill>
                <a:prstClr val="black"/>
              </a:solidFill>
              <a:effectLst/>
              <a:uLnTx/>
              <a:uFillTx/>
              <a:latin typeface="Calibri" panose="020F0502020204030204"/>
            </a:endParaRPr>
          </a:p>
        </p:txBody>
      </p:sp>
    </p:spTree>
    <p:extLst>
      <p:ext uri="{BB962C8B-B14F-4D97-AF65-F5344CB8AC3E}">
        <p14:creationId xmlns:p14="http://schemas.microsoft.com/office/powerpoint/2010/main" val="949308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87D9A4AD-163E-3973-10CD-4EBB927A0489}"/>
              </a:ext>
            </a:extLst>
          </p:cNvPr>
          <p:cNvSpPr txBox="1"/>
          <p:nvPr/>
        </p:nvSpPr>
        <p:spPr>
          <a:xfrm>
            <a:off x="3162105" y="367685"/>
            <a:ext cx="7848600" cy="2246769"/>
          </a:xfrm>
          <a:prstGeom prst="rect">
            <a:avLst/>
          </a:prstGeom>
          <a:noFill/>
        </p:spPr>
        <p:txBody>
          <a:bodyPr wrap="square" rtlCol="0">
            <a:spAutoFit/>
          </a:bodyPr>
          <a:lstStyle/>
          <a:p>
            <a:pPr lvl="0">
              <a:tabLst>
                <a:tab pos="342900" algn="l"/>
                <a:tab pos="739775" algn="l"/>
              </a:tabLst>
              <a:defRPr/>
            </a:pPr>
            <a:r>
              <a:rPr kumimoji="0" lang="en-US" sz="2800" b="0" i="0" u="none" strike="noStrike" kern="1200" cap="none" spc="0" normalizeH="0" baseline="0" noProof="0" dirty="0">
                <a:ln>
                  <a:noFill/>
                </a:ln>
                <a:solidFill>
                  <a:prstClr val="black"/>
                </a:solidFill>
                <a:effectLst/>
                <a:uLnTx/>
                <a:uFillTx/>
                <a:latin typeface="Calibri" panose="020F0502020204030204"/>
              </a:rPr>
              <a:t>I. </a:t>
            </a:r>
            <a:r>
              <a:rPr lang="en-US" sz="2800" dirty="0">
                <a:solidFill>
                  <a:prstClr val="black"/>
                </a:solidFill>
              </a:rPr>
              <a:t>Finding Interpersonal Peace (Phil. 4:2–5)</a:t>
            </a:r>
            <a:r>
              <a:rPr kumimoji="0" lang="en-US" sz="2800" b="0" i="0" u="none" strike="noStrike" kern="1200" cap="none" spc="0" normalizeH="0" baseline="0" noProof="0" dirty="0">
                <a:ln>
                  <a:noFill/>
                </a:ln>
                <a:solidFill>
                  <a:prstClr val="black"/>
                </a:solidFill>
                <a:effectLst/>
                <a:uLnTx/>
                <a:uFillTx/>
                <a:latin typeface="Calibri" panose="020F0502020204030204"/>
              </a:rPr>
              <a:t>	</a:t>
            </a:r>
          </a:p>
          <a:p>
            <a:pPr lvl="0">
              <a:tabLst>
                <a:tab pos="285750" algn="l"/>
                <a:tab pos="739775" algn="l"/>
              </a:tabLst>
              <a:defRPr/>
            </a:pPr>
            <a:r>
              <a:rPr lang="en-US" sz="2800" dirty="0">
                <a:solidFill>
                  <a:prstClr val="black"/>
                </a:solidFill>
              </a:rPr>
              <a:t>	A. Humble your heart (4:2)</a:t>
            </a:r>
          </a:p>
          <a:p>
            <a:pPr lvl="0">
              <a:tabLst>
                <a:tab pos="285750" algn="l"/>
                <a:tab pos="739775" algn="l"/>
              </a:tabLst>
              <a:defRPr/>
            </a:pPr>
            <a:r>
              <a:rPr kumimoji="0" lang="en-US" sz="2800" b="0" i="0" u="none" strike="noStrike" kern="1200" cap="none" spc="0" normalizeH="0" baseline="0" noProof="0" dirty="0">
                <a:ln>
                  <a:noFill/>
                </a:ln>
                <a:solidFill>
                  <a:prstClr val="black"/>
                </a:solidFill>
                <a:effectLst/>
                <a:uLnTx/>
                <a:uFillTx/>
                <a:latin typeface="Calibri" panose="020F0502020204030204"/>
              </a:rPr>
              <a:t>	B</a:t>
            </a:r>
            <a:r>
              <a:rPr lang="en-US" sz="2800" dirty="0">
                <a:solidFill>
                  <a:prstClr val="black"/>
                </a:solidFill>
                <a:latin typeface="Calibri" panose="020F0502020204030204"/>
              </a:rPr>
              <a:t>. Address the hurting (4:3)</a:t>
            </a:r>
          </a:p>
          <a:p>
            <a:pPr lvl="0">
              <a:tabLst>
                <a:tab pos="285750" algn="l"/>
                <a:tab pos="739775" algn="l"/>
              </a:tabLst>
              <a:defRPr/>
            </a:pPr>
            <a:r>
              <a:rPr kumimoji="0" lang="en-US" sz="2800" b="0" i="0" u="none" strike="noStrike" kern="1200" cap="none" spc="0" normalizeH="0" baseline="0" noProof="0" dirty="0">
                <a:ln>
                  <a:noFill/>
                </a:ln>
                <a:solidFill>
                  <a:prstClr val="black"/>
                </a:solidFill>
                <a:effectLst/>
                <a:uLnTx/>
                <a:uFillTx/>
                <a:latin typeface="Calibri" panose="020F0502020204030204"/>
              </a:rPr>
              <a:t>	C. Rejoice in your Helper (4:4)</a:t>
            </a:r>
          </a:p>
          <a:p>
            <a:pPr lvl="0">
              <a:tabLst>
                <a:tab pos="285750" algn="l"/>
                <a:tab pos="739775" algn="l"/>
              </a:tabLst>
              <a:defRPr/>
            </a:pPr>
            <a:r>
              <a:rPr lang="en-US" sz="2800" dirty="0">
                <a:solidFill>
                  <a:prstClr val="black"/>
                </a:solidFill>
                <a:latin typeface="Calibri" panose="020F0502020204030204"/>
              </a:rPr>
              <a:t>	D. Be gracious to the hurtful (4:5)</a:t>
            </a:r>
            <a:endParaRPr kumimoji="0" lang="en-US" sz="2800" b="0" i="0" u="none" strike="noStrike" kern="1200" cap="none" spc="0" normalizeH="0" baseline="0" noProof="0" dirty="0">
              <a:ln>
                <a:noFill/>
              </a:ln>
              <a:solidFill>
                <a:prstClr val="black"/>
              </a:solidFill>
              <a:effectLst/>
              <a:uLnTx/>
              <a:uFillTx/>
              <a:latin typeface="Calibri" panose="020F0502020204030204"/>
            </a:endParaRPr>
          </a:p>
        </p:txBody>
      </p:sp>
      <p:sp>
        <p:nvSpPr>
          <p:cNvPr id="2" name="TextBox 1">
            <a:extLst>
              <a:ext uri="{FF2B5EF4-FFF2-40B4-BE49-F238E27FC236}">
                <a16:creationId xmlns:a16="http://schemas.microsoft.com/office/drawing/2014/main" id="{6A8ABCD5-2867-8B75-C5FB-4E2B3D7B8D18}"/>
              </a:ext>
            </a:extLst>
          </p:cNvPr>
          <p:cNvSpPr txBox="1"/>
          <p:nvPr/>
        </p:nvSpPr>
        <p:spPr>
          <a:xfrm>
            <a:off x="3162106" y="4581965"/>
            <a:ext cx="6753419" cy="1384995"/>
          </a:xfrm>
          <a:prstGeom prst="rect">
            <a:avLst/>
          </a:prstGeom>
          <a:noFill/>
        </p:spPr>
        <p:txBody>
          <a:bodyPr wrap="square" rtlCol="0">
            <a:spAutoFit/>
          </a:bodyPr>
          <a:lstStyle/>
          <a:p>
            <a:pPr lvl="0">
              <a:tabLst>
                <a:tab pos="561975" algn="l"/>
              </a:tabLst>
              <a:defRPr/>
            </a:pPr>
            <a:r>
              <a:rPr kumimoji="0" lang="en-US" sz="2800" b="1" i="0" u="none" strike="noStrike" kern="1200" cap="none" spc="0" normalizeH="0" baseline="0" noProof="0" dirty="0">
                <a:ln>
                  <a:noFill/>
                </a:ln>
                <a:solidFill>
                  <a:srgbClr val="D82741"/>
                </a:solidFill>
                <a:effectLst/>
                <a:uLnTx/>
                <a:uFillTx/>
                <a:latin typeface="Calibri" panose="020F0502020204030204"/>
              </a:rPr>
              <a:t>•</a:t>
            </a:r>
            <a:r>
              <a:rPr kumimoji="0" lang="en-US" sz="2800" b="0" i="0" u="none" strike="noStrike" kern="1200" cap="none" spc="0" normalizeH="0" baseline="0" noProof="0" dirty="0">
                <a:ln>
                  <a:noFill/>
                </a:ln>
                <a:solidFill>
                  <a:prstClr val="black"/>
                </a:solidFill>
                <a:effectLst/>
                <a:uLnTx/>
                <a:uFillTx/>
                <a:latin typeface="Calibri" panose="020F0502020204030204"/>
              </a:rPr>
              <a:t> </a:t>
            </a:r>
            <a:r>
              <a:rPr lang="en-US" sz="2800" dirty="0">
                <a:solidFill>
                  <a:prstClr val="black"/>
                </a:solidFill>
              </a:rPr>
              <a:t>Once the Lord returns, our time to serve Him will abruptly end. Don’t waste time fretting, arguing, gossiping, and slandering.</a:t>
            </a:r>
            <a:endParaRPr kumimoji="0" lang="en-US" sz="2800" b="0" i="0" u="none" strike="noStrike" kern="1200" cap="none" spc="0" normalizeH="0" baseline="0" noProof="0" dirty="0">
              <a:ln>
                <a:noFill/>
              </a:ln>
              <a:solidFill>
                <a:prstClr val="black"/>
              </a:solidFill>
              <a:effectLst/>
              <a:uLnTx/>
              <a:uFillTx/>
              <a:latin typeface="Calibri" panose="020F0502020204030204"/>
            </a:endParaRPr>
          </a:p>
        </p:txBody>
      </p:sp>
      <p:pic>
        <p:nvPicPr>
          <p:cNvPr id="4" name="Picture 3" descr="A red alarm clock with bells&#10;&#10;Description automatically generated">
            <a:extLst>
              <a:ext uri="{FF2B5EF4-FFF2-40B4-BE49-F238E27FC236}">
                <a16:creationId xmlns:a16="http://schemas.microsoft.com/office/drawing/2014/main" id="{AAA2CAAC-7430-2501-179D-A8CD67F2338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179129" y="2610290"/>
            <a:ext cx="3003346" cy="3676650"/>
          </a:xfrm>
          <a:prstGeom prst="rect">
            <a:avLst/>
          </a:prstGeom>
        </p:spPr>
      </p:pic>
    </p:spTree>
    <p:extLst>
      <p:ext uri="{BB962C8B-B14F-4D97-AF65-F5344CB8AC3E}">
        <p14:creationId xmlns:p14="http://schemas.microsoft.com/office/powerpoint/2010/main" val="3876374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1"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style.rotation</p:attrName>
                                        </p:attrNameLst>
                                      </p:cBhvr>
                                      <p:tavLst>
                                        <p:tav tm="0">
                                          <p:val>
                                            <p:fltVal val="90"/>
                                          </p:val>
                                        </p:tav>
                                        <p:tav tm="100000">
                                          <p:val>
                                            <p:fltVal val="0"/>
                                          </p:val>
                                        </p:tav>
                                      </p:tavLst>
                                    </p:anim>
                                    <p:animEffect transition="in" filter="fade">
                                      <p:cBhvr>
                                        <p:cTn id="1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0B476749-CC7B-F649-126A-619373453FE3}"/>
              </a:ext>
            </a:extLst>
          </p:cNvPr>
          <p:cNvGrpSpPr/>
          <p:nvPr/>
        </p:nvGrpSpPr>
        <p:grpSpPr>
          <a:xfrm>
            <a:off x="3162106" y="5009809"/>
            <a:ext cx="8744144" cy="954107"/>
            <a:chOff x="3162106" y="4638528"/>
            <a:chExt cx="8744144" cy="954107"/>
          </a:xfrm>
        </p:grpSpPr>
        <p:sp>
          <p:nvSpPr>
            <p:cNvPr id="10" name="TextBox 9">
              <a:extLst>
                <a:ext uri="{FF2B5EF4-FFF2-40B4-BE49-F238E27FC236}">
                  <a16:creationId xmlns:a16="http://schemas.microsoft.com/office/drawing/2014/main" id="{317DF8C7-1033-B9C4-815A-DCA37473F374}"/>
                </a:ext>
              </a:extLst>
            </p:cNvPr>
            <p:cNvSpPr txBox="1"/>
            <p:nvPr/>
          </p:nvSpPr>
          <p:spPr>
            <a:xfrm>
              <a:off x="3162106" y="4638528"/>
              <a:ext cx="8744144" cy="954107"/>
            </a:xfrm>
            <a:prstGeom prst="rect">
              <a:avLst/>
            </a:prstGeom>
            <a:noFill/>
          </p:spPr>
          <p:txBody>
            <a:bodyPr wrap="square" rtlCol="0">
              <a:spAutoFit/>
            </a:bodyPr>
            <a:lstStyle/>
            <a:p>
              <a:pPr lvl="0">
                <a:tabLst>
                  <a:tab pos="514350" algn="l"/>
                </a:tabLst>
                <a:defRPr/>
              </a:pPr>
              <a:r>
                <a:rPr lang="en-US" sz="2800" dirty="0">
                  <a:solidFill>
                    <a:prstClr val="black"/>
                  </a:solidFill>
                </a:rPr>
                <a:t>	What attributes of God can give us peace in worrisome situations?</a:t>
              </a:r>
              <a:endParaRPr kumimoji="0" lang="en-US" sz="2800" b="0" i="0" u="none" strike="noStrike" kern="1200" cap="none" spc="0" normalizeH="0" baseline="0" noProof="0" dirty="0">
                <a:ln>
                  <a:noFill/>
                </a:ln>
                <a:solidFill>
                  <a:prstClr val="black"/>
                </a:solidFill>
                <a:effectLst/>
                <a:uLnTx/>
                <a:uFillTx/>
                <a:latin typeface="Calibri" panose="020F0502020204030204"/>
              </a:endParaRPr>
            </a:p>
          </p:txBody>
        </p:sp>
        <p:pic>
          <p:nvPicPr>
            <p:cNvPr id="11" name="Picture 10" descr="A red and white question mark in a circle&#10;&#10;Description automatically generated with medium confidence">
              <a:extLst>
                <a:ext uri="{FF2B5EF4-FFF2-40B4-BE49-F238E27FC236}">
                  <a16:creationId xmlns:a16="http://schemas.microsoft.com/office/drawing/2014/main" id="{3F0A5D33-5719-2FE9-123F-C81985E16A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2106" y="4638528"/>
              <a:ext cx="456793" cy="457200"/>
            </a:xfrm>
            <a:prstGeom prst="rect">
              <a:avLst/>
            </a:prstGeom>
          </p:spPr>
        </p:pic>
      </p:grpSp>
      <p:sp>
        <p:nvSpPr>
          <p:cNvPr id="2" name="TextBox 1">
            <a:extLst>
              <a:ext uri="{FF2B5EF4-FFF2-40B4-BE49-F238E27FC236}">
                <a16:creationId xmlns:a16="http://schemas.microsoft.com/office/drawing/2014/main" id="{549DCE55-324F-615C-D03B-8A143C7C2958}"/>
              </a:ext>
            </a:extLst>
          </p:cNvPr>
          <p:cNvSpPr txBox="1"/>
          <p:nvPr/>
        </p:nvSpPr>
        <p:spPr>
          <a:xfrm>
            <a:off x="3077468" y="367685"/>
            <a:ext cx="8390436" cy="954107"/>
          </a:xfrm>
          <a:prstGeom prst="rect">
            <a:avLst/>
          </a:prstGeom>
          <a:noFill/>
        </p:spPr>
        <p:txBody>
          <a:bodyPr wrap="square" rtlCol="0">
            <a:spAutoFit/>
          </a:bodyPr>
          <a:lstStyle/>
          <a:p>
            <a:pPr lvl="0">
              <a:tabLst>
                <a:tab pos="342900" algn="l"/>
                <a:tab pos="739775" algn="l"/>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II. </a:t>
            </a:r>
            <a:r>
              <a:rPr lang="en-US" sz="2800" dirty="0">
                <a:solidFill>
                  <a:prstClr val="black"/>
                </a:solidFill>
              </a:rPr>
              <a:t>Finding Inner Peace (Phil. 4:6–9)</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lvl="0">
              <a:tabLst>
                <a:tab pos="371475" algn="l"/>
                <a:tab pos="739775" algn="l"/>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 </a:t>
            </a:r>
            <a:r>
              <a:rPr lang="en-US" sz="2800" dirty="0">
                <a:solidFill>
                  <a:prstClr val="black"/>
                </a:solidFill>
              </a:rPr>
              <a:t>Pray about your troubles (4:6, 7)</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0505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0B476749-CC7B-F649-126A-619373453FE3}"/>
              </a:ext>
            </a:extLst>
          </p:cNvPr>
          <p:cNvGrpSpPr/>
          <p:nvPr/>
        </p:nvGrpSpPr>
        <p:grpSpPr>
          <a:xfrm>
            <a:off x="3162106" y="5009809"/>
            <a:ext cx="8744144" cy="954107"/>
            <a:chOff x="3162106" y="4638528"/>
            <a:chExt cx="8744144" cy="954107"/>
          </a:xfrm>
        </p:grpSpPr>
        <p:sp>
          <p:nvSpPr>
            <p:cNvPr id="10" name="TextBox 9">
              <a:extLst>
                <a:ext uri="{FF2B5EF4-FFF2-40B4-BE49-F238E27FC236}">
                  <a16:creationId xmlns:a16="http://schemas.microsoft.com/office/drawing/2014/main" id="{317DF8C7-1033-B9C4-815A-DCA37473F374}"/>
                </a:ext>
              </a:extLst>
            </p:cNvPr>
            <p:cNvSpPr txBox="1"/>
            <p:nvPr/>
          </p:nvSpPr>
          <p:spPr>
            <a:xfrm>
              <a:off x="3162106" y="4638528"/>
              <a:ext cx="8744144" cy="954107"/>
            </a:xfrm>
            <a:prstGeom prst="rect">
              <a:avLst/>
            </a:prstGeom>
            <a:noFill/>
          </p:spPr>
          <p:txBody>
            <a:bodyPr wrap="square" rtlCol="0">
              <a:spAutoFit/>
            </a:bodyPr>
            <a:lstStyle/>
            <a:p>
              <a:pPr lvl="0">
                <a:tabLst>
                  <a:tab pos="514350" algn="l"/>
                </a:tabLst>
                <a:defRPr/>
              </a:pPr>
              <a:r>
                <a:rPr lang="en-US" sz="2800" dirty="0">
                  <a:solidFill>
                    <a:prstClr val="black"/>
                  </a:solidFill>
                </a:rPr>
                <a:t>	Why does praying for the spiritual needs of others help us find peace? </a:t>
              </a:r>
              <a:endParaRPr kumimoji="0" lang="en-US" sz="2800" b="0" i="0" u="none" strike="noStrike" kern="1200" cap="none" spc="0" normalizeH="0" baseline="0" noProof="0" dirty="0">
                <a:ln>
                  <a:noFill/>
                </a:ln>
                <a:solidFill>
                  <a:prstClr val="black"/>
                </a:solidFill>
                <a:effectLst/>
                <a:uLnTx/>
                <a:uFillTx/>
                <a:latin typeface="Calibri" panose="020F0502020204030204"/>
              </a:endParaRPr>
            </a:p>
          </p:txBody>
        </p:sp>
        <p:pic>
          <p:nvPicPr>
            <p:cNvPr id="11" name="Picture 10" descr="A red and white question mark in a circle&#10;&#10;Description automatically generated with medium confidence">
              <a:extLst>
                <a:ext uri="{FF2B5EF4-FFF2-40B4-BE49-F238E27FC236}">
                  <a16:creationId xmlns:a16="http://schemas.microsoft.com/office/drawing/2014/main" id="{3F0A5D33-5719-2FE9-123F-C81985E16A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2106" y="4638528"/>
              <a:ext cx="456793" cy="457200"/>
            </a:xfrm>
            <a:prstGeom prst="rect">
              <a:avLst/>
            </a:prstGeom>
          </p:spPr>
        </p:pic>
      </p:grpSp>
      <p:sp>
        <p:nvSpPr>
          <p:cNvPr id="2" name="TextBox 1">
            <a:extLst>
              <a:ext uri="{FF2B5EF4-FFF2-40B4-BE49-F238E27FC236}">
                <a16:creationId xmlns:a16="http://schemas.microsoft.com/office/drawing/2014/main" id="{549DCE55-324F-615C-D03B-8A143C7C2958}"/>
              </a:ext>
            </a:extLst>
          </p:cNvPr>
          <p:cNvSpPr txBox="1"/>
          <p:nvPr/>
        </p:nvSpPr>
        <p:spPr>
          <a:xfrm>
            <a:off x="3077468" y="367685"/>
            <a:ext cx="8390436" cy="954107"/>
          </a:xfrm>
          <a:prstGeom prst="rect">
            <a:avLst/>
          </a:prstGeom>
          <a:noFill/>
        </p:spPr>
        <p:txBody>
          <a:bodyPr wrap="square" rtlCol="0">
            <a:spAutoFit/>
          </a:bodyPr>
          <a:lstStyle/>
          <a:p>
            <a:pPr lvl="0">
              <a:tabLst>
                <a:tab pos="342900" algn="l"/>
                <a:tab pos="739775" algn="l"/>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II. </a:t>
            </a:r>
            <a:r>
              <a:rPr lang="en-US" sz="2800" dirty="0">
                <a:solidFill>
                  <a:prstClr val="black"/>
                </a:solidFill>
              </a:rPr>
              <a:t>Finding Inner Peace (Phil. 4:6–9)</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lvl="0">
              <a:tabLst>
                <a:tab pos="371475" algn="l"/>
                <a:tab pos="739775" algn="l"/>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 </a:t>
            </a:r>
            <a:r>
              <a:rPr lang="en-US" sz="2800" dirty="0">
                <a:solidFill>
                  <a:prstClr val="black"/>
                </a:solidFill>
              </a:rPr>
              <a:t>Pray about your troubles (4:6, 7)</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985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0B476749-CC7B-F649-126A-619373453FE3}"/>
              </a:ext>
            </a:extLst>
          </p:cNvPr>
          <p:cNvGrpSpPr/>
          <p:nvPr/>
        </p:nvGrpSpPr>
        <p:grpSpPr>
          <a:xfrm>
            <a:off x="3162106" y="5009809"/>
            <a:ext cx="8744144" cy="954107"/>
            <a:chOff x="3162106" y="4638528"/>
            <a:chExt cx="8744144" cy="954107"/>
          </a:xfrm>
        </p:grpSpPr>
        <p:sp>
          <p:nvSpPr>
            <p:cNvPr id="10" name="TextBox 9">
              <a:extLst>
                <a:ext uri="{FF2B5EF4-FFF2-40B4-BE49-F238E27FC236}">
                  <a16:creationId xmlns:a16="http://schemas.microsoft.com/office/drawing/2014/main" id="{317DF8C7-1033-B9C4-815A-DCA37473F374}"/>
                </a:ext>
              </a:extLst>
            </p:cNvPr>
            <p:cNvSpPr txBox="1"/>
            <p:nvPr/>
          </p:nvSpPr>
          <p:spPr>
            <a:xfrm>
              <a:off x="3162106" y="4638528"/>
              <a:ext cx="8744144" cy="954107"/>
            </a:xfrm>
            <a:prstGeom prst="rect">
              <a:avLst/>
            </a:prstGeom>
            <a:noFill/>
          </p:spPr>
          <p:txBody>
            <a:bodyPr wrap="square" rtlCol="0">
              <a:spAutoFit/>
            </a:bodyPr>
            <a:lstStyle/>
            <a:p>
              <a:pPr lvl="0">
                <a:tabLst>
                  <a:tab pos="514350" algn="l"/>
                </a:tabLst>
                <a:defRPr/>
              </a:pPr>
              <a:r>
                <a:rPr lang="en-US" sz="2800" dirty="0">
                  <a:solidFill>
                    <a:prstClr val="black"/>
                  </a:solidFill>
                </a:rPr>
                <a:t>	Does a believer need to feel thankful before giving thanks to God? Explain.</a:t>
              </a:r>
              <a:endParaRPr kumimoji="0" lang="en-US" sz="2800" b="0" i="0" u="none" strike="noStrike" kern="1200" cap="none" spc="0" normalizeH="0" baseline="0" noProof="0" dirty="0">
                <a:ln>
                  <a:noFill/>
                </a:ln>
                <a:solidFill>
                  <a:prstClr val="black"/>
                </a:solidFill>
                <a:effectLst/>
                <a:uLnTx/>
                <a:uFillTx/>
                <a:latin typeface="Calibri" panose="020F0502020204030204"/>
              </a:endParaRPr>
            </a:p>
          </p:txBody>
        </p:sp>
        <p:pic>
          <p:nvPicPr>
            <p:cNvPr id="11" name="Picture 10" descr="A red and white question mark in a circle&#10;&#10;Description automatically generated with medium confidence">
              <a:extLst>
                <a:ext uri="{FF2B5EF4-FFF2-40B4-BE49-F238E27FC236}">
                  <a16:creationId xmlns:a16="http://schemas.microsoft.com/office/drawing/2014/main" id="{3F0A5D33-5719-2FE9-123F-C81985E16A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2106" y="4638528"/>
              <a:ext cx="456793" cy="457200"/>
            </a:xfrm>
            <a:prstGeom prst="rect">
              <a:avLst/>
            </a:prstGeom>
          </p:spPr>
        </p:pic>
      </p:grpSp>
      <p:sp>
        <p:nvSpPr>
          <p:cNvPr id="2" name="TextBox 1">
            <a:extLst>
              <a:ext uri="{FF2B5EF4-FFF2-40B4-BE49-F238E27FC236}">
                <a16:creationId xmlns:a16="http://schemas.microsoft.com/office/drawing/2014/main" id="{549DCE55-324F-615C-D03B-8A143C7C2958}"/>
              </a:ext>
            </a:extLst>
          </p:cNvPr>
          <p:cNvSpPr txBox="1"/>
          <p:nvPr/>
        </p:nvSpPr>
        <p:spPr>
          <a:xfrm>
            <a:off x="3077468" y="367685"/>
            <a:ext cx="8390436" cy="954107"/>
          </a:xfrm>
          <a:prstGeom prst="rect">
            <a:avLst/>
          </a:prstGeom>
          <a:noFill/>
        </p:spPr>
        <p:txBody>
          <a:bodyPr wrap="square" rtlCol="0">
            <a:spAutoFit/>
          </a:bodyPr>
          <a:lstStyle/>
          <a:p>
            <a:pPr lvl="0">
              <a:tabLst>
                <a:tab pos="342900" algn="l"/>
                <a:tab pos="739775" algn="l"/>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II. </a:t>
            </a:r>
            <a:r>
              <a:rPr lang="en-US" sz="2800" dirty="0">
                <a:solidFill>
                  <a:prstClr val="black"/>
                </a:solidFill>
              </a:rPr>
              <a:t>Finding Inner Peace (Phil. 4:6–9)</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lvl="0">
              <a:tabLst>
                <a:tab pos="371475" algn="l"/>
                <a:tab pos="739775" algn="l"/>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 </a:t>
            </a:r>
            <a:r>
              <a:rPr lang="en-US" sz="2800" dirty="0">
                <a:solidFill>
                  <a:prstClr val="black"/>
                </a:solidFill>
              </a:rPr>
              <a:t>Pray about your troubles (4:6, 7)</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2562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0B476749-CC7B-F649-126A-619373453FE3}"/>
              </a:ext>
            </a:extLst>
          </p:cNvPr>
          <p:cNvGrpSpPr/>
          <p:nvPr/>
        </p:nvGrpSpPr>
        <p:grpSpPr>
          <a:xfrm>
            <a:off x="3162106" y="5009809"/>
            <a:ext cx="8744144" cy="954107"/>
            <a:chOff x="3162106" y="4638528"/>
            <a:chExt cx="8744144" cy="954107"/>
          </a:xfrm>
        </p:grpSpPr>
        <p:sp>
          <p:nvSpPr>
            <p:cNvPr id="10" name="TextBox 9">
              <a:extLst>
                <a:ext uri="{FF2B5EF4-FFF2-40B4-BE49-F238E27FC236}">
                  <a16:creationId xmlns:a16="http://schemas.microsoft.com/office/drawing/2014/main" id="{317DF8C7-1033-B9C4-815A-DCA37473F374}"/>
                </a:ext>
              </a:extLst>
            </p:cNvPr>
            <p:cNvSpPr txBox="1"/>
            <p:nvPr/>
          </p:nvSpPr>
          <p:spPr>
            <a:xfrm>
              <a:off x="3162106" y="4638528"/>
              <a:ext cx="8744144" cy="954107"/>
            </a:xfrm>
            <a:prstGeom prst="rect">
              <a:avLst/>
            </a:prstGeom>
            <a:noFill/>
          </p:spPr>
          <p:txBody>
            <a:bodyPr wrap="square" rtlCol="0">
              <a:spAutoFit/>
            </a:bodyPr>
            <a:lstStyle/>
            <a:p>
              <a:pPr lvl="0">
                <a:tabLst>
                  <a:tab pos="514350" algn="l"/>
                </a:tabLst>
                <a:defRPr/>
              </a:pPr>
              <a:r>
                <a:rPr lang="en-US" sz="2800" dirty="0">
                  <a:solidFill>
                    <a:prstClr val="black"/>
                  </a:solidFill>
                </a:rPr>
                <a:t>	When has your decision to give thanks to God helped you feel thankful to God?</a:t>
              </a:r>
              <a:endParaRPr kumimoji="0" lang="en-US" sz="2800" b="0" i="0" u="none" strike="noStrike" kern="1200" cap="none" spc="0" normalizeH="0" baseline="0" noProof="0" dirty="0">
                <a:ln>
                  <a:noFill/>
                </a:ln>
                <a:solidFill>
                  <a:prstClr val="black"/>
                </a:solidFill>
                <a:effectLst/>
                <a:uLnTx/>
                <a:uFillTx/>
                <a:latin typeface="Calibri" panose="020F0502020204030204"/>
              </a:endParaRPr>
            </a:p>
          </p:txBody>
        </p:sp>
        <p:pic>
          <p:nvPicPr>
            <p:cNvPr id="11" name="Picture 10" descr="A red and white question mark in a circle&#10;&#10;Description automatically generated with medium confidence">
              <a:extLst>
                <a:ext uri="{FF2B5EF4-FFF2-40B4-BE49-F238E27FC236}">
                  <a16:creationId xmlns:a16="http://schemas.microsoft.com/office/drawing/2014/main" id="{3F0A5D33-5719-2FE9-123F-C81985E16A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2106" y="4638528"/>
              <a:ext cx="456793" cy="457200"/>
            </a:xfrm>
            <a:prstGeom prst="rect">
              <a:avLst/>
            </a:prstGeom>
          </p:spPr>
        </p:pic>
      </p:grpSp>
      <p:sp>
        <p:nvSpPr>
          <p:cNvPr id="2" name="TextBox 1">
            <a:extLst>
              <a:ext uri="{FF2B5EF4-FFF2-40B4-BE49-F238E27FC236}">
                <a16:creationId xmlns:a16="http://schemas.microsoft.com/office/drawing/2014/main" id="{549DCE55-324F-615C-D03B-8A143C7C2958}"/>
              </a:ext>
            </a:extLst>
          </p:cNvPr>
          <p:cNvSpPr txBox="1"/>
          <p:nvPr/>
        </p:nvSpPr>
        <p:spPr>
          <a:xfrm>
            <a:off x="3077468" y="367685"/>
            <a:ext cx="8390436" cy="954107"/>
          </a:xfrm>
          <a:prstGeom prst="rect">
            <a:avLst/>
          </a:prstGeom>
          <a:noFill/>
        </p:spPr>
        <p:txBody>
          <a:bodyPr wrap="square" rtlCol="0">
            <a:spAutoFit/>
          </a:bodyPr>
          <a:lstStyle/>
          <a:p>
            <a:pPr lvl="0">
              <a:tabLst>
                <a:tab pos="342900" algn="l"/>
                <a:tab pos="739775" algn="l"/>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II. </a:t>
            </a:r>
            <a:r>
              <a:rPr lang="en-US" sz="2800" dirty="0">
                <a:solidFill>
                  <a:prstClr val="black"/>
                </a:solidFill>
              </a:rPr>
              <a:t>Finding Inner Peace (Phil. 4:6–9)</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lvl="0">
              <a:tabLst>
                <a:tab pos="371475" algn="l"/>
                <a:tab pos="739775" algn="l"/>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 </a:t>
            </a:r>
            <a:r>
              <a:rPr lang="en-US" sz="2800" dirty="0">
                <a:solidFill>
                  <a:prstClr val="black"/>
                </a:solidFill>
              </a:rPr>
              <a:t>Pray about your troubles (4:6, 7)</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2036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49DCE55-324F-615C-D03B-8A143C7C2958}"/>
              </a:ext>
            </a:extLst>
          </p:cNvPr>
          <p:cNvSpPr txBox="1"/>
          <p:nvPr/>
        </p:nvSpPr>
        <p:spPr>
          <a:xfrm>
            <a:off x="3077468" y="367685"/>
            <a:ext cx="8390436" cy="954107"/>
          </a:xfrm>
          <a:prstGeom prst="rect">
            <a:avLst/>
          </a:prstGeom>
          <a:noFill/>
        </p:spPr>
        <p:txBody>
          <a:bodyPr wrap="square" rtlCol="0">
            <a:spAutoFit/>
          </a:bodyPr>
          <a:lstStyle/>
          <a:p>
            <a:pPr lvl="0">
              <a:tabLst>
                <a:tab pos="342900" algn="l"/>
                <a:tab pos="739775" algn="l"/>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II. </a:t>
            </a:r>
            <a:r>
              <a:rPr lang="en-US" sz="2800" dirty="0">
                <a:solidFill>
                  <a:prstClr val="black"/>
                </a:solidFill>
              </a:rPr>
              <a:t>Finding Inner Peace (Phil. 4:6–9)</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lvl="0">
              <a:tabLst>
                <a:tab pos="371475" algn="l"/>
                <a:tab pos="739775" algn="l"/>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 </a:t>
            </a:r>
            <a:r>
              <a:rPr lang="en-US" sz="2800" dirty="0">
                <a:solidFill>
                  <a:prstClr val="black"/>
                </a:solidFill>
              </a:rPr>
              <a:t>Pray about your troubles (4:6, 7)</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3" name="Group 2">
            <a:extLst>
              <a:ext uri="{FF2B5EF4-FFF2-40B4-BE49-F238E27FC236}">
                <a16:creationId xmlns:a16="http://schemas.microsoft.com/office/drawing/2014/main" id="{7DD02564-FACA-DF6B-E5DD-ED8CC0013A3F}"/>
              </a:ext>
            </a:extLst>
          </p:cNvPr>
          <p:cNvGrpSpPr/>
          <p:nvPr/>
        </p:nvGrpSpPr>
        <p:grpSpPr>
          <a:xfrm>
            <a:off x="3162106" y="5420009"/>
            <a:ext cx="8744144" cy="523220"/>
            <a:chOff x="3162106" y="4638528"/>
            <a:chExt cx="8744144" cy="523220"/>
          </a:xfrm>
        </p:grpSpPr>
        <p:sp>
          <p:nvSpPr>
            <p:cNvPr id="4" name="TextBox 3">
              <a:extLst>
                <a:ext uri="{FF2B5EF4-FFF2-40B4-BE49-F238E27FC236}">
                  <a16:creationId xmlns:a16="http://schemas.microsoft.com/office/drawing/2014/main" id="{24157791-A7EF-8073-018F-132A2CAA8877}"/>
                </a:ext>
              </a:extLst>
            </p:cNvPr>
            <p:cNvSpPr txBox="1"/>
            <p:nvPr/>
          </p:nvSpPr>
          <p:spPr>
            <a:xfrm>
              <a:off x="3162106" y="4638528"/>
              <a:ext cx="8744144" cy="523220"/>
            </a:xfrm>
            <a:prstGeom prst="rect">
              <a:avLst/>
            </a:prstGeom>
            <a:noFill/>
          </p:spPr>
          <p:txBody>
            <a:bodyPr wrap="square" rtlCol="0">
              <a:spAutoFit/>
            </a:bodyPr>
            <a:lstStyle/>
            <a:p>
              <a:pPr lvl="0">
                <a:tabLst>
                  <a:tab pos="514350" algn="l"/>
                </a:tabLst>
                <a:defRPr/>
              </a:pPr>
              <a:r>
                <a:rPr lang="en-US" sz="2800" dirty="0">
                  <a:solidFill>
                    <a:prstClr val="black"/>
                  </a:solidFill>
                </a:rPr>
                <a:t>	Why might believers want to worry?</a:t>
              </a:r>
              <a:endParaRPr kumimoji="0" lang="en-US" sz="2800" b="0" i="0" u="none" strike="noStrike" kern="1200" cap="none" spc="0" normalizeH="0" baseline="0" noProof="0" dirty="0">
                <a:ln>
                  <a:noFill/>
                </a:ln>
                <a:solidFill>
                  <a:prstClr val="black"/>
                </a:solidFill>
                <a:effectLst/>
                <a:uLnTx/>
                <a:uFillTx/>
                <a:latin typeface="Calibri" panose="020F0502020204030204"/>
              </a:endParaRPr>
            </a:p>
          </p:txBody>
        </p:sp>
        <p:pic>
          <p:nvPicPr>
            <p:cNvPr id="5" name="Picture 4" descr="A red and white question mark in a circle&#10;&#10;Description automatically generated with medium confidence">
              <a:extLst>
                <a:ext uri="{FF2B5EF4-FFF2-40B4-BE49-F238E27FC236}">
                  <a16:creationId xmlns:a16="http://schemas.microsoft.com/office/drawing/2014/main" id="{2BECE626-7195-3A0E-6DD8-1225859123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2106" y="4638528"/>
              <a:ext cx="456793" cy="457200"/>
            </a:xfrm>
            <a:prstGeom prst="rect">
              <a:avLst/>
            </a:prstGeom>
          </p:spPr>
        </p:pic>
      </p:grpSp>
    </p:spTree>
    <p:extLst>
      <p:ext uri="{BB962C8B-B14F-4D97-AF65-F5344CB8AC3E}">
        <p14:creationId xmlns:p14="http://schemas.microsoft.com/office/powerpoint/2010/main" val="2844939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87D9A4AD-163E-3973-10CD-4EBB927A0489}"/>
              </a:ext>
            </a:extLst>
          </p:cNvPr>
          <p:cNvSpPr txBox="1"/>
          <p:nvPr/>
        </p:nvSpPr>
        <p:spPr>
          <a:xfrm>
            <a:off x="3162105" y="367685"/>
            <a:ext cx="7848600" cy="954107"/>
          </a:xfrm>
          <a:prstGeom prst="rect">
            <a:avLst/>
          </a:prstGeom>
          <a:noFill/>
        </p:spPr>
        <p:txBody>
          <a:bodyPr wrap="square" rtlCol="0">
            <a:spAutoFit/>
          </a:bodyPr>
          <a:lstStyle/>
          <a:p>
            <a:pPr lvl="0">
              <a:tabLst>
                <a:tab pos="342900" algn="l"/>
                <a:tab pos="739775" algn="l"/>
              </a:tabLst>
              <a:defRPr/>
            </a:pPr>
            <a:r>
              <a:rPr kumimoji="0" lang="en-US" sz="2800" b="0" i="0" u="none" strike="noStrike" kern="1200" cap="none" spc="0" normalizeH="0" baseline="0" noProof="0" dirty="0">
                <a:ln>
                  <a:noFill/>
                </a:ln>
                <a:solidFill>
                  <a:prstClr val="black"/>
                </a:solidFill>
                <a:effectLst/>
                <a:uLnTx/>
                <a:uFillTx/>
                <a:latin typeface="Calibri" panose="020F0502020204030204"/>
              </a:rPr>
              <a:t>I. </a:t>
            </a:r>
            <a:r>
              <a:rPr lang="en-US" sz="2800" dirty="0">
                <a:solidFill>
                  <a:prstClr val="black"/>
                </a:solidFill>
              </a:rPr>
              <a:t>Finding Interpersonal Peace (Phil. 4:2–5)</a:t>
            </a:r>
            <a:r>
              <a:rPr kumimoji="0" lang="en-US" sz="2800" b="0" i="0" u="none" strike="noStrike" kern="1200" cap="none" spc="0" normalizeH="0" baseline="0" noProof="0" dirty="0">
                <a:ln>
                  <a:noFill/>
                </a:ln>
                <a:solidFill>
                  <a:prstClr val="black"/>
                </a:solidFill>
                <a:effectLst/>
                <a:uLnTx/>
                <a:uFillTx/>
                <a:latin typeface="Calibri" panose="020F0502020204030204"/>
              </a:rPr>
              <a:t>	</a:t>
            </a:r>
          </a:p>
          <a:p>
            <a:pPr lvl="0">
              <a:tabLst>
                <a:tab pos="285750" algn="l"/>
                <a:tab pos="739775" algn="l"/>
              </a:tabLst>
              <a:defRPr/>
            </a:pPr>
            <a:r>
              <a:rPr lang="en-US" sz="2800" dirty="0">
                <a:solidFill>
                  <a:prstClr val="black"/>
                </a:solidFill>
              </a:rPr>
              <a:t>	A. Humble your heart (4:2)</a:t>
            </a:r>
            <a:endParaRPr kumimoji="0" lang="en-US" sz="2800" b="0" i="0" u="none" strike="noStrike" kern="1200" cap="none" spc="0" normalizeH="0" baseline="0" noProof="0" dirty="0">
              <a:ln>
                <a:noFill/>
              </a:ln>
              <a:solidFill>
                <a:prstClr val="black"/>
              </a:solidFill>
              <a:effectLst/>
              <a:uLnTx/>
              <a:uFillTx/>
              <a:latin typeface="Calibri" panose="020F0502020204030204"/>
            </a:endParaRPr>
          </a:p>
        </p:txBody>
      </p:sp>
      <p:pic>
        <p:nvPicPr>
          <p:cNvPr id="9" name="Picture 8" descr="Two men holding canes in their hands&#10;&#10;Description automatically generated">
            <a:extLst>
              <a:ext uri="{FF2B5EF4-FFF2-40B4-BE49-F238E27FC236}">
                <a16:creationId xmlns:a16="http://schemas.microsoft.com/office/drawing/2014/main" id="{0DAC85AF-E12B-F543-4FED-9B78947031E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629149" y="1237159"/>
            <a:ext cx="5819775" cy="3894481"/>
          </a:xfrm>
          <a:prstGeom prst="rect">
            <a:avLst/>
          </a:prstGeom>
        </p:spPr>
      </p:pic>
      <p:grpSp>
        <p:nvGrpSpPr>
          <p:cNvPr id="10" name="Group 9">
            <a:extLst>
              <a:ext uri="{FF2B5EF4-FFF2-40B4-BE49-F238E27FC236}">
                <a16:creationId xmlns:a16="http://schemas.microsoft.com/office/drawing/2014/main" id="{93498328-8ABF-0EE1-222E-7FA79C579B8A}"/>
              </a:ext>
            </a:extLst>
          </p:cNvPr>
          <p:cNvGrpSpPr/>
          <p:nvPr/>
        </p:nvGrpSpPr>
        <p:grpSpPr>
          <a:xfrm>
            <a:off x="3162104" y="5008906"/>
            <a:ext cx="9029896" cy="954107"/>
            <a:chOff x="3162105" y="4638528"/>
            <a:chExt cx="9029896" cy="954107"/>
          </a:xfrm>
        </p:grpSpPr>
        <p:sp>
          <p:nvSpPr>
            <p:cNvPr id="11" name="TextBox 10">
              <a:extLst>
                <a:ext uri="{FF2B5EF4-FFF2-40B4-BE49-F238E27FC236}">
                  <a16:creationId xmlns:a16="http://schemas.microsoft.com/office/drawing/2014/main" id="{8D0A504C-1B41-A0EB-2606-B8BD1BC36FD4}"/>
                </a:ext>
              </a:extLst>
            </p:cNvPr>
            <p:cNvSpPr txBox="1"/>
            <p:nvPr/>
          </p:nvSpPr>
          <p:spPr>
            <a:xfrm>
              <a:off x="3162105" y="4638528"/>
              <a:ext cx="9029896" cy="954107"/>
            </a:xfrm>
            <a:prstGeom prst="rect">
              <a:avLst/>
            </a:prstGeom>
            <a:noFill/>
          </p:spPr>
          <p:txBody>
            <a:bodyPr wrap="square" rtlCol="0">
              <a:spAutoFit/>
            </a:bodyPr>
            <a:lstStyle/>
            <a:p>
              <a:pPr lvl="0">
                <a:tabLst>
                  <a:tab pos="514350" algn="l"/>
                </a:tabLst>
                <a:defRPr/>
              </a:pPr>
              <a:r>
                <a:rPr lang="en-US" sz="2800" dirty="0">
                  <a:solidFill>
                    <a:prstClr val="black"/>
                  </a:solidFill>
                </a:rPr>
                <a:t>	</a:t>
              </a:r>
              <a:r>
                <a:rPr lang="en-US" sz="2800" spc="-50" dirty="0">
                  <a:solidFill>
                    <a:prstClr val="black"/>
                  </a:solidFill>
                </a:rPr>
                <a:t>What happens to a person’s focus when he or she becomes embroiled in a disagreement with a fellow believer?</a:t>
              </a:r>
              <a:endParaRPr kumimoji="0" lang="en-US" sz="2800" b="0" i="0" u="none" strike="noStrike" kern="1200" cap="none" spc="-50" normalizeH="0" noProof="0" dirty="0">
                <a:ln>
                  <a:noFill/>
                </a:ln>
                <a:solidFill>
                  <a:prstClr val="black"/>
                </a:solidFill>
                <a:effectLst/>
                <a:uLnTx/>
                <a:uFillTx/>
                <a:latin typeface="Calibri" panose="020F0502020204030204"/>
              </a:endParaRPr>
            </a:p>
          </p:txBody>
        </p:sp>
        <p:pic>
          <p:nvPicPr>
            <p:cNvPr id="14" name="Picture 13" descr="A red and white question mark in a circle&#10;&#10;Description automatically generated with medium confidence">
              <a:extLst>
                <a:ext uri="{FF2B5EF4-FFF2-40B4-BE49-F238E27FC236}">
                  <a16:creationId xmlns:a16="http://schemas.microsoft.com/office/drawing/2014/main" id="{2A2C5580-C1B4-DB9E-31BD-1EDCED8DB6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2106" y="4638528"/>
              <a:ext cx="456793" cy="457200"/>
            </a:xfrm>
            <a:prstGeom prst="rect">
              <a:avLst/>
            </a:prstGeom>
          </p:spPr>
        </p:pic>
      </p:grpSp>
    </p:spTree>
    <p:extLst>
      <p:ext uri="{BB962C8B-B14F-4D97-AF65-F5344CB8AC3E}">
        <p14:creationId xmlns:p14="http://schemas.microsoft.com/office/powerpoint/2010/main" val="4228492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49DCE55-324F-615C-D03B-8A143C7C2958}"/>
              </a:ext>
            </a:extLst>
          </p:cNvPr>
          <p:cNvSpPr txBox="1"/>
          <p:nvPr/>
        </p:nvSpPr>
        <p:spPr>
          <a:xfrm>
            <a:off x="3077468" y="367685"/>
            <a:ext cx="8390436" cy="954107"/>
          </a:xfrm>
          <a:prstGeom prst="rect">
            <a:avLst/>
          </a:prstGeom>
          <a:noFill/>
        </p:spPr>
        <p:txBody>
          <a:bodyPr wrap="square" rtlCol="0">
            <a:spAutoFit/>
          </a:bodyPr>
          <a:lstStyle/>
          <a:p>
            <a:pPr lvl="0">
              <a:tabLst>
                <a:tab pos="342900" algn="l"/>
                <a:tab pos="739775" algn="l"/>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II. </a:t>
            </a:r>
            <a:r>
              <a:rPr lang="en-US" sz="2800" dirty="0">
                <a:solidFill>
                  <a:prstClr val="black"/>
                </a:solidFill>
              </a:rPr>
              <a:t>Finding Inner Peace (Phil. 4:6–9)</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lvl="0">
              <a:tabLst>
                <a:tab pos="371475" algn="l"/>
                <a:tab pos="739775" algn="l"/>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 </a:t>
            </a:r>
            <a:r>
              <a:rPr lang="en-US" sz="2800" dirty="0">
                <a:solidFill>
                  <a:prstClr val="black"/>
                </a:solidFill>
              </a:rPr>
              <a:t>Pray about your troubles (4:6, 7)</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5F1B11E0-4C66-4E63-7251-5C76732E96BB}"/>
              </a:ext>
            </a:extLst>
          </p:cNvPr>
          <p:cNvSpPr txBox="1"/>
          <p:nvPr/>
        </p:nvSpPr>
        <p:spPr>
          <a:xfrm>
            <a:off x="3162105" y="4581965"/>
            <a:ext cx="6858195" cy="1384995"/>
          </a:xfrm>
          <a:prstGeom prst="rect">
            <a:avLst/>
          </a:prstGeom>
          <a:noFill/>
        </p:spPr>
        <p:txBody>
          <a:bodyPr wrap="square" rtlCol="0">
            <a:spAutoFit/>
          </a:bodyPr>
          <a:lstStyle/>
          <a:p>
            <a:pPr lvl="0">
              <a:tabLst>
                <a:tab pos="561975" algn="l"/>
              </a:tabLst>
              <a:defRPr/>
            </a:pPr>
            <a:r>
              <a:rPr kumimoji="0" lang="en-US" sz="2800" b="1" i="0" u="none" strike="noStrike" kern="1200" cap="none" spc="0" normalizeH="0" baseline="0" noProof="0" dirty="0">
                <a:ln>
                  <a:noFill/>
                </a:ln>
                <a:solidFill>
                  <a:srgbClr val="D82741"/>
                </a:solidFill>
                <a:effectLst/>
                <a:uLnTx/>
                <a:uFillTx/>
                <a:latin typeface="Calibri" panose="020F0502020204030204"/>
              </a:rPr>
              <a:t>•</a:t>
            </a:r>
            <a:r>
              <a:rPr kumimoji="0" lang="en-US" sz="2800" b="0" i="0" u="none" strike="noStrike" kern="1200" cap="none" spc="0" normalizeH="0" baseline="0" noProof="0" dirty="0">
                <a:ln>
                  <a:noFill/>
                </a:ln>
                <a:solidFill>
                  <a:prstClr val="black"/>
                </a:solidFill>
                <a:effectLst/>
                <a:uLnTx/>
                <a:uFillTx/>
                <a:latin typeface="Calibri" panose="020F0502020204030204"/>
              </a:rPr>
              <a:t> </a:t>
            </a:r>
            <a:r>
              <a:rPr lang="en-US" sz="2800" dirty="0">
                <a:solidFill>
                  <a:prstClr val="black"/>
                </a:solidFill>
              </a:rPr>
              <a:t>Worrying about someone else doesn’t show concern for the person; it shows frustration </a:t>
            </a:r>
            <a:br>
              <a:rPr lang="en-US" sz="2800" dirty="0">
                <a:solidFill>
                  <a:prstClr val="black"/>
                </a:solidFill>
              </a:rPr>
            </a:br>
            <a:r>
              <a:rPr lang="en-US" sz="2800" dirty="0">
                <a:solidFill>
                  <a:prstClr val="black"/>
                </a:solidFill>
              </a:rPr>
              <a:t>in not being able to control the person’s life.</a:t>
            </a:r>
            <a:endParaRPr kumimoji="0" lang="en-US" sz="2800" b="0" i="0" u="none" strike="noStrike" kern="1200" cap="none" spc="0" normalizeH="0" baseline="0" noProof="0" dirty="0">
              <a:ln>
                <a:noFill/>
              </a:ln>
              <a:solidFill>
                <a:prstClr val="black"/>
              </a:solidFill>
              <a:effectLst/>
              <a:uLnTx/>
              <a:uFillTx/>
              <a:latin typeface="Calibri" panose="020F0502020204030204"/>
            </a:endParaRPr>
          </a:p>
        </p:txBody>
      </p:sp>
      <p:pic>
        <p:nvPicPr>
          <p:cNvPr id="8" name="Picture 7" descr="A person in a red shirt&#10;&#10;Description automatically generated">
            <a:extLst>
              <a:ext uri="{FF2B5EF4-FFF2-40B4-BE49-F238E27FC236}">
                <a16:creationId xmlns:a16="http://schemas.microsoft.com/office/drawing/2014/main" id="{ECF870CA-529B-E51C-4AA5-4AF76588FDF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802090" y="3629025"/>
            <a:ext cx="2256560" cy="3228975"/>
          </a:xfrm>
          <a:prstGeom prst="rect">
            <a:avLst/>
          </a:prstGeom>
        </p:spPr>
      </p:pic>
    </p:spTree>
    <p:extLst>
      <p:ext uri="{BB962C8B-B14F-4D97-AF65-F5344CB8AC3E}">
        <p14:creationId xmlns:p14="http://schemas.microsoft.com/office/powerpoint/2010/main" val="67820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49DCE55-324F-615C-D03B-8A143C7C2958}"/>
              </a:ext>
            </a:extLst>
          </p:cNvPr>
          <p:cNvSpPr txBox="1"/>
          <p:nvPr/>
        </p:nvSpPr>
        <p:spPr>
          <a:xfrm>
            <a:off x="3077468" y="367685"/>
            <a:ext cx="8390436" cy="1384995"/>
          </a:xfrm>
          <a:prstGeom prst="rect">
            <a:avLst/>
          </a:prstGeom>
          <a:noFill/>
        </p:spPr>
        <p:txBody>
          <a:bodyPr wrap="square" rtlCol="0">
            <a:spAutoFit/>
          </a:bodyPr>
          <a:lstStyle/>
          <a:p>
            <a:pPr lvl="0">
              <a:tabLst>
                <a:tab pos="342900" algn="l"/>
                <a:tab pos="739775" algn="l"/>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II. </a:t>
            </a:r>
            <a:r>
              <a:rPr lang="en-US" sz="2800" dirty="0">
                <a:solidFill>
                  <a:prstClr val="black"/>
                </a:solidFill>
              </a:rPr>
              <a:t>Finding Inner Peace (Phil. 4:6–9)</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lvl="0">
              <a:tabLst>
                <a:tab pos="371475" algn="l"/>
                <a:tab pos="739775" algn="l"/>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 </a:t>
            </a:r>
            <a:r>
              <a:rPr lang="en-US" sz="2800" dirty="0">
                <a:solidFill>
                  <a:prstClr val="black"/>
                </a:solidFill>
              </a:rPr>
              <a:t>Pray about your troubles (4:6, 7)</a:t>
            </a:r>
          </a:p>
          <a:p>
            <a:pPr lvl="0">
              <a:tabLst>
                <a:tab pos="371475" algn="l"/>
                <a:tab pos="739775" algn="l"/>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B. Plan your thinking (4:8)</a:t>
            </a:r>
          </a:p>
        </p:txBody>
      </p:sp>
      <p:sp>
        <p:nvSpPr>
          <p:cNvPr id="3" name="TextBox 2">
            <a:extLst>
              <a:ext uri="{FF2B5EF4-FFF2-40B4-BE49-F238E27FC236}">
                <a16:creationId xmlns:a16="http://schemas.microsoft.com/office/drawing/2014/main" id="{17AF6521-D317-A0EB-2110-A7FE49B53579}"/>
              </a:ext>
            </a:extLst>
          </p:cNvPr>
          <p:cNvSpPr txBox="1"/>
          <p:nvPr/>
        </p:nvSpPr>
        <p:spPr>
          <a:xfrm>
            <a:off x="3162105" y="4581965"/>
            <a:ext cx="8799739" cy="1384995"/>
          </a:xfrm>
          <a:prstGeom prst="rect">
            <a:avLst/>
          </a:prstGeom>
          <a:noFill/>
        </p:spPr>
        <p:txBody>
          <a:bodyPr wrap="square" rtlCol="0">
            <a:spAutoFit/>
          </a:bodyPr>
          <a:lstStyle/>
          <a:p>
            <a:pPr lvl="0">
              <a:tabLst>
                <a:tab pos="561975" algn="l"/>
              </a:tabLst>
              <a:defRPr/>
            </a:pPr>
            <a:r>
              <a:rPr kumimoji="0" lang="en-US" sz="2800" b="1" i="0" u="none" strike="noStrike" kern="1200" cap="none" spc="0" normalizeH="0" baseline="0" noProof="0" dirty="0">
                <a:ln>
                  <a:noFill/>
                </a:ln>
                <a:solidFill>
                  <a:srgbClr val="D82741"/>
                </a:solidFill>
                <a:effectLst/>
                <a:uLnTx/>
                <a:uFillTx/>
                <a:latin typeface="Calibri" panose="020F0502020204030204"/>
              </a:rPr>
              <a:t>•</a:t>
            </a:r>
            <a:r>
              <a:rPr kumimoji="0" lang="en-US" sz="2800" b="0" i="0" u="none" strike="noStrike" kern="1200" cap="none" spc="0" normalizeH="0" baseline="0" noProof="0" dirty="0">
                <a:ln>
                  <a:noFill/>
                </a:ln>
                <a:solidFill>
                  <a:prstClr val="black"/>
                </a:solidFill>
                <a:effectLst/>
                <a:uLnTx/>
                <a:uFillTx/>
                <a:latin typeface="Calibri" panose="020F0502020204030204"/>
              </a:rPr>
              <a:t> </a:t>
            </a:r>
            <a:r>
              <a:rPr lang="en-US" sz="2800" dirty="0">
                <a:solidFill>
                  <a:prstClr val="black"/>
                </a:solidFill>
              </a:rPr>
              <a:t>God wants believers to fill their minds with the right kinds of thoughts, which will produce godly actions and attitudes as well as peace.</a:t>
            </a:r>
            <a:endParaRPr kumimoji="0" lang="en-US" sz="2800" b="0" i="0" u="none" strike="noStrike" kern="1200" cap="none" spc="0" normalizeH="0" baseline="0" noProof="0" dirty="0">
              <a:ln>
                <a:noFill/>
              </a:ln>
              <a:solidFill>
                <a:prstClr val="black"/>
              </a:solidFill>
              <a:effectLst/>
              <a:uLnTx/>
              <a:uFillTx/>
              <a:latin typeface="Calibri" panose="020F0502020204030204"/>
            </a:endParaRPr>
          </a:p>
        </p:txBody>
      </p:sp>
    </p:spTree>
    <p:extLst>
      <p:ext uri="{BB962C8B-B14F-4D97-AF65-F5344CB8AC3E}">
        <p14:creationId xmlns:p14="http://schemas.microsoft.com/office/powerpoint/2010/main" val="2171381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49DCE55-324F-615C-D03B-8A143C7C2958}"/>
              </a:ext>
            </a:extLst>
          </p:cNvPr>
          <p:cNvSpPr txBox="1"/>
          <p:nvPr/>
        </p:nvSpPr>
        <p:spPr>
          <a:xfrm>
            <a:off x="3077468" y="367685"/>
            <a:ext cx="8390436" cy="1384995"/>
          </a:xfrm>
          <a:prstGeom prst="rect">
            <a:avLst/>
          </a:prstGeom>
          <a:noFill/>
        </p:spPr>
        <p:txBody>
          <a:bodyPr wrap="square" rtlCol="0">
            <a:spAutoFit/>
          </a:bodyPr>
          <a:lstStyle/>
          <a:p>
            <a:pPr lvl="0">
              <a:tabLst>
                <a:tab pos="342900" algn="l"/>
                <a:tab pos="739775" algn="l"/>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II. </a:t>
            </a:r>
            <a:r>
              <a:rPr lang="en-US" sz="2800" dirty="0">
                <a:solidFill>
                  <a:prstClr val="black"/>
                </a:solidFill>
              </a:rPr>
              <a:t>Finding Inner Peace (Phil. 4:6–9)</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lvl="0">
              <a:tabLst>
                <a:tab pos="371475" algn="l"/>
                <a:tab pos="739775" algn="l"/>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 </a:t>
            </a:r>
            <a:r>
              <a:rPr lang="en-US" sz="2800" dirty="0">
                <a:solidFill>
                  <a:prstClr val="black"/>
                </a:solidFill>
              </a:rPr>
              <a:t>Pray about your troubles (4:6, 7)</a:t>
            </a:r>
          </a:p>
          <a:p>
            <a:pPr lvl="0">
              <a:tabLst>
                <a:tab pos="371475" algn="l"/>
                <a:tab pos="739775" algn="l"/>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B. Plan your thinking (4:8)</a:t>
            </a:r>
          </a:p>
        </p:txBody>
      </p:sp>
      <p:sp>
        <p:nvSpPr>
          <p:cNvPr id="3" name="TextBox 2">
            <a:extLst>
              <a:ext uri="{FF2B5EF4-FFF2-40B4-BE49-F238E27FC236}">
                <a16:creationId xmlns:a16="http://schemas.microsoft.com/office/drawing/2014/main" id="{17AF6521-D317-A0EB-2110-A7FE49B53579}"/>
              </a:ext>
            </a:extLst>
          </p:cNvPr>
          <p:cNvSpPr txBox="1"/>
          <p:nvPr/>
        </p:nvSpPr>
        <p:spPr>
          <a:xfrm>
            <a:off x="3162105" y="4581965"/>
            <a:ext cx="8799739" cy="1384995"/>
          </a:xfrm>
          <a:prstGeom prst="rect">
            <a:avLst/>
          </a:prstGeom>
          <a:noFill/>
        </p:spPr>
        <p:txBody>
          <a:bodyPr wrap="square" rtlCol="0">
            <a:spAutoFit/>
          </a:bodyPr>
          <a:lstStyle/>
          <a:p>
            <a:pPr lvl="0">
              <a:tabLst>
                <a:tab pos="561975" algn="l"/>
              </a:tabLst>
              <a:defRPr/>
            </a:pPr>
            <a:r>
              <a:rPr kumimoji="0" lang="en-US" sz="2800" b="1" i="0" u="none" strike="noStrike" kern="1200" cap="none" spc="0" normalizeH="0" baseline="0" noProof="0" dirty="0">
                <a:ln>
                  <a:noFill/>
                </a:ln>
                <a:solidFill>
                  <a:srgbClr val="D82741"/>
                </a:solidFill>
                <a:effectLst/>
                <a:uLnTx/>
                <a:uFillTx/>
                <a:latin typeface="Calibri" panose="020F0502020204030204"/>
              </a:rPr>
              <a:t>•</a:t>
            </a:r>
            <a:r>
              <a:rPr kumimoji="0" lang="en-US" sz="2800" b="0" i="0" u="none" strike="noStrike" kern="1200" cap="none" spc="0" normalizeH="0" baseline="0" noProof="0" dirty="0">
                <a:ln>
                  <a:noFill/>
                </a:ln>
                <a:solidFill>
                  <a:prstClr val="black"/>
                </a:solidFill>
                <a:effectLst/>
                <a:uLnTx/>
                <a:uFillTx/>
                <a:latin typeface="Calibri" panose="020F0502020204030204"/>
              </a:rPr>
              <a:t> </a:t>
            </a:r>
            <a:r>
              <a:rPr lang="en-US" sz="2800" dirty="0">
                <a:solidFill>
                  <a:prstClr val="black"/>
                </a:solidFill>
              </a:rPr>
              <a:t>Christians must maintain a steady diet of God’s Word to remain “mind healthy.” A healthy mind is vital to a believer because thinking leads to action.</a:t>
            </a:r>
            <a:endParaRPr kumimoji="0" lang="en-US" sz="2800" b="0" i="0" u="none" strike="noStrike" kern="1200" cap="none" spc="0" normalizeH="0" baseline="0" noProof="0" dirty="0">
              <a:ln>
                <a:noFill/>
              </a:ln>
              <a:solidFill>
                <a:prstClr val="black"/>
              </a:solidFill>
              <a:effectLst/>
              <a:uLnTx/>
              <a:uFillTx/>
              <a:latin typeface="Calibri" panose="020F0502020204030204"/>
            </a:endParaRPr>
          </a:p>
        </p:txBody>
      </p:sp>
      <p:pic>
        <p:nvPicPr>
          <p:cNvPr id="11" name="Picture 10" descr="An open book with gold pages&#10;&#10;Description automatically generated">
            <a:extLst>
              <a:ext uri="{FF2B5EF4-FFF2-40B4-BE49-F238E27FC236}">
                <a16:creationId xmlns:a16="http://schemas.microsoft.com/office/drawing/2014/main" id="{EC9D3BC0-895B-561A-5267-6AA15A323481}"/>
              </a:ext>
            </a:extLst>
          </p:cNvPr>
          <p:cNvPicPr>
            <a:picLocks noChangeAspect="1"/>
          </p:cNvPicPr>
          <p:nvPr/>
        </p:nvPicPr>
        <p:blipFill rotWithShape="1">
          <a:blip r:embed="rId2">
            <a:extLst>
              <a:ext uri="{28A0092B-C50C-407E-A947-70E740481C1C}">
                <a14:useLocalDpi xmlns:a14="http://schemas.microsoft.com/office/drawing/2010/main" val="0"/>
              </a:ext>
            </a:extLst>
          </a:blip>
          <a:srcRect t="50000" b="11582"/>
          <a:stretch/>
        </p:blipFill>
        <p:spPr>
          <a:xfrm>
            <a:off x="3760045" y="2981325"/>
            <a:ext cx="7025282" cy="1800225"/>
          </a:xfrm>
          <a:prstGeom prst="rect">
            <a:avLst/>
          </a:prstGeom>
        </p:spPr>
      </p:pic>
    </p:spTree>
    <p:extLst>
      <p:ext uri="{BB962C8B-B14F-4D97-AF65-F5344CB8AC3E}">
        <p14:creationId xmlns:p14="http://schemas.microsoft.com/office/powerpoint/2010/main" val="1586797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49DCE55-324F-615C-D03B-8A143C7C2958}"/>
              </a:ext>
            </a:extLst>
          </p:cNvPr>
          <p:cNvSpPr txBox="1"/>
          <p:nvPr/>
        </p:nvSpPr>
        <p:spPr>
          <a:xfrm>
            <a:off x="3077468" y="367685"/>
            <a:ext cx="8390436" cy="1384995"/>
          </a:xfrm>
          <a:prstGeom prst="rect">
            <a:avLst/>
          </a:prstGeom>
          <a:noFill/>
        </p:spPr>
        <p:txBody>
          <a:bodyPr wrap="square" rtlCol="0">
            <a:spAutoFit/>
          </a:bodyPr>
          <a:lstStyle/>
          <a:p>
            <a:pPr lvl="0">
              <a:tabLst>
                <a:tab pos="342900" algn="l"/>
                <a:tab pos="739775" algn="l"/>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II. </a:t>
            </a:r>
            <a:r>
              <a:rPr lang="en-US" sz="2800" dirty="0">
                <a:solidFill>
                  <a:prstClr val="black"/>
                </a:solidFill>
              </a:rPr>
              <a:t>Finding Inner Peace (Phil. 4:6–9)</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lvl="0">
              <a:tabLst>
                <a:tab pos="371475" algn="l"/>
                <a:tab pos="739775" algn="l"/>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 </a:t>
            </a:r>
            <a:r>
              <a:rPr lang="en-US" sz="2800" dirty="0">
                <a:solidFill>
                  <a:prstClr val="black"/>
                </a:solidFill>
              </a:rPr>
              <a:t>Pray about your troubles (4:6, 7)</a:t>
            </a:r>
          </a:p>
          <a:p>
            <a:pPr lvl="0">
              <a:tabLst>
                <a:tab pos="371475" algn="l"/>
                <a:tab pos="739775" algn="l"/>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B. Plan your thinking (4:8)</a:t>
            </a:r>
          </a:p>
        </p:txBody>
      </p:sp>
      <p:grpSp>
        <p:nvGrpSpPr>
          <p:cNvPr id="7" name="Group 6">
            <a:extLst>
              <a:ext uri="{FF2B5EF4-FFF2-40B4-BE49-F238E27FC236}">
                <a16:creationId xmlns:a16="http://schemas.microsoft.com/office/drawing/2014/main" id="{39E45C32-52CE-6CD3-3232-D6FAAC689563}"/>
              </a:ext>
            </a:extLst>
          </p:cNvPr>
          <p:cNvGrpSpPr/>
          <p:nvPr/>
        </p:nvGrpSpPr>
        <p:grpSpPr>
          <a:xfrm>
            <a:off x="3162106" y="4584011"/>
            <a:ext cx="8744144" cy="1384995"/>
            <a:chOff x="3162106" y="4638528"/>
            <a:chExt cx="8744144" cy="1384995"/>
          </a:xfrm>
        </p:grpSpPr>
        <p:sp>
          <p:nvSpPr>
            <p:cNvPr id="8" name="TextBox 7">
              <a:extLst>
                <a:ext uri="{FF2B5EF4-FFF2-40B4-BE49-F238E27FC236}">
                  <a16:creationId xmlns:a16="http://schemas.microsoft.com/office/drawing/2014/main" id="{E6E19D01-1C63-4785-E055-BF82A76C5262}"/>
                </a:ext>
              </a:extLst>
            </p:cNvPr>
            <p:cNvSpPr txBox="1"/>
            <p:nvPr/>
          </p:nvSpPr>
          <p:spPr>
            <a:xfrm>
              <a:off x="3162106" y="4638528"/>
              <a:ext cx="8744144" cy="1384995"/>
            </a:xfrm>
            <a:prstGeom prst="rect">
              <a:avLst/>
            </a:prstGeom>
            <a:noFill/>
          </p:spPr>
          <p:txBody>
            <a:bodyPr wrap="square" rtlCol="0">
              <a:spAutoFit/>
            </a:bodyPr>
            <a:lstStyle/>
            <a:p>
              <a:pPr lvl="0">
                <a:tabLst>
                  <a:tab pos="514350" algn="l"/>
                </a:tabLst>
                <a:defRPr/>
              </a:pPr>
              <a:r>
                <a:rPr lang="en-US" sz="2800" dirty="0">
                  <a:solidFill>
                    <a:prstClr val="black"/>
                  </a:solidFill>
                </a:rPr>
                <a:t>	When have you disciplined yourself to think about things deserving of praise? How did such thinking affect your actions?</a:t>
              </a:r>
              <a:endParaRPr kumimoji="0" lang="en-US" sz="2800" b="0" i="0" u="none" strike="noStrike" kern="1200" cap="none" spc="0" normalizeH="0" baseline="0" noProof="0" dirty="0">
                <a:ln>
                  <a:noFill/>
                </a:ln>
                <a:solidFill>
                  <a:prstClr val="black"/>
                </a:solidFill>
                <a:effectLst/>
                <a:uLnTx/>
                <a:uFillTx/>
                <a:latin typeface="Calibri" panose="020F0502020204030204"/>
              </a:endParaRPr>
            </a:p>
          </p:txBody>
        </p:sp>
        <p:pic>
          <p:nvPicPr>
            <p:cNvPr id="9" name="Picture 8" descr="A red and white question mark in a circle&#10;&#10;Description automatically generated with medium confidence">
              <a:extLst>
                <a:ext uri="{FF2B5EF4-FFF2-40B4-BE49-F238E27FC236}">
                  <a16:creationId xmlns:a16="http://schemas.microsoft.com/office/drawing/2014/main" id="{B06D5246-1A5E-71C4-19A6-FB9C0337FC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2106" y="4638528"/>
              <a:ext cx="456793" cy="457200"/>
            </a:xfrm>
            <a:prstGeom prst="rect">
              <a:avLst/>
            </a:prstGeom>
          </p:spPr>
        </p:pic>
      </p:grpSp>
    </p:spTree>
    <p:extLst>
      <p:ext uri="{BB962C8B-B14F-4D97-AF65-F5344CB8AC3E}">
        <p14:creationId xmlns:p14="http://schemas.microsoft.com/office/powerpoint/2010/main" val="3051715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49DCE55-324F-615C-D03B-8A143C7C2958}"/>
              </a:ext>
            </a:extLst>
          </p:cNvPr>
          <p:cNvSpPr txBox="1"/>
          <p:nvPr/>
        </p:nvSpPr>
        <p:spPr>
          <a:xfrm>
            <a:off x="3077468" y="367685"/>
            <a:ext cx="8390436" cy="1384995"/>
          </a:xfrm>
          <a:prstGeom prst="rect">
            <a:avLst/>
          </a:prstGeom>
          <a:noFill/>
        </p:spPr>
        <p:txBody>
          <a:bodyPr wrap="square" rtlCol="0">
            <a:spAutoFit/>
          </a:bodyPr>
          <a:lstStyle/>
          <a:p>
            <a:pPr lvl="0">
              <a:tabLst>
                <a:tab pos="342900" algn="l"/>
                <a:tab pos="739775" algn="l"/>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II. </a:t>
            </a:r>
            <a:r>
              <a:rPr lang="en-US" sz="2800" dirty="0">
                <a:solidFill>
                  <a:prstClr val="black"/>
                </a:solidFill>
              </a:rPr>
              <a:t>Finding Inner Peace (Phil. 4:6–9)</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lvl="0">
              <a:tabLst>
                <a:tab pos="371475" algn="l"/>
                <a:tab pos="739775" algn="l"/>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 </a:t>
            </a:r>
            <a:r>
              <a:rPr lang="en-US" sz="2800" dirty="0">
                <a:solidFill>
                  <a:prstClr val="black"/>
                </a:solidFill>
              </a:rPr>
              <a:t>Pray about your troubles (4:6, 7)</a:t>
            </a:r>
          </a:p>
          <a:p>
            <a:pPr lvl="0">
              <a:tabLst>
                <a:tab pos="371475" algn="l"/>
                <a:tab pos="739775" algn="l"/>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B. Plan your thinking (4:8)</a:t>
            </a:r>
          </a:p>
        </p:txBody>
      </p:sp>
      <p:sp>
        <p:nvSpPr>
          <p:cNvPr id="4" name="TextBox 3">
            <a:extLst>
              <a:ext uri="{FF2B5EF4-FFF2-40B4-BE49-F238E27FC236}">
                <a16:creationId xmlns:a16="http://schemas.microsoft.com/office/drawing/2014/main" id="{4B8D1060-A83B-F194-3C80-07515B8F7BFA}"/>
              </a:ext>
            </a:extLst>
          </p:cNvPr>
          <p:cNvSpPr txBox="1"/>
          <p:nvPr/>
        </p:nvSpPr>
        <p:spPr>
          <a:xfrm>
            <a:off x="3162105" y="4168805"/>
            <a:ext cx="9029895" cy="1815882"/>
          </a:xfrm>
          <a:prstGeom prst="rect">
            <a:avLst/>
          </a:prstGeom>
          <a:noFill/>
        </p:spPr>
        <p:txBody>
          <a:bodyPr wrap="square" rtlCol="0">
            <a:spAutoFit/>
          </a:bodyPr>
          <a:lstStyle/>
          <a:p>
            <a:pPr lvl="0">
              <a:tabLst>
                <a:tab pos="561975" algn="l"/>
              </a:tabLst>
              <a:defRPr/>
            </a:pPr>
            <a:r>
              <a:rPr kumimoji="0" lang="en-US" sz="2800" b="1" i="0" u="none" strike="noStrike" kern="1200" cap="none" spc="0" normalizeH="0" baseline="0" noProof="0" dirty="0">
                <a:ln>
                  <a:noFill/>
                </a:ln>
                <a:solidFill>
                  <a:srgbClr val="D82741"/>
                </a:solidFill>
                <a:effectLst/>
                <a:uLnTx/>
                <a:uFillTx/>
                <a:latin typeface="Calibri" panose="020F0502020204030204"/>
              </a:rPr>
              <a:t>•</a:t>
            </a:r>
            <a:r>
              <a:rPr kumimoji="0" lang="en-US" sz="2800" b="0" i="0" u="none" strike="noStrike" kern="1200" cap="none" spc="0" normalizeH="0" baseline="0" noProof="0" dirty="0">
                <a:ln>
                  <a:noFill/>
                </a:ln>
                <a:solidFill>
                  <a:prstClr val="black"/>
                </a:solidFill>
                <a:effectLst/>
                <a:uLnTx/>
                <a:uFillTx/>
                <a:latin typeface="Calibri" panose="020F0502020204030204"/>
              </a:rPr>
              <a:t> </a:t>
            </a:r>
            <a:r>
              <a:rPr lang="en-US" sz="2800" dirty="0">
                <a:solidFill>
                  <a:prstClr val="black"/>
                </a:solidFill>
              </a:rPr>
              <a:t>Trying to drown our anxious thoughts with sinful thoughts will only make our anxieties worse. We must discipline our minds to think on things pleasing to God to find relief from doubt and fears.</a:t>
            </a:r>
            <a:endParaRPr kumimoji="0" lang="en-US" sz="2800" b="0" i="0" u="none" strike="noStrike" kern="1200" cap="none" spc="0" normalizeH="0" baseline="0" noProof="0" dirty="0">
              <a:ln>
                <a:noFill/>
              </a:ln>
              <a:solidFill>
                <a:prstClr val="black"/>
              </a:solidFill>
              <a:effectLst/>
              <a:uLnTx/>
              <a:uFillTx/>
              <a:latin typeface="Calibri" panose="020F0502020204030204"/>
            </a:endParaRPr>
          </a:p>
        </p:txBody>
      </p:sp>
    </p:spTree>
    <p:extLst>
      <p:ext uri="{BB962C8B-B14F-4D97-AF65-F5344CB8AC3E}">
        <p14:creationId xmlns:p14="http://schemas.microsoft.com/office/powerpoint/2010/main" val="730166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49DCE55-324F-615C-D03B-8A143C7C2958}"/>
              </a:ext>
            </a:extLst>
          </p:cNvPr>
          <p:cNvSpPr txBox="1"/>
          <p:nvPr/>
        </p:nvSpPr>
        <p:spPr>
          <a:xfrm>
            <a:off x="3077468" y="367685"/>
            <a:ext cx="8390436" cy="1815882"/>
          </a:xfrm>
          <a:prstGeom prst="rect">
            <a:avLst/>
          </a:prstGeom>
          <a:noFill/>
        </p:spPr>
        <p:txBody>
          <a:bodyPr wrap="square" rtlCol="0">
            <a:spAutoFit/>
          </a:bodyPr>
          <a:lstStyle/>
          <a:p>
            <a:pPr lvl="0">
              <a:tabLst>
                <a:tab pos="342900" algn="l"/>
                <a:tab pos="739775" algn="l"/>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II. </a:t>
            </a:r>
            <a:r>
              <a:rPr lang="en-US" sz="2800" dirty="0">
                <a:solidFill>
                  <a:prstClr val="black"/>
                </a:solidFill>
              </a:rPr>
              <a:t>Finding Inner Peace (Phil. 4:6–9)</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lvl="0">
              <a:tabLst>
                <a:tab pos="371475" algn="l"/>
                <a:tab pos="739775" algn="l"/>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 </a:t>
            </a:r>
            <a:r>
              <a:rPr lang="en-US" sz="2800" dirty="0">
                <a:solidFill>
                  <a:prstClr val="black"/>
                </a:solidFill>
              </a:rPr>
              <a:t>Pray about your troubles (4:6, 7)</a:t>
            </a:r>
          </a:p>
          <a:p>
            <a:pPr lvl="0">
              <a:tabLst>
                <a:tab pos="371475" algn="l"/>
                <a:tab pos="739775" algn="l"/>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B. Plan your thinking (4:8)</a:t>
            </a:r>
          </a:p>
          <a:p>
            <a:pPr lvl="0">
              <a:tabLst>
                <a:tab pos="371475" algn="l"/>
                <a:tab pos="739775" algn="l"/>
              </a:tabLst>
              <a:defRPr/>
            </a:pPr>
            <a:r>
              <a:rPr lang="en-US" sz="2800" dirty="0">
                <a:solidFill>
                  <a:prstClr val="black"/>
                </a:solidFill>
                <a:latin typeface="Calibri" panose="020F0502020204030204"/>
              </a:rPr>
              <a:t>	C. Practice your training (4:9) </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C08EF91A-39F4-BACF-D8EB-F34AB744C07B}"/>
              </a:ext>
            </a:extLst>
          </p:cNvPr>
          <p:cNvSpPr txBox="1"/>
          <p:nvPr/>
        </p:nvSpPr>
        <p:spPr>
          <a:xfrm>
            <a:off x="3162105" y="4581965"/>
            <a:ext cx="8229796" cy="1384995"/>
          </a:xfrm>
          <a:prstGeom prst="rect">
            <a:avLst/>
          </a:prstGeom>
          <a:noFill/>
        </p:spPr>
        <p:txBody>
          <a:bodyPr wrap="square" rtlCol="0">
            <a:spAutoFit/>
          </a:bodyPr>
          <a:lstStyle/>
          <a:p>
            <a:pPr lvl="0">
              <a:tabLst>
                <a:tab pos="561975" algn="l"/>
              </a:tabLst>
              <a:defRPr/>
            </a:pPr>
            <a:r>
              <a:rPr kumimoji="0" lang="en-US" sz="2800" b="1" i="0" u="none" strike="noStrike" kern="1200" cap="none" spc="0" normalizeH="0" baseline="0" noProof="0" dirty="0">
                <a:ln>
                  <a:noFill/>
                </a:ln>
                <a:solidFill>
                  <a:srgbClr val="D82741"/>
                </a:solidFill>
                <a:effectLst/>
                <a:uLnTx/>
                <a:uFillTx/>
                <a:latin typeface="Calibri" panose="020F0502020204030204"/>
              </a:rPr>
              <a:t>•</a:t>
            </a:r>
            <a:r>
              <a:rPr kumimoji="0" lang="en-US" sz="2800" b="0" i="0" u="none" strike="noStrike" kern="1200" cap="none" spc="0" normalizeH="0" baseline="0" noProof="0" dirty="0">
                <a:ln>
                  <a:noFill/>
                </a:ln>
                <a:solidFill>
                  <a:prstClr val="black"/>
                </a:solidFill>
                <a:effectLst/>
                <a:uLnTx/>
                <a:uFillTx/>
                <a:latin typeface="Calibri" panose="020F0502020204030204"/>
              </a:rPr>
              <a:t> </a:t>
            </a:r>
            <a:r>
              <a:rPr lang="en-US" sz="2800" dirty="0">
                <a:solidFill>
                  <a:prstClr val="black"/>
                </a:solidFill>
              </a:rPr>
              <a:t>As believers follow Paul’s example and obey God’s instructions, they can share in Paul’s peace, regardless of their circumstances.</a:t>
            </a:r>
            <a:endParaRPr kumimoji="0" lang="en-US" sz="2800" b="0" i="0" u="none" strike="noStrike" kern="1200" cap="none" spc="0" normalizeH="0" baseline="0" noProof="0" dirty="0">
              <a:ln>
                <a:noFill/>
              </a:ln>
              <a:solidFill>
                <a:prstClr val="black"/>
              </a:solidFill>
              <a:effectLst/>
              <a:uLnTx/>
              <a:uFillTx/>
              <a:latin typeface="Calibri" panose="020F0502020204030204"/>
            </a:endParaRPr>
          </a:p>
        </p:txBody>
      </p:sp>
    </p:spTree>
    <p:extLst>
      <p:ext uri="{BB962C8B-B14F-4D97-AF65-F5344CB8AC3E}">
        <p14:creationId xmlns:p14="http://schemas.microsoft.com/office/powerpoint/2010/main" val="512145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0B476749-CC7B-F649-126A-619373453FE3}"/>
              </a:ext>
            </a:extLst>
          </p:cNvPr>
          <p:cNvGrpSpPr/>
          <p:nvPr/>
        </p:nvGrpSpPr>
        <p:grpSpPr>
          <a:xfrm>
            <a:off x="3162106" y="5009809"/>
            <a:ext cx="5848544" cy="954107"/>
            <a:chOff x="3162106" y="4638528"/>
            <a:chExt cx="5848544" cy="954107"/>
          </a:xfrm>
        </p:grpSpPr>
        <p:sp>
          <p:nvSpPr>
            <p:cNvPr id="10" name="TextBox 9">
              <a:extLst>
                <a:ext uri="{FF2B5EF4-FFF2-40B4-BE49-F238E27FC236}">
                  <a16:creationId xmlns:a16="http://schemas.microsoft.com/office/drawing/2014/main" id="{317DF8C7-1033-B9C4-815A-DCA37473F374}"/>
                </a:ext>
              </a:extLst>
            </p:cNvPr>
            <p:cNvSpPr txBox="1"/>
            <p:nvPr/>
          </p:nvSpPr>
          <p:spPr>
            <a:xfrm>
              <a:off x="3162106" y="4638528"/>
              <a:ext cx="5848544" cy="954107"/>
            </a:xfrm>
            <a:prstGeom prst="rect">
              <a:avLst/>
            </a:prstGeom>
            <a:noFill/>
          </p:spPr>
          <p:txBody>
            <a:bodyPr wrap="square" rtlCol="0">
              <a:spAutoFit/>
            </a:bodyPr>
            <a:lstStyle/>
            <a:p>
              <a:pPr lvl="0">
                <a:tabLst>
                  <a:tab pos="514350" algn="l"/>
                </a:tabLst>
                <a:defRPr/>
              </a:pPr>
              <a:r>
                <a:rPr lang="en-US" sz="2800" dirty="0">
                  <a:solidFill>
                    <a:prstClr val="black"/>
                  </a:solidFill>
                </a:rPr>
                <a:t>	How might a peaceful believer affect the world for Christ?</a:t>
              </a:r>
              <a:endParaRPr kumimoji="0" lang="en-US" sz="2800" b="0" i="0" u="none" strike="noStrike" kern="1200" cap="none" spc="0" normalizeH="0" baseline="0" noProof="0" dirty="0">
                <a:ln>
                  <a:noFill/>
                </a:ln>
                <a:solidFill>
                  <a:prstClr val="black"/>
                </a:solidFill>
                <a:effectLst/>
                <a:uLnTx/>
                <a:uFillTx/>
                <a:latin typeface="Calibri" panose="020F0502020204030204"/>
              </a:endParaRPr>
            </a:p>
          </p:txBody>
        </p:sp>
        <p:pic>
          <p:nvPicPr>
            <p:cNvPr id="11" name="Picture 10" descr="A red and white question mark in a circle&#10;&#10;Description automatically generated with medium confidence">
              <a:extLst>
                <a:ext uri="{FF2B5EF4-FFF2-40B4-BE49-F238E27FC236}">
                  <a16:creationId xmlns:a16="http://schemas.microsoft.com/office/drawing/2014/main" id="{3F0A5D33-5719-2FE9-123F-C81985E16A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2106" y="4638528"/>
              <a:ext cx="456793" cy="457200"/>
            </a:xfrm>
            <a:prstGeom prst="rect">
              <a:avLst/>
            </a:prstGeom>
          </p:spPr>
        </p:pic>
      </p:grpSp>
      <p:sp>
        <p:nvSpPr>
          <p:cNvPr id="2" name="TextBox 1">
            <a:extLst>
              <a:ext uri="{FF2B5EF4-FFF2-40B4-BE49-F238E27FC236}">
                <a16:creationId xmlns:a16="http://schemas.microsoft.com/office/drawing/2014/main" id="{549DCE55-324F-615C-D03B-8A143C7C2958}"/>
              </a:ext>
            </a:extLst>
          </p:cNvPr>
          <p:cNvSpPr txBox="1"/>
          <p:nvPr/>
        </p:nvSpPr>
        <p:spPr>
          <a:xfrm>
            <a:off x="3077468" y="367685"/>
            <a:ext cx="8390436" cy="1815882"/>
          </a:xfrm>
          <a:prstGeom prst="rect">
            <a:avLst/>
          </a:prstGeom>
          <a:noFill/>
        </p:spPr>
        <p:txBody>
          <a:bodyPr wrap="square" rtlCol="0">
            <a:spAutoFit/>
          </a:bodyPr>
          <a:lstStyle/>
          <a:p>
            <a:pPr lvl="0">
              <a:tabLst>
                <a:tab pos="342900" algn="l"/>
                <a:tab pos="739775" algn="l"/>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II. </a:t>
            </a:r>
            <a:r>
              <a:rPr lang="en-US" sz="2800" dirty="0">
                <a:solidFill>
                  <a:prstClr val="black"/>
                </a:solidFill>
              </a:rPr>
              <a:t>Finding Inner Peace (Phil. 4:6–9)</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lvl="0">
              <a:tabLst>
                <a:tab pos="371475" algn="l"/>
                <a:tab pos="739775" algn="l"/>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 </a:t>
            </a:r>
            <a:r>
              <a:rPr lang="en-US" sz="2800" dirty="0">
                <a:solidFill>
                  <a:prstClr val="black"/>
                </a:solidFill>
              </a:rPr>
              <a:t>Pray about your troubles (4:6, 7)</a:t>
            </a:r>
          </a:p>
          <a:p>
            <a:pPr lvl="0">
              <a:tabLst>
                <a:tab pos="371475" algn="l"/>
                <a:tab pos="739775" algn="l"/>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B. Plan your thinking (4:8)</a:t>
            </a:r>
          </a:p>
          <a:p>
            <a:pPr lvl="0">
              <a:tabLst>
                <a:tab pos="371475" algn="l"/>
                <a:tab pos="739775" algn="l"/>
              </a:tabLst>
              <a:defRPr/>
            </a:pPr>
            <a:r>
              <a:rPr lang="en-US" sz="2800" dirty="0">
                <a:solidFill>
                  <a:prstClr val="black"/>
                </a:solidFill>
                <a:latin typeface="Calibri" panose="020F0502020204030204"/>
              </a:rPr>
              <a:t>	C. Practice your training (4:9) </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Picture 3" descr="A person with her hands on her hips&#10;&#10;Description automatically generated">
            <a:extLst>
              <a:ext uri="{FF2B5EF4-FFF2-40B4-BE49-F238E27FC236}">
                <a16:creationId xmlns:a16="http://schemas.microsoft.com/office/drawing/2014/main" id="{879D1B52-CB75-6D17-8FF5-BA6435DC12F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615980" y="3314700"/>
            <a:ext cx="3090545" cy="3543300"/>
          </a:xfrm>
          <a:prstGeom prst="rect">
            <a:avLst/>
          </a:prstGeom>
        </p:spPr>
      </p:pic>
    </p:spTree>
    <p:extLst>
      <p:ext uri="{BB962C8B-B14F-4D97-AF65-F5344CB8AC3E}">
        <p14:creationId xmlns:p14="http://schemas.microsoft.com/office/powerpoint/2010/main" val="3264027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87D9A4AD-163E-3973-10CD-4EBB927A0489}"/>
              </a:ext>
            </a:extLst>
          </p:cNvPr>
          <p:cNvSpPr txBox="1"/>
          <p:nvPr/>
        </p:nvSpPr>
        <p:spPr>
          <a:xfrm>
            <a:off x="3162105" y="367685"/>
            <a:ext cx="7848600" cy="954107"/>
          </a:xfrm>
          <a:prstGeom prst="rect">
            <a:avLst/>
          </a:prstGeom>
          <a:noFill/>
        </p:spPr>
        <p:txBody>
          <a:bodyPr wrap="square" rtlCol="0">
            <a:spAutoFit/>
          </a:bodyPr>
          <a:lstStyle/>
          <a:p>
            <a:pPr lvl="0">
              <a:tabLst>
                <a:tab pos="342900" algn="l"/>
                <a:tab pos="739775" algn="l"/>
              </a:tabLst>
              <a:defRPr/>
            </a:pPr>
            <a:r>
              <a:rPr kumimoji="0" lang="en-US" sz="2800" b="0" i="0" u="none" strike="noStrike" kern="1200" cap="none" spc="0" normalizeH="0" baseline="0" noProof="0" dirty="0">
                <a:ln>
                  <a:noFill/>
                </a:ln>
                <a:solidFill>
                  <a:prstClr val="black"/>
                </a:solidFill>
                <a:effectLst/>
                <a:uLnTx/>
                <a:uFillTx/>
                <a:latin typeface="Calibri" panose="020F0502020204030204"/>
              </a:rPr>
              <a:t>I. </a:t>
            </a:r>
            <a:r>
              <a:rPr lang="en-US" sz="2800" dirty="0">
                <a:solidFill>
                  <a:prstClr val="black"/>
                </a:solidFill>
              </a:rPr>
              <a:t>Finding Interpersonal Peace (Phil. 4:2–5)</a:t>
            </a:r>
            <a:r>
              <a:rPr kumimoji="0" lang="en-US" sz="2800" b="0" i="0" u="none" strike="noStrike" kern="1200" cap="none" spc="0" normalizeH="0" baseline="0" noProof="0" dirty="0">
                <a:ln>
                  <a:noFill/>
                </a:ln>
                <a:solidFill>
                  <a:prstClr val="black"/>
                </a:solidFill>
                <a:effectLst/>
                <a:uLnTx/>
                <a:uFillTx/>
                <a:latin typeface="Calibri" panose="020F0502020204030204"/>
              </a:rPr>
              <a:t>	</a:t>
            </a:r>
          </a:p>
          <a:p>
            <a:pPr lvl="0">
              <a:tabLst>
                <a:tab pos="285750" algn="l"/>
                <a:tab pos="739775" algn="l"/>
              </a:tabLst>
              <a:defRPr/>
            </a:pPr>
            <a:r>
              <a:rPr lang="en-US" sz="2800" dirty="0">
                <a:solidFill>
                  <a:prstClr val="black"/>
                </a:solidFill>
              </a:rPr>
              <a:t>	A. Humble your heart (4:2)</a:t>
            </a:r>
            <a:endParaRPr kumimoji="0" lang="en-US" sz="2800" b="0" i="0" u="none" strike="noStrike" kern="1200" cap="none" spc="0" normalizeH="0" baseline="0" noProof="0" dirty="0">
              <a:ln>
                <a:noFill/>
              </a:ln>
              <a:solidFill>
                <a:prstClr val="black"/>
              </a:solidFill>
              <a:effectLst/>
              <a:uLnTx/>
              <a:uFillTx/>
              <a:latin typeface="Calibri" panose="020F0502020204030204"/>
            </a:endParaRPr>
          </a:p>
        </p:txBody>
      </p:sp>
      <p:pic>
        <p:nvPicPr>
          <p:cNvPr id="11" name="Picture 10" descr="A person holding a cane and another person standing next to him&#10;&#10;Description automatically generated">
            <a:extLst>
              <a:ext uri="{FF2B5EF4-FFF2-40B4-BE49-F238E27FC236}">
                <a16:creationId xmlns:a16="http://schemas.microsoft.com/office/drawing/2014/main" id="{837A8A07-3BC4-0391-F7C4-A0FC5F613C6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071583" y="1450711"/>
            <a:ext cx="2014822" cy="3986284"/>
          </a:xfrm>
          <a:prstGeom prst="rect">
            <a:avLst/>
          </a:prstGeom>
        </p:spPr>
      </p:pic>
      <p:grpSp>
        <p:nvGrpSpPr>
          <p:cNvPr id="13" name="Group 12">
            <a:extLst>
              <a:ext uri="{FF2B5EF4-FFF2-40B4-BE49-F238E27FC236}">
                <a16:creationId xmlns:a16="http://schemas.microsoft.com/office/drawing/2014/main" id="{9DB3BE8F-A0EB-7E2F-F7E4-DED4020DCA54}"/>
              </a:ext>
            </a:extLst>
          </p:cNvPr>
          <p:cNvGrpSpPr/>
          <p:nvPr/>
        </p:nvGrpSpPr>
        <p:grpSpPr>
          <a:xfrm>
            <a:off x="3162105" y="5426590"/>
            <a:ext cx="9029895" cy="523220"/>
            <a:chOff x="3162105" y="4638528"/>
            <a:chExt cx="9029895" cy="523220"/>
          </a:xfrm>
        </p:grpSpPr>
        <p:sp>
          <p:nvSpPr>
            <p:cNvPr id="14" name="TextBox 13">
              <a:extLst>
                <a:ext uri="{FF2B5EF4-FFF2-40B4-BE49-F238E27FC236}">
                  <a16:creationId xmlns:a16="http://schemas.microsoft.com/office/drawing/2014/main" id="{D1855FDF-04EA-5AB1-1466-431DBECFA411}"/>
                </a:ext>
              </a:extLst>
            </p:cNvPr>
            <p:cNvSpPr txBox="1"/>
            <p:nvPr/>
          </p:nvSpPr>
          <p:spPr>
            <a:xfrm>
              <a:off x="3162105" y="4638528"/>
              <a:ext cx="9029895" cy="523220"/>
            </a:xfrm>
            <a:prstGeom prst="rect">
              <a:avLst/>
            </a:prstGeom>
            <a:noFill/>
          </p:spPr>
          <p:txBody>
            <a:bodyPr wrap="square" rtlCol="0">
              <a:spAutoFit/>
            </a:bodyPr>
            <a:lstStyle/>
            <a:p>
              <a:pPr lvl="0">
                <a:tabLst>
                  <a:tab pos="514350" algn="l"/>
                </a:tabLst>
                <a:defRPr/>
              </a:pPr>
              <a:r>
                <a:rPr lang="en-US" sz="2800" dirty="0">
                  <a:solidFill>
                    <a:prstClr val="black"/>
                  </a:solidFill>
                </a:rPr>
                <a:t>	</a:t>
              </a:r>
              <a:r>
                <a:rPr lang="en-US" sz="2800" spc="-60" dirty="0">
                  <a:solidFill>
                    <a:prstClr val="black"/>
                  </a:solidFill>
                </a:rPr>
                <a:t>Why will mutual humility defuse disharmony? (Phil. 2:3, 4). </a:t>
              </a:r>
              <a:endParaRPr kumimoji="0" lang="en-US" sz="2800" b="0" i="0" u="none" strike="noStrike" kern="1200" cap="none" spc="-60" normalizeH="0" noProof="0" dirty="0">
                <a:ln>
                  <a:noFill/>
                </a:ln>
                <a:solidFill>
                  <a:prstClr val="black"/>
                </a:solidFill>
                <a:effectLst/>
                <a:uLnTx/>
                <a:uFillTx/>
                <a:latin typeface="Calibri" panose="020F0502020204030204"/>
              </a:endParaRPr>
            </a:p>
          </p:txBody>
        </p:sp>
        <p:pic>
          <p:nvPicPr>
            <p:cNvPr id="15" name="Picture 14" descr="A red and white question mark in a circle&#10;&#10;Description automatically generated with medium confidence">
              <a:extLst>
                <a:ext uri="{FF2B5EF4-FFF2-40B4-BE49-F238E27FC236}">
                  <a16:creationId xmlns:a16="http://schemas.microsoft.com/office/drawing/2014/main" id="{C69CE153-94BC-A1DD-76E3-0CE4E006E8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2106" y="4638528"/>
              <a:ext cx="456793" cy="457200"/>
            </a:xfrm>
            <a:prstGeom prst="rect">
              <a:avLst/>
            </a:prstGeom>
          </p:spPr>
        </p:pic>
      </p:grpSp>
      <p:pic>
        <p:nvPicPr>
          <p:cNvPr id="17" name="Picture 16" descr="A person holding a cane&#10;&#10;Description automatically generated">
            <a:extLst>
              <a:ext uri="{FF2B5EF4-FFF2-40B4-BE49-F238E27FC236}">
                <a16:creationId xmlns:a16="http://schemas.microsoft.com/office/drawing/2014/main" id="{51A475B1-6BC8-1A3E-85C2-5A902F9AD93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086405" y="1450711"/>
            <a:ext cx="2269793" cy="3986284"/>
          </a:xfrm>
          <a:prstGeom prst="rect">
            <a:avLst/>
          </a:prstGeom>
        </p:spPr>
      </p:pic>
    </p:spTree>
    <p:extLst>
      <p:ext uri="{BB962C8B-B14F-4D97-AF65-F5344CB8AC3E}">
        <p14:creationId xmlns:p14="http://schemas.microsoft.com/office/powerpoint/2010/main" val="2656015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1000"/>
                                        <p:tgtEl>
                                          <p:spTgt spid="17"/>
                                        </p:tgtEl>
                                      </p:cBhvr>
                                    </p:animEffect>
                                    <p:anim calcmode="lin" valueType="num">
                                      <p:cBhvr>
                                        <p:cTn id="14" dur="1000" fill="hold"/>
                                        <p:tgtEl>
                                          <p:spTgt spid="17"/>
                                        </p:tgtEl>
                                        <p:attrNameLst>
                                          <p:attrName>ppt_x</p:attrName>
                                        </p:attrNameLst>
                                      </p:cBhvr>
                                      <p:tavLst>
                                        <p:tav tm="0">
                                          <p:val>
                                            <p:strVal val="#ppt_x"/>
                                          </p:val>
                                        </p:tav>
                                        <p:tav tm="100000">
                                          <p:val>
                                            <p:strVal val="#ppt_x"/>
                                          </p:val>
                                        </p:tav>
                                      </p:tavLst>
                                    </p:anim>
                                    <p:anim calcmode="lin" valueType="num">
                                      <p:cBhvr>
                                        <p:cTn id="15" dur="1000" fill="hold"/>
                                        <p:tgtEl>
                                          <p:spTgt spid="17"/>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87D9A4AD-163E-3973-10CD-4EBB927A0489}"/>
              </a:ext>
            </a:extLst>
          </p:cNvPr>
          <p:cNvSpPr txBox="1"/>
          <p:nvPr/>
        </p:nvSpPr>
        <p:spPr>
          <a:xfrm>
            <a:off x="3162105" y="367685"/>
            <a:ext cx="7848600" cy="954107"/>
          </a:xfrm>
          <a:prstGeom prst="rect">
            <a:avLst/>
          </a:prstGeom>
          <a:noFill/>
        </p:spPr>
        <p:txBody>
          <a:bodyPr wrap="square" rtlCol="0">
            <a:spAutoFit/>
          </a:bodyPr>
          <a:lstStyle/>
          <a:p>
            <a:pPr lvl="0">
              <a:tabLst>
                <a:tab pos="342900" algn="l"/>
                <a:tab pos="739775" algn="l"/>
              </a:tabLst>
              <a:defRPr/>
            </a:pPr>
            <a:r>
              <a:rPr kumimoji="0" lang="en-US" sz="2800" b="0" i="0" u="none" strike="noStrike" kern="1200" cap="none" spc="0" normalizeH="0" baseline="0" noProof="0" dirty="0">
                <a:ln>
                  <a:noFill/>
                </a:ln>
                <a:solidFill>
                  <a:prstClr val="black"/>
                </a:solidFill>
                <a:effectLst/>
                <a:uLnTx/>
                <a:uFillTx/>
                <a:latin typeface="Calibri" panose="020F0502020204030204"/>
              </a:rPr>
              <a:t>I. </a:t>
            </a:r>
            <a:r>
              <a:rPr lang="en-US" sz="2800" dirty="0">
                <a:solidFill>
                  <a:prstClr val="black"/>
                </a:solidFill>
              </a:rPr>
              <a:t>Finding Interpersonal Peace (Phil. 4:2–5)</a:t>
            </a:r>
            <a:r>
              <a:rPr kumimoji="0" lang="en-US" sz="2800" b="0" i="0" u="none" strike="noStrike" kern="1200" cap="none" spc="0" normalizeH="0" baseline="0" noProof="0" dirty="0">
                <a:ln>
                  <a:noFill/>
                </a:ln>
                <a:solidFill>
                  <a:prstClr val="black"/>
                </a:solidFill>
                <a:effectLst/>
                <a:uLnTx/>
                <a:uFillTx/>
                <a:latin typeface="Calibri" panose="020F0502020204030204"/>
              </a:rPr>
              <a:t>	</a:t>
            </a:r>
          </a:p>
          <a:p>
            <a:pPr lvl="0">
              <a:tabLst>
                <a:tab pos="285750" algn="l"/>
                <a:tab pos="739775" algn="l"/>
              </a:tabLst>
              <a:defRPr/>
            </a:pPr>
            <a:r>
              <a:rPr lang="en-US" sz="2800" dirty="0">
                <a:solidFill>
                  <a:prstClr val="black"/>
                </a:solidFill>
              </a:rPr>
              <a:t>	A. Humble your heart (4:2)</a:t>
            </a:r>
            <a:endParaRPr kumimoji="0" lang="en-US" sz="2800" b="0" i="0" u="none" strike="noStrike" kern="1200" cap="none" spc="0" normalizeH="0" baseline="0" noProof="0" dirty="0">
              <a:ln>
                <a:noFill/>
              </a:ln>
              <a:solidFill>
                <a:prstClr val="black"/>
              </a:solidFill>
              <a:effectLst/>
              <a:uLnTx/>
              <a:uFillTx/>
              <a:latin typeface="Calibri" panose="020F0502020204030204"/>
            </a:endParaRPr>
          </a:p>
        </p:txBody>
      </p:sp>
      <p:grpSp>
        <p:nvGrpSpPr>
          <p:cNvPr id="5" name="Group 4">
            <a:extLst>
              <a:ext uri="{FF2B5EF4-FFF2-40B4-BE49-F238E27FC236}">
                <a16:creationId xmlns:a16="http://schemas.microsoft.com/office/drawing/2014/main" id="{4E5A3DC6-F808-BA8C-9178-512CE80F7E28}"/>
              </a:ext>
            </a:extLst>
          </p:cNvPr>
          <p:cNvGrpSpPr/>
          <p:nvPr/>
        </p:nvGrpSpPr>
        <p:grpSpPr>
          <a:xfrm>
            <a:off x="3162104" y="4583235"/>
            <a:ext cx="8753671" cy="1384995"/>
            <a:chOff x="3162105" y="4638528"/>
            <a:chExt cx="8753671" cy="1384995"/>
          </a:xfrm>
        </p:grpSpPr>
        <p:sp>
          <p:nvSpPr>
            <p:cNvPr id="6" name="TextBox 5">
              <a:extLst>
                <a:ext uri="{FF2B5EF4-FFF2-40B4-BE49-F238E27FC236}">
                  <a16:creationId xmlns:a16="http://schemas.microsoft.com/office/drawing/2014/main" id="{EC1D8B5C-653C-2DBD-4FF1-05168E68DAD8}"/>
                </a:ext>
              </a:extLst>
            </p:cNvPr>
            <p:cNvSpPr txBox="1"/>
            <p:nvPr/>
          </p:nvSpPr>
          <p:spPr>
            <a:xfrm>
              <a:off x="3162105" y="4638528"/>
              <a:ext cx="8753671" cy="1384995"/>
            </a:xfrm>
            <a:prstGeom prst="rect">
              <a:avLst/>
            </a:prstGeom>
            <a:noFill/>
          </p:spPr>
          <p:txBody>
            <a:bodyPr wrap="square" rtlCol="0">
              <a:spAutoFit/>
            </a:bodyPr>
            <a:lstStyle/>
            <a:p>
              <a:pPr lvl="0">
                <a:tabLst>
                  <a:tab pos="514350" algn="l"/>
                </a:tabLst>
                <a:defRPr/>
              </a:pPr>
              <a:r>
                <a:rPr lang="en-US" sz="2800" dirty="0">
                  <a:solidFill>
                    <a:prstClr val="black"/>
                  </a:solidFill>
                </a:rPr>
                <a:t>	When has pride or a desire to get your own way ballooned an otherwise simple disagreement with someone? </a:t>
              </a:r>
              <a:endParaRPr kumimoji="0" lang="en-US" sz="2800" b="0" i="0" u="none" strike="noStrike" kern="1200" cap="none" spc="0" normalizeH="0" baseline="0" noProof="0" dirty="0">
                <a:ln>
                  <a:noFill/>
                </a:ln>
                <a:solidFill>
                  <a:prstClr val="black"/>
                </a:solidFill>
                <a:effectLst/>
                <a:uLnTx/>
                <a:uFillTx/>
                <a:latin typeface="Calibri" panose="020F0502020204030204"/>
              </a:endParaRPr>
            </a:p>
          </p:txBody>
        </p:sp>
        <p:pic>
          <p:nvPicPr>
            <p:cNvPr id="7" name="Picture 6" descr="A red and white question mark in a circle&#10;&#10;Description automatically generated with medium confidence">
              <a:extLst>
                <a:ext uri="{FF2B5EF4-FFF2-40B4-BE49-F238E27FC236}">
                  <a16:creationId xmlns:a16="http://schemas.microsoft.com/office/drawing/2014/main" id="{D8D437B8-566E-F1B7-4A4D-675FEDB2FD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2106" y="4638528"/>
              <a:ext cx="456793" cy="457200"/>
            </a:xfrm>
            <a:prstGeom prst="rect">
              <a:avLst/>
            </a:prstGeom>
          </p:spPr>
        </p:pic>
      </p:grpSp>
    </p:spTree>
    <p:extLst>
      <p:ext uri="{BB962C8B-B14F-4D97-AF65-F5344CB8AC3E}">
        <p14:creationId xmlns:p14="http://schemas.microsoft.com/office/powerpoint/2010/main" val="3197245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87D9A4AD-163E-3973-10CD-4EBB927A0489}"/>
              </a:ext>
            </a:extLst>
          </p:cNvPr>
          <p:cNvSpPr txBox="1"/>
          <p:nvPr/>
        </p:nvSpPr>
        <p:spPr>
          <a:xfrm>
            <a:off x="3162105" y="367685"/>
            <a:ext cx="7848600" cy="954107"/>
          </a:xfrm>
          <a:prstGeom prst="rect">
            <a:avLst/>
          </a:prstGeom>
          <a:noFill/>
        </p:spPr>
        <p:txBody>
          <a:bodyPr wrap="square" rtlCol="0">
            <a:spAutoFit/>
          </a:bodyPr>
          <a:lstStyle/>
          <a:p>
            <a:pPr lvl="0">
              <a:tabLst>
                <a:tab pos="342900" algn="l"/>
                <a:tab pos="739775" algn="l"/>
              </a:tabLst>
              <a:defRPr/>
            </a:pPr>
            <a:r>
              <a:rPr kumimoji="0" lang="en-US" sz="2800" b="0" i="0" u="none" strike="noStrike" kern="1200" cap="none" spc="0" normalizeH="0" baseline="0" noProof="0" dirty="0">
                <a:ln>
                  <a:noFill/>
                </a:ln>
                <a:solidFill>
                  <a:prstClr val="black"/>
                </a:solidFill>
                <a:effectLst/>
                <a:uLnTx/>
                <a:uFillTx/>
                <a:latin typeface="Calibri" panose="020F0502020204030204"/>
              </a:rPr>
              <a:t>I. </a:t>
            </a:r>
            <a:r>
              <a:rPr lang="en-US" sz="2800" dirty="0">
                <a:solidFill>
                  <a:prstClr val="black"/>
                </a:solidFill>
              </a:rPr>
              <a:t>Finding Interpersonal Peace (Phil. 4:2–5)</a:t>
            </a:r>
            <a:r>
              <a:rPr kumimoji="0" lang="en-US" sz="2800" b="0" i="0" u="none" strike="noStrike" kern="1200" cap="none" spc="0" normalizeH="0" baseline="0" noProof="0" dirty="0">
                <a:ln>
                  <a:noFill/>
                </a:ln>
                <a:solidFill>
                  <a:prstClr val="black"/>
                </a:solidFill>
                <a:effectLst/>
                <a:uLnTx/>
                <a:uFillTx/>
                <a:latin typeface="Calibri" panose="020F0502020204030204"/>
              </a:rPr>
              <a:t>	</a:t>
            </a:r>
          </a:p>
          <a:p>
            <a:pPr lvl="0">
              <a:tabLst>
                <a:tab pos="285750" algn="l"/>
                <a:tab pos="739775" algn="l"/>
              </a:tabLst>
              <a:defRPr/>
            </a:pPr>
            <a:r>
              <a:rPr lang="en-US" sz="2800" dirty="0">
                <a:solidFill>
                  <a:prstClr val="black"/>
                </a:solidFill>
              </a:rPr>
              <a:t>	A. Humble your heart (4:2)</a:t>
            </a:r>
            <a:endParaRPr kumimoji="0" lang="en-US" sz="2800" b="0" i="0" u="none" strike="noStrike" kern="1200" cap="none" spc="0" normalizeH="0" baseline="0" noProof="0" dirty="0">
              <a:ln>
                <a:noFill/>
              </a:ln>
              <a:solidFill>
                <a:prstClr val="black"/>
              </a:solidFill>
              <a:effectLst/>
              <a:uLnTx/>
              <a:uFillTx/>
              <a:latin typeface="Calibri" panose="020F0502020204030204"/>
            </a:endParaRPr>
          </a:p>
        </p:txBody>
      </p:sp>
      <p:sp>
        <p:nvSpPr>
          <p:cNvPr id="13" name="TextBox 12">
            <a:extLst>
              <a:ext uri="{FF2B5EF4-FFF2-40B4-BE49-F238E27FC236}">
                <a16:creationId xmlns:a16="http://schemas.microsoft.com/office/drawing/2014/main" id="{28E76323-4BCF-FA2D-6D66-FA906226BEC4}"/>
              </a:ext>
            </a:extLst>
          </p:cNvPr>
          <p:cNvSpPr txBox="1"/>
          <p:nvPr/>
        </p:nvSpPr>
        <p:spPr>
          <a:xfrm>
            <a:off x="3162105" y="5008064"/>
            <a:ext cx="9029895" cy="954107"/>
          </a:xfrm>
          <a:prstGeom prst="rect">
            <a:avLst/>
          </a:prstGeom>
          <a:noFill/>
        </p:spPr>
        <p:txBody>
          <a:bodyPr wrap="square" rtlCol="0">
            <a:spAutoFit/>
          </a:bodyPr>
          <a:lstStyle/>
          <a:p>
            <a:pPr lvl="0">
              <a:tabLst>
                <a:tab pos="561975" algn="l"/>
              </a:tabLst>
              <a:defRPr/>
            </a:pPr>
            <a:r>
              <a:rPr kumimoji="0" lang="en-US" sz="2800" b="1" i="0" u="none" strike="noStrike" kern="1200" cap="none" spc="0" normalizeH="0" baseline="0" noProof="0" dirty="0">
                <a:ln>
                  <a:noFill/>
                </a:ln>
                <a:solidFill>
                  <a:srgbClr val="D82741"/>
                </a:solidFill>
                <a:effectLst/>
                <a:uLnTx/>
                <a:uFillTx/>
                <a:latin typeface="Calibri" panose="020F0502020204030204"/>
              </a:rPr>
              <a:t>•</a:t>
            </a:r>
            <a:r>
              <a:rPr kumimoji="0" lang="en-US" sz="2800" b="0" i="0" u="none" strike="noStrike" kern="1200" cap="none" spc="0" normalizeH="0" baseline="0" noProof="0" dirty="0">
                <a:ln>
                  <a:noFill/>
                </a:ln>
                <a:solidFill>
                  <a:prstClr val="black"/>
                </a:solidFill>
                <a:effectLst/>
                <a:uLnTx/>
                <a:uFillTx/>
                <a:latin typeface="Calibri" panose="020F0502020204030204"/>
              </a:rPr>
              <a:t> </a:t>
            </a:r>
            <a:r>
              <a:rPr lang="en-US" sz="2800" dirty="0">
                <a:solidFill>
                  <a:prstClr val="black"/>
                </a:solidFill>
              </a:rPr>
              <a:t>Believers who have the mind of Christ don’t demand their preferences rule the day.</a:t>
            </a:r>
            <a:endParaRPr kumimoji="0" lang="en-US" sz="2800" b="0" i="0" u="none" strike="noStrike" kern="1200" cap="none" spc="0" normalizeH="0" baseline="0" noProof="0" dirty="0">
              <a:ln>
                <a:noFill/>
              </a:ln>
              <a:solidFill>
                <a:prstClr val="black"/>
              </a:solidFill>
              <a:effectLst/>
              <a:uLnTx/>
              <a:uFillTx/>
              <a:latin typeface="Calibri" panose="020F0502020204030204"/>
            </a:endParaRPr>
          </a:p>
        </p:txBody>
      </p:sp>
    </p:spTree>
    <p:extLst>
      <p:ext uri="{BB962C8B-B14F-4D97-AF65-F5344CB8AC3E}">
        <p14:creationId xmlns:p14="http://schemas.microsoft.com/office/powerpoint/2010/main" val="1869252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87D9A4AD-163E-3973-10CD-4EBB927A0489}"/>
              </a:ext>
            </a:extLst>
          </p:cNvPr>
          <p:cNvSpPr txBox="1"/>
          <p:nvPr/>
        </p:nvSpPr>
        <p:spPr>
          <a:xfrm>
            <a:off x="3162105" y="367685"/>
            <a:ext cx="7848600" cy="1384995"/>
          </a:xfrm>
          <a:prstGeom prst="rect">
            <a:avLst/>
          </a:prstGeom>
          <a:noFill/>
        </p:spPr>
        <p:txBody>
          <a:bodyPr wrap="square" rtlCol="0">
            <a:spAutoFit/>
          </a:bodyPr>
          <a:lstStyle/>
          <a:p>
            <a:pPr lvl="0">
              <a:tabLst>
                <a:tab pos="342900" algn="l"/>
                <a:tab pos="739775" algn="l"/>
              </a:tabLst>
              <a:defRPr/>
            </a:pPr>
            <a:r>
              <a:rPr kumimoji="0" lang="en-US" sz="2800" b="0" i="0" u="none" strike="noStrike" kern="1200" cap="none" spc="0" normalizeH="0" baseline="0" noProof="0" dirty="0">
                <a:ln>
                  <a:noFill/>
                </a:ln>
                <a:solidFill>
                  <a:prstClr val="black"/>
                </a:solidFill>
                <a:effectLst/>
                <a:uLnTx/>
                <a:uFillTx/>
                <a:latin typeface="Calibri" panose="020F0502020204030204"/>
              </a:rPr>
              <a:t>I. </a:t>
            </a:r>
            <a:r>
              <a:rPr lang="en-US" sz="2800" dirty="0">
                <a:solidFill>
                  <a:prstClr val="black"/>
                </a:solidFill>
              </a:rPr>
              <a:t>Finding Interpersonal Peace (Phil. 4:2–5)</a:t>
            </a:r>
            <a:r>
              <a:rPr kumimoji="0" lang="en-US" sz="2800" b="0" i="0" u="none" strike="noStrike" kern="1200" cap="none" spc="0" normalizeH="0" baseline="0" noProof="0" dirty="0">
                <a:ln>
                  <a:noFill/>
                </a:ln>
                <a:solidFill>
                  <a:prstClr val="black"/>
                </a:solidFill>
                <a:effectLst/>
                <a:uLnTx/>
                <a:uFillTx/>
                <a:latin typeface="Calibri" panose="020F0502020204030204"/>
              </a:rPr>
              <a:t>	</a:t>
            </a:r>
          </a:p>
          <a:p>
            <a:pPr lvl="0">
              <a:tabLst>
                <a:tab pos="285750" algn="l"/>
                <a:tab pos="739775" algn="l"/>
              </a:tabLst>
              <a:defRPr/>
            </a:pPr>
            <a:r>
              <a:rPr lang="en-US" sz="2800" dirty="0">
                <a:solidFill>
                  <a:prstClr val="black"/>
                </a:solidFill>
              </a:rPr>
              <a:t>	A. Humble your heart (4:2)</a:t>
            </a:r>
          </a:p>
          <a:p>
            <a:pPr lvl="0">
              <a:tabLst>
                <a:tab pos="285750" algn="l"/>
                <a:tab pos="739775" algn="l"/>
              </a:tabLst>
              <a:defRPr/>
            </a:pPr>
            <a:r>
              <a:rPr kumimoji="0" lang="en-US" sz="2800" b="0" i="0" u="none" strike="noStrike" kern="1200" cap="none" spc="0" normalizeH="0" baseline="0" noProof="0" dirty="0">
                <a:ln>
                  <a:noFill/>
                </a:ln>
                <a:solidFill>
                  <a:prstClr val="black"/>
                </a:solidFill>
                <a:effectLst/>
                <a:uLnTx/>
                <a:uFillTx/>
                <a:latin typeface="Calibri" panose="020F0502020204030204"/>
              </a:rPr>
              <a:t>	B</a:t>
            </a:r>
            <a:r>
              <a:rPr lang="en-US" sz="2800" dirty="0">
                <a:solidFill>
                  <a:prstClr val="black"/>
                </a:solidFill>
                <a:latin typeface="Calibri" panose="020F0502020204030204"/>
              </a:rPr>
              <a:t>. Address the hurting (4:3)</a:t>
            </a:r>
            <a:endParaRPr kumimoji="0" lang="en-US" sz="2800" b="0" i="0" u="none" strike="noStrike" kern="1200" cap="none" spc="0" normalizeH="0" baseline="0" noProof="0" dirty="0">
              <a:ln>
                <a:noFill/>
              </a:ln>
              <a:solidFill>
                <a:prstClr val="black"/>
              </a:solidFill>
              <a:effectLst/>
              <a:uLnTx/>
              <a:uFillTx/>
              <a:latin typeface="Calibri" panose="020F0502020204030204"/>
            </a:endParaRPr>
          </a:p>
        </p:txBody>
      </p:sp>
      <p:grpSp>
        <p:nvGrpSpPr>
          <p:cNvPr id="2" name="Group 1">
            <a:extLst>
              <a:ext uri="{FF2B5EF4-FFF2-40B4-BE49-F238E27FC236}">
                <a16:creationId xmlns:a16="http://schemas.microsoft.com/office/drawing/2014/main" id="{7ABA6E43-ED1E-7D85-4B0D-1176C31E0807}"/>
              </a:ext>
            </a:extLst>
          </p:cNvPr>
          <p:cNvGrpSpPr/>
          <p:nvPr/>
        </p:nvGrpSpPr>
        <p:grpSpPr>
          <a:xfrm>
            <a:off x="3162104" y="4999641"/>
            <a:ext cx="8762417" cy="954107"/>
            <a:chOff x="3162105" y="4638528"/>
            <a:chExt cx="8762417" cy="954107"/>
          </a:xfrm>
        </p:grpSpPr>
        <p:sp>
          <p:nvSpPr>
            <p:cNvPr id="3" name="TextBox 2">
              <a:extLst>
                <a:ext uri="{FF2B5EF4-FFF2-40B4-BE49-F238E27FC236}">
                  <a16:creationId xmlns:a16="http://schemas.microsoft.com/office/drawing/2014/main" id="{6DF3A7FE-6D4D-6C8C-4C82-91DF56ADE92F}"/>
                </a:ext>
              </a:extLst>
            </p:cNvPr>
            <p:cNvSpPr txBox="1"/>
            <p:nvPr/>
          </p:nvSpPr>
          <p:spPr>
            <a:xfrm>
              <a:off x="3162105" y="4638528"/>
              <a:ext cx="8762417" cy="954107"/>
            </a:xfrm>
            <a:prstGeom prst="rect">
              <a:avLst/>
            </a:prstGeom>
            <a:noFill/>
          </p:spPr>
          <p:txBody>
            <a:bodyPr wrap="square" rtlCol="0">
              <a:spAutoFit/>
            </a:bodyPr>
            <a:lstStyle/>
            <a:p>
              <a:pPr lvl="0">
                <a:tabLst>
                  <a:tab pos="514350" algn="l"/>
                </a:tabLst>
                <a:defRPr/>
              </a:pPr>
              <a:r>
                <a:rPr lang="en-US" sz="2800" dirty="0">
                  <a:solidFill>
                    <a:prstClr val="black"/>
                  </a:solidFill>
                </a:rPr>
                <a:t>	What should a mediator ensure happens in the process of resolving the conflict?</a:t>
              </a:r>
              <a:endParaRPr kumimoji="0" lang="en-US" sz="2800" b="0" i="0" u="none" strike="noStrike" kern="1200" cap="none" spc="0" normalizeH="0" baseline="0" noProof="0" dirty="0">
                <a:ln>
                  <a:noFill/>
                </a:ln>
                <a:solidFill>
                  <a:prstClr val="black"/>
                </a:solidFill>
                <a:effectLst/>
                <a:uLnTx/>
                <a:uFillTx/>
                <a:latin typeface="Calibri" panose="020F0502020204030204"/>
              </a:endParaRPr>
            </a:p>
          </p:txBody>
        </p:sp>
        <p:pic>
          <p:nvPicPr>
            <p:cNvPr id="4" name="Picture 3" descr="A red and white question mark in a circle&#10;&#10;Description automatically generated with medium confidence">
              <a:extLst>
                <a:ext uri="{FF2B5EF4-FFF2-40B4-BE49-F238E27FC236}">
                  <a16:creationId xmlns:a16="http://schemas.microsoft.com/office/drawing/2014/main" id="{380D77E7-297E-E50E-F58A-800C686A5D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2106" y="4638528"/>
              <a:ext cx="456793" cy="457200"/>
            </a:xfrm>
            <a:prstGeom prst="rect">
              <a:avLst/>
            </a:prstGeom>
          </p:spPr>
        </p:pic>
      </p:grpSp>
    </p:spTree>
    <p:extLst>
      <p:ext uri="{BB962C8B-B14F-4D97-AF65-F5344CB8AC3E}">
        <p14:creationId xmlns:p14="http://schemas.microsoft.com/office/powerpoint/2010/main" val="72372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87D9A4AD-163E-3973-10CD-4EBB927A0489}"/>
              </a:ext>
            </a:extLst>
          </p:cNvPr>
          <p:cNvSpPr txBox="1"/>
          <p:nvPr/>
        </p:nvSpPr>
        <p:spPr>
          <a:xfrm>
            <a:off x="3162105" y="367685"/>
            <a:ext cx="7848600" cy="1815882"/>
          </a:xfrm>
          <a:prstGeom prst="rect">
            <a:avLst/>
          </a:prstGeom>
          <a:noFill/>
        </p:spPr>
        <p:txBody>
          <a:bodyPr wrap="square" rtlCol="0">
            <a:spAutoFit/>
          </a:bodyPr>
          <a:lstStyle/>
          <a:p>
            <a:pPr lvl="0">
              <a:tabLst>
                <a:tab pos="342900" algn="l"/>
                <a:tab pos="739775" algn="l"/>
              </a:tabLst>
              <a:defRPr/>
            </a:pPr>
            <a:r>
              <a:rPr kumimoji="0" lang="en-US" sz="2800" b="0" i="0" u="none" strike="noStrike" kern="1200" cap="none" spc="0" normalizeH="0" baseline="0" noProof="0" dirty="0">
                <a:ln>
                  <a:noFill/>
                </a:ln>
                <a:solidFill>
                  <a:prstClr val="black"/>
                </a:solidFill>
                <a:effectLst/>
                <a:uLnTx/>
                <a:uFillTx/>
                <a:latin typeface="Calibri" panose="020F0502020204030204"/>
              </a:rPr>
              <a:t>I. </a:t>
            </a:r>
            <a:r>
              <a:rPr lang="en-US" sz="2800" dirty="0">
                <a:solidFill>
                  <a:prstClr val="black"/>
                </a:solidFill>
              </a:rPr>
              <a:t>Finding Interpersonal Peace (Phil. 4:2–5)</a:t>
            </a:r>
            <a:r>
              <a:rPr kumimoji="0" lang="en-US" sz="2800" b="0" i="0" u="none" strike="noStrike" kern="1200" cap="none" spc="0" normalizeH="0" baseline="0" noProof="0" dirty="0">
                <a:ln>
                  <a:noFill/>
                </a:ln>
                <a:solidFill>
                  <a:prstClr val="black"/>
                </a:solidFill>
                <a:effectLst/>
                <a:uLnTx/>
                <a:uFillTx/>
                <a:latin typeface="Calibri" panose="020F0502020204030204"/>
              </a:rPr>
              <a:t>	</a:t>
            </a:r>
          </a:p>
          <a:p>
            <a:pPr lvl="0">
              <a:tabLst>
                <a:tab pos="285750" algn="l"/>
                <a:tab pos="739775" algn="l"/>
              </a:tabLst>
              <a:defRPr/>
            </a:pPr>
            <a:r>
              <a:rPr lang="en-US" sz="2800" dirty="0">
                <a:solidFill>
                  <a:prstClr val="black"/>
                </a:solidFill>
              </a:rPr>
              <a:t>	A. Humble your heart (4:2)</a:t>
            </a:r>
          </a:p>
          <a:p>
            <a:pPr lvl="0">
              <a:tabLst>
                <a:tab pos="285750" algn="l"/>
                <a:tab pos="739775" algn="l"/>
              </a:tabLst>
              <a:defRPr/>
            </a:pPr>
            <a:r>
              <a:rPr kumimoji="0" lang="en-US" sz="2800" b="0" i="0" u="none" strike="noStrike" kern="1200" cap="none" spc="0" normalizeH="0" baseline="0" noProof="0" dirty="0">
                <a:ln>
                  <a:noFill/>
                </a:ln>
                <a:solidFill>
                  <a:prstClr val="black"/>
                </a:solidFill>
                <a:effectLst/>
                <a:uLnTx/>
                <a:uFillTx/>
                <a:latin typeface="Calibri" panose="020F0502020204030204"/>
              </a:rPr>
              <a:t>	B</a:t>
            </a:r>
            <a:r>
              <a:rPr lang="en-US" sz="2800" dirty="0">
                <a:solidFill>
                  <a:prstClr val="black"/>
                </a:solidFill>
                <a:latin typeface="Calibri" panose="020F0502020204030204"/>
              </a:rPr>
              <a:t>. Address the hurting (4:3)</a:t>
            </a:r>
          </a:p>
          <a:p>
            <a:pPr lvl="0">
              <a:tabLst>
                <a:tab pos="285750" algn="l"/>
                <a:tab pos="739775" algn="l"/>
              </a:tabLst>
              <a:defRPr/>
            </a:pPr>
            <a:r>
              <a:rPr kumimoji="0" lang="en-US" sz="2800" b="0" i="0" u="none" strike="noStrike" kern="1200" cap="none" spc="0" normalizeH="0" baseline="0" noProof="0" dirty="0">
                <a:ln>
                  <a:noFill/>
                </a:ln>
                <a:solidFill>
                  <a:prstClr val="black"/>
                </a:solidFill>
                <a:effectLst/>
                <a:uLnTx/>
                <a:uFillTx/>
                <a:latin typeface="Calibri" panose="020F0502020204030204"/>
              </a:rPr>
              <a:t>	C. Rejoice in your Helper (4:4)</a:t>
            </a:r>
          </a:p>
        </p:txBody>
      </p:sp>
      <p:grpSp>
        <p:nvGrpSpPr>
          <p:cNvPr id="2" name="Group 1">
            <a:extLst>
              <a:ext uri="{FF2B5EF4-FFF2-40B4-BE49-F238E27FC236}">
                <a16:creationId xmlns:a16="http://schemas.microsoft.com/office/drawing/2014/main" id="{07A75CAB-A983-70B1-8EBA-5207FFC54D2E}"/>
              </a:ext>
            </a:extLst>
          </p:cNvPr>
          <p:cNvGrpSpPr/>
          <p:nvPr/>
        </p:nvGrpSpPr>
        <p:grpSpPr>
          <a:xfrm>
            <a:off x="3162104" y="4999641"/>
            <a:ext cx="8762417" cy="954107"/>
            <a:chOff x="3162105" y="4638528"/>
            <a:chExt cx="8762417" cy="954107"/>
          </a:xfrm>
        </p:grpSpPr>
        <p:sp>
          <p:nvSpPr>
            <p:cNvPr id="3" name="TextBox 2">
              <a:extLst>
                <a:ext uri="{FF2B5EF4-FFF2-40B4-BE49-F238E27FC236}">
                  <a16:creationId xmlns:a16="http://schemas.microsoft.com/office/drawing/2014/main" id="{84FF4AE5-80ED-F67C-4D23-B8640F5F6DFA}"/>
                </a:ext>
              </a:extLst>
            </p:cNvPr>
            <p:cNvSpPr txBox="1"/>
            <p:nvPr/>
          </p:nvSpPr>
          <p:spPr>
            <a:xfrm>
              <a:off x="3162105" y="4638528"/>
              <a:ext cx="8762417" cy="954107"/>
            </a:xfrm>
            <a:prstGeom prst="rect">
              <a:avLst/>
            </a:prstGeom>
            <a:noFill/>
          </p:spPr>
          <p:txBody>
            <a:bodyPr wrap="square" rtlCol="0">
              <a:spAutoFit/>
            </a:bodyPr>
            <a:lstStyle/>
            <a:p>
              <a:pPr lvl="0">
                <a:tabLst>
                  <a:tab pos="514350" algn="l"/>
                </a:tabLst>
                <a:defRPr/>
              </a:pPr>
              <a:r>
                <a:rPr lang="en-US" sz="2800" dirty="0">
                  <a:solidFill>
                    <a:prstClr val="black"/>
                  </a:solidFill>
                </a:rPr>
                <a:t>	How might consistently rejoicing in the Lord help prevent conflict?</a:t>
              </a:r>
              <a:endParaRPr kumimoji="0" lang="en-US" sz="2800" b="0" i="0" u="none" strike="noStrike" kern="1200" cap="none" spc="0" normalizeH="0" baseline="0" noProof="0" dirty="0">
                <a:ln>
                  <a:noFill/>
                </a:ln>
                <a:solidFill>
                  <a:prstClr val="black"/>
                </a:solidFill>
                <a:effectLst/>
                <a:uLnTx/>
                <a:uFillTx/>
                <a:latin typeface="Calibri" panose="020F0502020204030204"/>
              </a:endParaRPr>
            </a:p>
          </p:txBody>
        </p:sp>
        <p:pic>
          <p:nvPicPr>
            <p:cNvPr id="4" name="Picture 3" descr="A red and white question mark in a circle&#10;&#10;Description automatically generated with medium confidence">
              <a:extLst>
                <a:ext uri="{FF2B5EF4-FFF2-40B4-BE49-F238E27FC236}">
                  <a16:creationId xmlns:a16="http://schemas.microsoft.com/office/drawing/2014/main" id="{0F467C25-86C9-D2E3-8E57-3053C33E4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2106" y="4638528"/>
              <a:ext cx="456793" cy="457200"/>
            </a:xfrm>
            <a:prstGeom prst="rect">
              <a:avLst/>
            </a:prstGeom>
          </p:spPr>
        </p:pic>
      </p:grpSp>
    </p:spTree>
    <p:extLst>
      <p:ext uri="{BB962C8B-B14F-4D97-AF65-F5344CB8AC3E}">
        <p14:creationId xmlns:p14="http://schemas.microsoft.com/office/powerpoint/2010/main" val="968031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87D9A4AD-163E-3973-10CD-4EBB927A0489}"/>
              </a:ext>
            </a:extLst>
          </p:cNvPr>
          <p:cNvSpPr txBox="1"/>
          <p:nvPr/>
        </p:nvSpPr>
        <p:spPr>
          <a:xfrm>
            <a:off x="3162105" y="367685"/>
            <a:ext cx="7848600" cy="1815882"/>
          </a:xfrm>
          <a:prstGeom prst="rect">
            <a:avLst/>
          </a:prstGeom>
          <a:noFill/>
        </p:spPr>
        <p:txBody>
          <a:bodyPr wrap="square" rtlCol="0">
            <a:spAutoFit/>
          </a:bodyPr>
          <a:lstStyle/>
          <a:p>
            <a:pPr lvl="0">
              <a:tabLst>
                <a:tab pos="342900" algn="l"/>
                <a:tab pos="739775" algn="l"/>
              </a:tabLst>
              <a:defRPr/>
            </a:pPr>
            <a:r>
              <a:rPr kumimoji="0" lang="en-US" sz="2800" b="0" i="0" u="none" strike="noStrike" kern="1200" cap="none" spc="0" normalizeH="0" baseline="0" noProof="0" dirty="0">
                <a:ln>
                  <a:noFill/>
                </a:ln>
                <a:solidFill>
                  <a:prstClr val="black"/>
                </a:solidFill>
                <a:effectLst/>
                <a:uLnTx/>
                <a:uFillTx/>
                <a:latin typeface="Calibri" panose="020F0502020204030204"/>
              </a:rPr>
              <a:t>I. </a:t>
            </a:r>
            <a:r>
              <a:rPr lang="en-US" sz="2800" dirty="0">
                <a:solidFill>
                  <a:prstClr val="black"/>
                </a:solidFill>
              </a:rPr>
              <a:t>Finding Interpersonal Peace (Phil. 4:2–5)</a:t>
            </a:r>
            <a:r>
              <a:rPr kumimoji="0" lang="en-US" sz="2800" b="0" i="0" u="none" strike="noStrike" kern="1200" cap="none" spc="0" normalizeH="0" baseline="0" noProof="0" dirty="0">
                <a:ln>
                  <a:noFill/>
                </a:ln>
                <a:solidFill>
                  <a:prstClr val="black"/>
                </a:solidFill>
                <a:effectLst/>
                <a:uLnTx/>
                <a:uFillTx/>
                <a:latin typeface="Calibri" panose="020F0502020204030204"/>
              </a:rPr>
              <a:t>	</a:t>
            </a:r>
          </a:p>
          <a:p>
            <a:pPr lvl="0">
              <a:tabLst>
                <a:tab pos="285750" algn="l"/>
                <a:tab pos="739775" algn="l"/>
              </a:tabLst>
              <a:defRPr/>
            </a:pPr>
            <a:r>
              <a:rPr lang="en-US" sz="2800" dirty="0">
                <a:solidFill>
                  <a:prstClr val="black"/>
                </a:solidFill>
              </a:rPr>
              <a:t>	A. Humble your heart (4:2)</a:t>
            </a:r>
          </a:p>
          <a:p>
            <a:pPr lvl="0">
              <a:tabLst>
                <a:tab pos="285750" algn="l"/>
                <a:tab pos="739775" algn="l"/>
              </a:tabLst>
              <a:defRPr/>
            </a:pPr>
            <a:r>
              <a:rPr kumimoji="0" lang="en-US" sz="2800" b="0" i="0" u="none" strike="noStrike" kern="1200" cap="none" spc="0" normalizeH="0" baseline="0" noProof="0" dirty="0">
                <a:ln>
                  <a:noFill/>
                </a:ln>
                <a:solidFill>
                  <a:prstClr val="black"/>
                </a:solidFill>
                <a:effectLst/>
                <a:uLnTx/>
                <a:uFillTx/>
                <a:latin typeface="Calibri" panose="020F0502020204030204"/>
              </a:rPr>
              <a:t>	B</a:t>
            </a:r>
            <a:r>
              <a:rPr lang="en-US" sz="2800" dirty="0">
                <a:solidFill>
                  <a:prstClr val="black"/>
                </a:solidFill>
                <a:latin typeface="Calibri" panose="020F0502020204030204"/>
              </a:rPr>
              <a:t>. Address the hurting (4:3)</a:t>
            </a:r>
          </a:p>
          <a:p>
            <a:pPr lvl="0">
              <a:tabLst>
                <a:tab pos="285750" algn="l"/>
                <a:tab pos="739775" algn="l"/>
              </a:tabLst>
              <a:defRPr/>
            </a:pPr>
            <a:r>
              <a:rPr kumimoji="0" lang="en-US" sz="2800" b="0" i="0" u="none" strike="noStrike" kern="1200" cap="none" spc="0" normalizeH="0" baseline="0" noProof="0" dirty="0">
                <a:ln>
                  <a:noFill/>
                </a:ln>
                <a:solidFill>
                  <a:prstClr val="black"/>
                </a:solidFill>
                <a:effectLst/>
                <a:uLnTx/>
                <a:uFillTx/>
                <a:latin typeface="Calibri" panose="020F0502020204030204"/>
              </a:rPr>
              <a:t>	C. Rejoice in your Helper (4:4)</a:t>
            </a:r>
          </a:p>
        </p:txBody>
      </p:sp>
      <p:sp>
        <p:nvSpPr>
          <p:cNvPr id="2" name="TextBox 1">
            <a:extLst>
              <a:ext uri="{FF2B5EF4-FFF2-40B4-BE49-F238E27FC236}">
                <a16:creationId xmlns:a16="http://schemas.microsoft.com/office/drawing/2014/main" id="{3C239BEC-D0A8-0EDE-1A51-D6075995500D}"/>
              </a:ext>
            </a:extLst>
          </p:cNvPr>
          <p:cNvSpPr txBox="1"/>
          <p:nvPr/>
        </p:nvSpPr>
        <p:spPr>
          <a:xfrm>
            <a:off x="3162106" y="4581967"/>
            <a:ext cx="8501160" cy="1384995"/>
          </a:xfrm>
          <a:prstGeom prst="rect">
            <a:avLst/>
          </a:prstGeom>
          <a:noFill/>
        </p:spPr>
        <p:txBody>
          <a:bodyPr wrap="square" rtlCol="0">
            <a:spAutoFit/>
          </a:bodyPr>
          <a:lstStyle/>
          <a:p>
            <a:pPr lvl="0">
              <a:tabLst>
                <a:tab pos="561975" algn="l"/>
              </a:tabLst>
              <a:defRPr/>
            </a:pPr>
            <a:r>
              <a:rPr kumimoji="0" lang="en-US" sz="2800" b="1" i="0" u="none" strike="noStrike" kern="1200" cap="none" spc="0" normalizeH="0" baseline="0" noProof="0" dirty="0">
                <a:ln>
                  <a:noFill/>
                </a:ln>
                <a:solidFill>
                  <a:srgbClr val="D82741"/>
                </a:solidFill>
                <a:effectLst/>
                <a:uLnTx/>
                <a:uFillTx/>
                <a:latin typeface="Calibri" panose="020F0502020204030204"/>
              </a:rPr>
              <a:t>•</a:t>
            </a:r>
            <a:r>
              <a:rPr kumimoji="0" lang="en-US" sz="2800" b="0" i="0" u="none" strike="noStrike" kern="1200" cap="none" spc="0" normalizeH="0" baseline="0" noProof="0" dirty="0">
                <a:ln>
                  <a:noFill/>
                </a:ln>
                <a:solidFill>
                  <a:prstClr val="black"/>
                </a:solidFill>
                <a:effectLst/>
                <a:uLnTx/>
                <a:uFillTx/>
                <a:latin typeface="Calibri" panose="020F0502020204030204"/>
              </a:rPr>
              <a:t> </a:t>
            </a:r>
            <a:r>
              <a:rPr lang="en-US" sz="2800" dirty="0">
                <a:solidFill>
                  <a:prstClr val="black"/>
                </a:solidFill>
              </a:rPr>
              <a:t>Paul’s command is not to rejoice or be happy about circumstances but to rejoice in the unchangeable truths of the Lord and in one’s relationship with Him.</a:t>
            </a:r>
            <a:endParaRPr kumimoji="0" lang="en-US" sz="2800" b="0" i="0" u="none" strike="noStrike" kern="1200" cap="none" spc="0" normalizeH="0" baseline="0" noProof="0" dirty="0">
              <a:ln>
                <a:noFill/>
              </a:ln>
              <a:solidFill>
                <a:prstClr val="black"/>
              </a:solidFill>
              <a:effectLst/>
              <a:uLnTx/>
              <a:uFillTx/>
              <a:latin typeface="Calibri" panose="020F0502020204030204"/>
            </a:endParaRPr>
          </a:p>
        </p:txBody>
      </p:sp>
    </p:spTree>
    <p:extLst>
      <p:ext uri="{BB962C8B-B14F-4D97-AF65-F5344CB8AC3E}">
        <p14:creationId xmlns:p14="http://schemas.microsoft.com/office/powerpoint/2010/main" val="784872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87D9A4AD-163E-3973-10CD-4EBB927A0489}"/>
              </a:ext>
            </a:extLst>
          </p:cNvPr>
          <p:cNvSpPr txBox="1"/>
          <p:nvPr/>
        </p:nvSpPr>
        <p:spPr>
          <a:xfrm>
            <a:off x="3162105" y="367685"/>
            <a:ext cx="7848600" cy="1815882"/>
          </a:xfrm>
          <a:prstGeom prst="rect">
            <a:avLst/>
          </a:prstGeom>
          <a:noFill/>
        </p:spPr>
        <p:txBody>
          <a:bodyPr wrap="square" rtlCol="0">
            <a:spAutoFit/>
          </a:bodyPr>
          <a:lstStyle/>
          <a:p>
            <a:pPr lvl="0">
              <a:tabLst>
                <a:tab pos="342900" algn="l"/>
                <a:tab pos="739775" algn="l"/>
              </a:tabLst>
              <a:defRPr/>
            </a:pPr>
            <a:r>
              <a:rPr kumimoji="0" lang="en-US" sz="2800" b="0" i="0" u="none" strike="noStrike" kern="1200" cap="none" spc="0" normalizeH="0" baseline="0" noProof="0" dirty="0">
                <a:ln>
                  <a:noFill/>
                </a:ln>
                <a:solidFill>
                  <a:prstClr val="black"/>
                </a:solidFill>
                <a:effectLst/>
                <a:uLnTx/>
                <a:uFillTx/>
                <a:latin typeface="Calibri" panose="020F0502020204030204"/>
              </a:rPr>
              <a:t>I. </a:t>
            </a:r>
            <a:r>
              <a:rPr lang="en-US" sz="2800" dirty="0">
                <a:solidFill>
                  <a:prstClr val="black"/>
                </a:solidFill>
              </a:rPr>
              <a:t>Finding Interpersonal Peace (Phil. 4:2–5)</a:t>
            </a:r>
            <a:r>
              <a:rPr kumimoji="0" lang="en-US" sz="2800" b="0" i="0" u="none" strike="noStrike" kern="1200" cap="none" spc="0" normalizeH="0" baseline="0" noProof="0" dirty="0">
                <a:ln>
                  <a:noFill/>
                </a:ln>
                <a:solidFill>
                  <a:prstClr val="black"/>
                </a:solidFill>
                <a:effectLst/>
                <a:uLnTx/>
                <a:uFillTx/>
                <a:latin typeface="Calibri" panose="020F0502020204030204"/>
              </a:rPr>
              <a:t>	</a:t>
            </a:r>
          </a:p>
          <a:p>
            <a:pPr lvl="0">
              <a:tabLst>
                <a:tab pos="285750" algn="l"/>
                <a:tab pos="739775" algn="l"/>
              </a:tabLst>
              <a:defRPr/>
            </a:pPr>
            <a:r>
              <a:rPr lang="en-US" sz="2800" dirty="0">
                <a:solidFill>
                  <a:prstClr val="black"/>
                </a:solidFill>
              </a:rPr>
              <a:t>	A. Humble your heart (4:2)</a:t>
            </a:r>
          </a:p>
          <a:p>
            <a:pPr lvl="0">
              <a:tabLst>
                <a:tab pos="285750" algn="l"/>
                <a:tab pos="739775" algn="l"/>
              </a:tabLst>
              <a:defRPr/>
            </a:pPr>
            <a:r>
              <a:rPr kumimoji="0" lang="en-US" sz="2800" b="0" i="0" u="none" strike="noStrike" kern="1200" cap="none" spc="0" normalizeH="0" baseline="0" noProof="0" dirty="0">
                <a:ln>
                  <a:noFill/>
                </a:ln>
                <a:solidFill>
                  <a:prstClr val="black"/>
                </a:solidFill>
                <a:effectLst/>
                <a:uLnTx/>
                <a:uFillTx/>
                <a:latin typeface="Calibri" panose="020F0502020204030204"/>
              </a:rPr>
              <a:t>	B</a:t>
            </a:r>
            <a:r>
              <a:rPr lang="en-US" sz="2800" dirty="0">
                <a:solidFill>
                  <a:prstClr val="black"/>
                </a:solidFill>
                <a:latin typeface="Calibri" panose="020F0502020204030204"/>
              </a:rPr>
              <a:t>. Address the hurting (4:3)</a:t>
            </a:r>
          </a:p>
          <a:p>
            <a:pPr lvl="0">
              <a:tabLst>
                <a:tab pos="285750" algn="l"/>
                <a:tab pos="739775" algn="l"/>
              </a:tabLst>
              <a:defRPr/>
            </a:pPr>
            <a:r>
              <a:rPr kumimoji="0" lang="en-US" sz="2800" b="0" i="0" u="none" strike="noStrike" kern="1200" cap="none" spc="0" normalizeH="0" baseline="0" noProof="0" dirty="0">
                <a:ln>
                  <a:noFill/>
                </a:ln>
                <a:solidFill>
                  <a:prstClr val="black"/>
                </a:solidFill>
                <a:effectLst/>
                <a:uLnTx/>
                <a:uFillTx/>
                <a:latin typeface="Calibri" panose="020F0502020204030204"/>
              </a:rPr>
              <a:t>	C. Rejoice in your Helper (4:4)</a:t>
            </a:r>
          </a:p>
        </p:txBody>
      </p:sp>
      <p:grpSp>
        <p:nvGrpSpPr>
          <p:cNvPr id="2" name="Group 1">
            <a:extLst>
              <a:ext uri="{FF2B5EF4-FFF2-40B4-BE49-F238E27FC236}">
                <a16:creationId xmlns:a16="http://schemas.microsoft.com/office/drawing/2014/main" id="{07A75CAB-A983-70B1-8EBA-5207FFC54D2E}"/>
              </a:ext>
            </a:extLst>
          </p:cNvPr>
          <p:cNvGrpSpPr/>
          <p:nvPr/>
        </p:nvGrpSpPr>
        <p:grpSpPr>
          <a:xfrm>
            <a:off x="3162105" y="4999641"/>
            <a:ext cx="7315396" cy="954107"/>
            <a:chOff x="3162106" y="4638528"/>
            <a:chExt cx="7315396" cy="954107"/>
          </a:xfrm>
        </p:grpSpPr>
        <p:sp>
          <p:nvSpPr>
            <p:cNvPr id="3" name="TextBox 2">
              <a:extLst>
                <a:ext uri="{FF2B5EF4-FFF2-40B4-BE49-F238E27FC236}">
                  <a16:creationId xmlns:a16="http://schemas.microsoft.com/office/drawing/2014/main" id="{84FF4AE5-80ED-F67C-4D23-B8640F5F6DFA}"/>
                </a:ext>
              </a:extLst>
            </p:cNvPr>
            <p:cNvSpPr txBox="1"/>
            <p:nvPr/>
          </p:nvSpPr>
          <p:spPr>
            <a:xfrm>
              <a:off x="3162106" y="4638528"/>
              <a:ext cx="7315396" cy="954107"/>
            </a:xfrm>
            <a:prstGeom prst="rect">
              <a:avLst/>
            </a:prstGeom>
            <a:noFill/>
          </p:spPr>
          <p:txBody>
            <a:bodyPr wrap="square" rtlCol="0">
              <a:spAutoFit/>
            </a:bodyPr>
            <a:lstStyle/>
            <a:p>
              <a:pPr lvl="0">
                <a:tabLst>
                  <a:tab pos="514350" algn="l"/>
                </a:tabLst>
                <a:defRPr/>
              </a:pPr>
              <a:r>
                <a:rPr lang="en-US" sz="2800" dirty="0">
                  <a:solidFill>
                    <a:prstClr val="black"/>
                  </a:solidFill>
                </a:rPr>
                <a:t>	What would you list as your top two reasons to rejoice in the Lord?</a:t>
              </a:r>
              <a:endParaRPr kumimoji="0" lang="en-US" sz="2800" b="0" i="0" u="none" strike="noStrike" kern="1200" cap="none" spc="0" normalizeH="0" baseline="0" noProof="0" dirty="0">
                <a:ln>
                  <a:noFill/>
                </a:ln>
                <a:solidFill>
                  <a:prstClr val="black"/>
                </a:solidFill>
                <a:effectLst/>
                <a:uLnTx/>
                <a:uFillTx/>
                <a:latin typeface="Calibri" panose="020F0502020204030204"/>
              </a:endParaRPr>
            </a:p>
          </p:txBody>
        </p:sp>
        <p:pic>
          <p:nvPicPr>
            <p:cNvPr id="4" name="Picture 3" descr="A red and white question mark in a circle&#10;&#10;Description automatically generated with medium confidence">
              <a:extLst>
                <a:ext uri="{FF2B5EF4-FFF2-40B4-BE49-F238E27FC236}">
                  <a16:creationId xmlns:a16="http://schemas.microsoft.com/office/drawing/2014/main" id="{0F467C25-86C9-D2E3-8E57-3053C33E4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2106" y="4638528"/>
              <a:ext cx="456793" cy="457200"/>
            </a:xfrm>
            <a:prstGeom prst="rect">
              <a:avLst/>
            </a:prstGeom>
          </p:spPr>
        </p:pic>
      </p:grpSp>
      <p:pic>
        <p:nvPicPr>
          <p:cNvPr id="6" name="Picture 5" descr="A hand holding a large number&#10;&#10;Description automatically generated">
            <a:extLst>
              <a:ext uri="{FF2B5EF4-FFF2-40B4-BE49-F238E27FC236}">
                <a16:creationId xmlns:a16="http://schemas.microsoft.com/office/drawing/2014/main" id="{EC831F0E-3250-9481-3194-FF10EB9EDAA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705975" y="2505075"/>
            <a:ext cx="1981200" cy="4352925"/>
          </a:xfrm>
          <a:prstGeom prst="rect">
            <a:avLst/>
          </a:prstGeom>
        </p:spPr>
      </p:pic>
    </p:spTree>
    <p:extLst>
      <p:ext uri="{BB962C8B-B14F-4D97-AF65-F5344CB8AC3E}">
        <p14:creationId xmlns:p14="http://schemas.microsoft.com/office/powerpoint/2010/main" val="3132461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2117</TotalTime>
  <Words>1318</Words>
  <Application>Microsoft Office PowerPoint</Application>
  <PresentationFormat>Widescreen</PresentationFormat>
  <Paragraphs>105</Paragraphs>
  <Slides>26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STONE HARBOUR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Big Picture</dc:title>
  <dc:creator>Brennan Wilson</dc:creator>
  <cp:lastModifiedBy>Alex Bauman</cp:lastModifiedBy>
  <cp:revision>131</cp:revision>
  <dcterms:created xsi:type="dcterms:W3CDTF">2020-12-02T03:38:14Z</dcterms:created>
  <dcterms:modified xsi:type="dcterms:W3CDTF">2023-07-21T21:53:10Z</dcterms:modified>
</cp:coreProperties>
</file>