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10" r:id="rId2"/>
    <p:sldId id="350" r:id="rId3"/>
    <p:sldId id="331" r:id="rId4"/>
    <p:sldId id="336" r:id="rId5"/>
    <p:sldId id="337" r:id="rId6"/>
    <p:sldId id="338" r:id="rId7"/>
    <p:sldId id="339" r:id="rId8"/>
    <p:sldId id="340" r:id="rId9"/>
    <p:sldId id="334" r:id="rId10"/>
    <p:sldId id="341" r:id="rId11"/>
    <p:sldId id="342" r:id="rId12"/>
    <p:sldId id="343" r:id="rId13"/>
    <p:sldId id="333" r:id="rId14"/>
    <p:sldId id="344" r:id="rId15"/>
    <p:sldId id="345" r:id="rId16"/>
    <p:sldId id="346" r:id="rId17"/>
    <p:sldId id="347" r:id="rId18"/>
    <p:sldId id="335" r:id="rId19"/>
    <p:sldId id="348" r:id="rId20"/>
    <p:sldId id="349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C0871"/>
    <a:srgbClr val="FEC279"/>
    <a:srgbClr val="FF8C2E"/>
    <a:srgbClr val="6C2620"/>
    <a:srgbClr val="D82741"/>
    <a:srgbClr val="FE8156"/>
    <a:srgbClr val="FFD9B4"/>
    <a:srgbClr val="FFE8D2"/>
    <a:srgbClr val="EB2E46"/>
    <a:srgbClr val="E5303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838" autoAdjust="0"/>
    <p:restoredTop sz="94660"/>
  </p:normalViewPr>
  <p:slideViewPr>
    <p:cSldViewPr snapToGrid="0">
      <p:cViewPr varScale="1">
        <p:scale>
          <a:sx n="103" d="100"/>
          <a:sy n="103" d="100"/>
        </p:scale>
        <p:origin x="840" y="114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639089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614333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jpeg"/><Relationship Id="rId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E98D2546-C53D-37A8-EAD2-CA283FD1307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4118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0E93C851-E99D-FD02-756C-DD2DB2D52FF3}"/>
              </a:ext>
            </a:extLst>
          </p:cNvPr>
          <p:cNvSpPr>
            <a:spLocks/>
          </p:cNvSpPr>
          <p:nvPr userDrawn="1"/>
        </p:nvSpPr>
        <p:spPr>
          <a:xfrm>
            <a:off x="0" y="0"/>
            <a:ext cx="12192000" cy="6858002"/>
          </a:xfrm>
          <a:prstGeom prst="rect">
            <a:avLst/>
          </a:prstGeom>
          <a:solidFill>
            <a:srgbClr val="FFFFFF">
              <a:alpha val="7882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5" name="Picture 4" descr="A picture containing sky, outdoor, symbol, cemetery&#10;&#10;Description automatically generated">
            <a:extLst>
              <a:ext uri="{FF2B5EF4-FFF2-40B4-BE49-F238E27FC236}">
                <a16:creationId xmlns:a16="http://schemas.microsoft.com/office/drawing/2014/main" id="{E40BB11B-9C07-80D0-FBD2-CA24FC27EF4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58"/>
          <a:stretch/>
        </p:blipFill>
        <p:spPr>
          <a:xfrm flipH="1">
            <a:off x="-2" y="523661"/>
            <a:ext cx="2569426" cy="4236806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378043A1-BD9F-D43D-33C2-96BCBB84A249}"/>
              </a:ext>
            </a:extLst>
          </p:cNvPr>
          <p:cNvSpPr/>
          <p:nvPr userDrawn="1"/>
        </p:nvSpPr>
        <p:spPr>
          <a:xfrm>
            <a:off x="-1" y="-4414"/>
            <a:ext cx="2569425" cy="270770"/>
          </a:xfrm>
          <a:prstGeom prst="rect">
            <a:avLst/>
          </a:prstGeom>
          <a:solidFill>
            <a:srgbClr val="D8274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/>
            <a:endParaRPr lang="en-US" sz="2800" dirty="0">
              <a:latin typeface="STONE HARBOUR" pitchFamily="50" charset="0"/>
            </a:endParaRP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D9ADC7D0-D674-39E4-F318-B2B4EE48D2F9}"/>
              </a:ext>
            </a:extLst>
          </p:cNvPr>
          <p:cNvGrpSpPr/>
          <p:nvPr userDrawn="1"/>
        </p:nvGrpSpPr>
        <p:grpSpPr>
          <a:xfrm>
            <a:off x="-2" y="4763978"/>
            <a:ext cx="2675922" cy="1193770"/>
            <a:chOff x="-2" y="4763978"/>
            <a:chExt cx="2675922" cy="1193770"/>
          </a:xfrm>
        </p:grpSpPr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88ECBA60-0D32-1490-FB8B-CEEF5D6471AE}"/>
                </a:ext>
              </a:extLst>
            </p:cNvPr>
            <p:cNvSpPr txBox="1"/>
            <p:nvPr userDrawn="1"/>
          </p:nvSpPr>
          <p:spPr>
            <a:xfrm>
              <a:off x="-2" y="5003641"/>
              <a:ext cx="2675922" cy="95410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r"/>
              <a:r>
                <a:rPr lang="en-US" sz="2800" dirty="0">
                  <a:solidFill>
                    <a:srgbClr val="6C2620"/>
                  </a:solidFill>
                  <a:latin typeface="Adelle" panose="00000500000000000000" pitchFamily="50" charset="0"/>
                </a:rPr>
                <a:t>serving honorably</a:t>
              </a: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9FBCD780-8829-C437-AB54-68ED231E407B}"/>
                </a:ext>
              </a:extLst>
            </p:cNvPr>
            <p:cNvSpPr txBox="1"/>
            <p:nvPr userDrawn="1"/>
          </p:nvSpPr>
          <p:spPr>
            <a:xfrm>
              <a:off x="428625" y="4763978"/>
              <a:ext cx="2247293" cy="357597"/>
            </a:xfrm>
            <a:prstGeom prst="rect">
              <a:avLst/>
            </a:prstGeom>
            <a:noFill/>
          </p:spPr>
          <p:txBody>
            <a:bodyPr wrap="square" rtlCol="0" anchor="ctr">
              <a:noAutofit/>
            </a:bodyPr>
            <a:lstStyle/>
            <a:p>
              <a:pPr algn="r"/>
              <a:r>
                <a:rPr lang="en-US" sz="1600" dirty="0">
                  <a:solidFill>
                    <a:srgbClr val="D82741"/>
                  </a:solidFill>
                  <a:latin typeface="Adelle Semibold" panose="00000600000000000000" pitchFamily="50" charset="0"/>
                </a:rPr>
                <a:t>Session  8</a:t>
              </a:r>
              <a:r>
                <a:rPr lang="en-US" sz="1600" dirty="0">
                  <a:solidFill>
                    <a:srgbClr val="ED4C42"/>
                  </a:solidFill>
                  <a:latin typeface="Montserrat SemiBold" panose="00000700000000000000" pitchFamily="50" charset="0"/>
                </a:rPr>
                <a:t> </a:t>
              </a:r>
              <a:endParaRPr lang="en-US" sz="2800" dirty="0">
                <a:solidFill>
                  <a:srgbClr val="ED4C42"/>
                </a:solidFill>
                <a:latin typeface="Montserrat SemiBold" panose="00000700000000000000" pitchFamily="50" charset="0"/>
              </a:endParaRPr>
            </a:p>
          </p:txBody>
        </p:sp>
      </p:grpSp>
      <p:sp>
        <p:nvSpPr>
          <p:cNvPr id="8" name="Rectangle 7">
            <a:extLst>
              <a:ext uri="{FF2B5EF4-FFF2-40B4-BE49-F238E27FC236}">
                <a16:creationId xmlns:a16="http://schemas.microsoft.com/office/drawing/2014/main" id="{B832F327-FBC9-AF00-DC52-983C15F80813}"/>
              </a:ext>
            </a:extLst>
          </p:cNvPr>
          <p:cNvSpPr/>
          <p:nvPr userDrawn="1"/>
        </p:nvSpPr>
        <p:spPr>
          <a:xfrm>
            <a:off x="9762140" y="6635639"/>
            <a:ext cx="393368" cy="224444"/>
          </a:xfrm>
          <a:prstGeom prst="rect">
            <a:avLst/>
          </a:prstGeom>
          <a:solidFill>
            <a:srgbClr val="FFD9B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601964B7-8660-05BE-D6EF-AA8FBEE64380}"/>
              </a:ext>
            </a:extLst>
          </p:cNvPr>
          <p:cNvSpPr/>
          <p:nvPr userDrawn="1"/>
        </p:nvSpPr>
        <p:spPr>
          <a:xfrm>
            <a:off x="9216228" y="6636251"/>
            <a:ext cx="393368" cy="224444"/>
          </a:xfrm>
          <a:prstGeom prst="rect">
            <a:avLst/>
          </a:prstGeom>
          <a:solidFill>
            <a:srgbClr val="FEC2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0EB4B577-4946-CA10-5758-9B2D27E31F51}"/>
              </a:ext>
            </a:extLst>
          </p:cNvPr>
          <p:cNvSpPr/>
          <p:nvPr userDrawn="1"/>
        </p:nvSpPr>
        <p:spPr>
          <a:xfrm>
            <a:off x="8667619" y="6633561"/>
            <a:ext cx="393368" cy="224444"/>
          </a:xfrm>
          <a:prstGeom prst="rect">
            <a:avLst/>
          </a:prstGeom>
          <a:solidFill>
            <a:srgbClr val="FF8C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8F3AA36A-9621-311D-C572-8E6973193286}"/>
              </a:ext>
            </a:extLst>
          </p:cNvPr>
          <p:cNvSpPr/>
          <p:nvPr userDrawn="1"/>
        </p:nvSpPr>
        <p:spPr>
          <a:xfrm>
            <a:off x="8121707" y="6633561"/>
            <a:ext cx="393368" cy="224444"/>
          </a:xfrm>
          <a:prstGeom prst="rect">
            <a:avLst/>
          </a:prstGeom>
          <a:solidFill>
            <a:srgbClr val="FEC2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ADFBDBB1-1706-2DD4-4CC5-3C26299D610A}"/>
              </a:ext>
            </a:extLst>
          </p:cNvPr>
          <p:cNvSpPr/>
          <p:nvPr userDrawn="1"/>
        </p:nvSpPr>
        <p:spPr>
          <a:xfrm>
            <a:off x="7573098" y="6633561"/>
            <a:ext cx="393368" cy="224444"/>
          </a:xfrm>
          <a:prstGeom prst="rect">
            <a:avLst/>
          </a:prstGeom>
          <a:solidFill>
            <a:srgbClr val="FFD9B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CF70BFA7-0B51-C0D1-39BC-17015393353F}"/>
              </a:ext>
            </a:extLst>
          </p:cNvPr>
          <p:cNvSpPr/>
          <p:nvPr userDrawn="1"/>
        </p:nvSpPr>
        <p:spPr>
          <a:xfrm>
            <a:off x="7019094" y="6633561"/>
            <a:ext cx="393368" cy="224444"/>
          </a:xfrm>
          <a:prstGeom prst="rect">
            <a:avLst/>
          </a:prstGeom>
          <a:solidFill>
            <a:srgbClr val="FE815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85AC2975-90A0-2FD5-C4AF-5AFDFAC343E5}"/>
              </a:ext>
            </a:extLst>
          </p:cNvPr>
          <p:cNvSpPr/>
          <p:nvPr userDrawn="1"/>
        </p:nvSpPr>
        <p:spPr>
          <a:xfrm>
            <a:off x="6462765" y="6633561"/>
            <a:ext cx="393368" cy="224444"/>
          </a:xfrm>
          <a:prstGeom prst="rect">
            <a:avLst/>
          </a:prstGeom>
          <a:solidFill>
            <a:srgbClr val="D8274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6FC893E1-0CCC-D56D-E05B-76684160DC0B}"/>
              </a:ext>
            </a:extLst>
          </p:cNvPr>
          <p:cNvSpPr/>
          <p:nvPr userDrawn="1"/>
        </p:nvSpPr>
        <p:spPr>
          <a:xfrm>
            <a:off x="5912435" y="6633561"/>
            <a:ext cx="393368" cy="224444"/>
          </a:xfrm>
          <a:prstGeom prst="rect">
            <a:avLst/>
          </a:prstGeom>
          <a:solidFill>
            <a:srgbClr val="6C262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0CD4FC89-E12D-8C0C-0E3A-79712E8E3E67}"/>
              </a:ext>
            </a:extLst>
          </p:cNvPr>
          <p:cNvSpPr/>
          <p:nvPr userDrawn="1"/>
        </p:nvSpPr>
        <p:spPr>
          <a:xfrm>
            <a:off x="5357082" y="6633561"/>
            <a:ext cx="393368" cy="224444"/>
          </a:xfrm>
          <a:prstGeom prst="rect">
            <a:avLst/>
          </a:prstGeom>
          <a:solidFill>
            <a:srgbClr val="D8274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A6598F9E-7A0A-C162-0CFA-B7D99E0C78BD}"/>
              </a:ext>
            </a:extLst>
          </p:cNvPr>
          <p:cNvSpPr/>
          <p:nvPr userDrawn="1"/>
        </p:nvSpPr>
        <p:spPr>
          <a:xfrm>
            <a:off x="4809372" y="6633561"/>
            <a:ext cx="393368" cy="224444"/>
          </a:xfrm>
          <a:prstGeom prst="rect">
            <a:avLst/>
          </a:prstGeom>
          <a:solidFill>
            <a:srgbClr val="FE815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33670877-04F5-FFE4-F269-980766A4C442}"/>
              </a:ext>
            </a:extLst>
          </p:cNvPr>
          <p:cNvSpPr/>
          <p:nvPr userDrawn="1"/>
        </p:nvSpPr>
        <p:spPr>
          <a:xfrm>
            <a:off x="4261662" y="6633561"/>
            <a:ext cx="393368" cy="224444"/>
          </a:xfrm>
          <a:prstGeom prst="rect">
            <a:avLst/>
          </a:prstGeom>
          <a:solidFill>
            <a:srgbClr val="FFD9B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836B1B32-DCC4-7ED4-222E-2B5B376AC267}"/>
              </a:ext>
            </a:extLst>
          </p:cNvPr>
          <p:cNvSpPr/>
          <p:nvPr userDrawn="1"/>
        </p:nvSpPr>
        <p:spPr>
          <a:xfrm>
            <a:off x="3713952" y="6633561"/>
            <a:ext cx="393368" cy="224444"/>
          </a:xfrm>
          <a:prstGeom prst="rect">
            <a:avLst/>
          </a:prstGeom>
          <a:solidFill>
            <a:srgbClr val="FEC2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D5E03529-32A0-16C0-6AC2-EEDEFE414A92}"/>
              </a:ext>
            </a:extLst>
          </p:cNvPr>
          <p:cNvSpPr/>
          <p:nvPr userDrawn="1"/>
        </p:nvSpPr>
        <p:spPr>
          <a:xfrm>
            <a:off x="3166242" y="6633561"/>
            <a:ext cx="393368" cy="224444"/>
          </a:xfrm>
          <a:prstGeom prst="rect">
            <a:avLst/>
          </a:prstGeom>
          <a:solidFill>
            <a:srgbClr val="FF8C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EE45BE73-9D7B-7105-B8DE-A65A309574A4}"/>
              </a:ext>
            </a:extLst>
          </p:cNvPr>
          <p:cNvSpPr/>
          <p:nvPr userDrawn="1"/>
        </p:nvSpPr>
        <p:spPr>
          <a:xfrm>
            <a:off x="2612238" y="6633561"/>
            <a:ext cx="393368" cy="224444"/>
          </a:xfrm>
          <a:prstGeom prst="rect">
            <a:avLst/>
          </a:prstGeom>
          <a:solidFill>
            <a:srgbClr val="FEC2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608F01AE-F8E3-7565-AF40-8827944C25FD}"/>
              </a:ext>
            </a:extLst>
          </p:cNvPr>
          <p:cNvSpPr/>
          <p:nvPr userDrawn="1"/>
        </p:nvSpPr>
        <p:spPr>
          <a:xfrm>
            <a:off x="2066326" y="6633562"/>
            <a:ext cx="393368" cy="224444"/>
          </a:xfrm>
          <a:prstGeom prst="rect">
            <a:avLst/>
          </a:prstGeom>
          <a:solidFill>
            <a:srgbClr val="FFD9B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3E98DE22-50EB-3440-2E4D-5E7EBCE1BE42}"/>
              </a:ext>
            </a:extLst>
          </p:cNvPr>
          <p:cNvSpPr>
            <a:spLocks/>
          </p:cNvSpPr>
          <p:nvPr userDrawn="1"/>
        </p:nvSpPr>
        <p:spPr>
          <a:xfrm>
            <a:off x="9216228" y="6284617"/>
            <a:ext cx="393192" cy="224444"/>
          </a:xfrm>
          <a:prstGeom prst="rect">
            <a:avLst/>
          </a:prstGeom>
          <a:solidFill>
            <a:srgbClr val="D8274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E1EE36D7-C53C-00CA-4440-F3639400CBAE}"/>
              </a:ext>
            </a:extLst>
          </p:cNvPr>
          <p:cNvSpPr/>
          <p:nvPr userDrawn="1"/>
        </p:nvSpPr>
        <p:spPr>
          <a:xfrm>
            <a:off x="8667619" y="6284617"/>
            <a:ext cx="393368" cy="224444"/>
          </a:xfrm>
          <a:prstGeom prst="rect">
            <a:avLst/>
          </a:prstGeom>
          <a:solidFill>
            <a:srgbClr val="6C262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557CBF77-2822-86A7-1B14-62C3787A9376}"/>
              </a:ext>
            </a:extLst>
          </p:cNvPr>
          <p:cNvSpPr/>
          <p:nvPr userDrawn="1"/>
        </p:nvSpPr>
        <p:spPr>
          <a:xfrm>
            <a:off x="8121707" y="6284617"/>
            <a:ext cx="393368" cy="224444"/>
          </a:xfrm>
          <a:prstGeom prst="rect">
            <a:avLst/>
          </a:prstGeom>
          <a:solidFill>
            <a:srgbClr val="D8274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AAC314F1-3B40-11E0-71E1-DC5AD313DC44}"/>
              </a:ext>
            </a:extLst>
          </p:cNvPr>
          <p:cNvSpPr/>
          <p:nvPr userDrawn="1"/>
        </p:nvSpPr>
        <p:spPr>
          <a:xfrm>
            <a:off x="7573098" y="6284617"/>
            <a:ext cx="393368" cy="224444"/>
          </a:xfrm>
          <a:prstGeom prst="rect">
            <a:avLst/>
          </a:prstGeom>
          <a:solidFill>
            <a:srgbClr val="FE815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525F2775-0EDB-6910-3C21-65F2141E6C51}"/>
              </a:ext>
            </a:extLst>
          </p:cNvPr>
          <p:cNvSpPr/>
          <p:nvPr userDrawn="1"/>
        </p:nvSpPr>
        <p:spPr>
          <a:xfrm>
            <a:off x="7017931" y="6284617"/>
            <a:ext cx="393368" cy="224444"/>
          </a:xfrm>
          <a:prstGeom prst="rect">
            <a:avLst/>
          </a:prstGeom>
          <a:solidFill>
            <a:srgbClr val="FFD9B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4028D078-231B-2D67-3738-4A062E74173B}"/>
              </a:ext>
            </a:extLst>
          </p:cNvPr>
          <p:cNvSpPr/>
          <p:nvPr userDrawn="1"/>
        </p:nvSpPr>
        <p:spPr>
          <a:xfrm>
            <a:off x="6462765" y="6284617"/>
            <a:ext cx="393368" cy="224444"/>
          </a:xfrm>
          <a:prstGeom prst="rect">
            <a:avLst/>
          </a:prstGeom>
          <a:solidFill>
            <a:srgbClr val="FEC2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B46266BD-5898-9AE7-2902-EEA446C7CE84}"/>
              </a:ext>
            </a:extLst>
          </p:cNvPr>
          <p:cNvSpPr/>
          <p:nvPr userDrawn="1"/>
        </p:nvSpPr>
        <p:spPr>
          <a:xfrm>
            <a:off x="5912435" y="6284617"/>
            <a:ext cx="393368" cy="224444"/>
          </a:xfrm>
          <a:prstGeom prst="rect">
            <a:avLst/>
          </a:prstGeom>
          <a:solidFill>
            <a:srgbClr val="FF8C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9B770B42-135C-B726-30B3-4264AC147156}"/>
              </a:ext>
            </a:extLst>
          </p:cNvPr>
          <p:cNvSpPr/>
          <p:nvPr userDrawn="1"/>
        </p:nvSpPr>
        <p:spPr>
          <a:xfrm>
            <a:off x="5357082" y="6284617"/>
            <a:ext cx="393368" cy="224444"/>
          </a:xfrm>
          <a:prstGeom prst="rect">
            <a:avLst/>
          </a:prstGeom>
          <a:solidFill>
            <a:srgbClr val="FEC2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975D6570-8734-2457-E40B-5870175B4882}"/>
              </a:ext>
            </a:extLst>
          </p:cNvPr>
          <p:cNvSpPr/>
          <p:nvPr userDrawn="1"/>
        </p:nvSpPr>
        <p:spPr>
          <a:xfrm>
            <a:off x="4807538" y="6284617"/>
            <a:ext cx="393368" cy="224444"/>
          </a:xfrm>
          <a:prstGeom prst="rect">
            <a:avLst/>
          </a:prstGeom>
          <a:solidFill>
            <a:srgbClr val="FFD9B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83F0E7E4-1935-49E0-0270-D2D216E84FB8}"/>
              </a:ext>
            </a:extLst>
          </p:cNvPr>
          <p:cNvSpPr/>
          <p:nvPr userDrawn="1"/>
        </p:nvSpPr>
        <p:spPr>
          <a:xfrm>
            <a:off x="4261662" y="6284617"/>
            <a:ext cx="393368" cy="224444"/>
          </a:xfrm>
          <a:prstGeom prst="rect">
            <a:avLst/>
          </a:prstGeom>
          <a:solidFill>
            <a:srgbClr val="FE815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683AFA2C-C4CC-C099-EEEB-64DD8BB1A400}"/>
              </a:ext>
            </a:extLst>
          </p:cNvPr>
          <p:cNvSpPr/>
          <p:nvPr userDrawn="1"/>
        </p:nvSpPr>
        <p:spPr>
          <a:xfrm>
            <a:off x="3715274" y="6284617"/>
            <a:ext cx="393368" cy="224444"/>
          </a:xfrm>
          <a:prstGeom prst="rect">
            <a:avLst/>
          </a:prstGeom>
          <a:solidFill>
            <a:srgbClr val="D8274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F48D1E73-F64D-CB42-82F3-079679B38F4A}"/>
              </a:ext>
            </a:extLst>
          </p:cNvPr>
          <p:cNvSpPr/>
          <p:nvPr userDrawn="1"/>
        </p:nvSpPr>
        <p:spPr>
          <a:xfrm>
            <a:off x="3164649" y="6284617"/>
            <a:ext cx="393368" cy="224444"/>
          </a:xfrm>
          <a:prstGeom prst="rect">
            <a:avLst/>
          </a:prstGeom>
          <a:solidFill>
            <a:srgbClr val="6C262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DEF48F58-F820-6911-234F-0B3C52730530}"/>
              </a:ext>
            </a:extLst>
          </p:cNvPr>
          <p:cNvSpPr/>
          <p:nvPr userDrawn="1"/>
        </p:nvSpPr>
        <p:spPr>
          <a:xfrm>
            <a:off x="2612238" y="6284617"/>
            <a:ext cx="393368" cy="224444"/>
          </a:xfrm>
          <a:prstGeom prst="rect">
            <a:avLst/>
          </a:prstGeom>
          <a:solidFill>
            <a:srgbClr val="D8274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EDF11DCF-4649-013C-3856-58C3A3764CBF}"/>
              </a:ext>
            </a:extLst>
          </p:cNvPr>
          <p:cNvSpPr/>
          <p:nvPr userDrawn="1"/>
        </p:nvSpPr>
        <p:spPr>
          <a:xfrm>
            <a:off x="2066326" y="6284617"/>
            <a:ext cx="393368" cy="224444"/>
          </a:xfrm>
          <a:prstGeom prst="rect">
            <a:avLst/>
          </a:prstGeom>
          <a:solidFill>
            <a:srgbClr val="FE815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Rectangle 52">
            <a:extLst>
              <a:ext uri="{FF2B5EF4-FFF2-40B4-BE49-F238E27FC236}">
                <a16:creationId xmlns:a16="http://schemas.microsoft.com/office/drawing/2014/main" id="{7F0E5613-3D20-8DC2-658F-8CDE557F05E7}"/>
              </a:ext>
            </a:extLst>
          </p:cNvPr>
          <p:cNvSpPr/>
          <p:nvPr userDrawn="1"/>
        </p:nvSpPr>
        <p:spPr>
          <a:xfrm>
            <a:off x="9762140" y="6284617"/>
            <a:ext cx="393368" cy="224444"/>
          </a:xfrm>
          <a:prstGeom prst="rect">
            <a:avLst/>
          </a:prstGeom>
          <a:solidFill>
            <a:srgbClr val="FE815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4" name="Rectangle 53">
            <a:extLst>
              <a:ext uri="{FF2B5EF4-FFF2-40B4-BE49-F238E27FC236}">
                <a16:creationId xmlns:a16="http://schemas.microsoft.com/office/drawing/2014/main" id="{3A7D5E43-731B-BDE9-8143-29998F6B0016}"/>
              </a:ext>
            </a:extLst>
          </p:cNvPr>
          <p:cNvSpPr/>
          <p:nvPr userDrawn="1"/>
        </p:nvSpPr>
        <p:spPr>
          <a:xfrm>
            <a:off x="1511072" y="6634562"/>
            <a:ext cx="393368" cy="224444"/>
          </a:xfrm>
          <a:prstGeom prst="rect">
            <a:avLst/>
          </a:prstGeom>
          <a:solidFill>
            <a:srgbClr val="FE815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Rectangle 54">
            <a:extLst>
              <a:ext uri="{FF2B5EF4-FFF2-40B4-BE49-F238E27FC236}">
                <a16:creationId xmlns:a16="http://schemas.microsoft.com/office/drawing/2014/main" id="{BE65301E-F190-9169-B484-53B7F84B3000}"/>
              </a:ext>
            </a:extLst>
          </p:cNvPr>
          <p:cNvSpPr/>
          <p:nvPr userDrawn="1"/>
        </p:nvSpPr>
        <p:spPr>
          <a:xfrm>
            <a:off x="954743" y="6634551"/>
            <a:ext cx="393368" cy="224444"/>
          </a:xfrm>
          <a:prstGeom prst="rect">
            <a:avLst/>
          </a:prstGeom>
          <a:solidFill>
            <a:srgbClr val="D8274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Rectangle 55">
            <a:extLst>
              <a:ext uri="{FF2B5EF4-FFF2-40B4-BE49-F238E27FC236}">
                <a16:creationId xmlns:a16="http://schemas.microsoft.com/office/drawing/2014/main" id="{F90E0E97-F029-000D-6E11-3C49067199B9}"/>
              </a:ext>
            </a:extLst>
          </p:cNvPr>
          <p:cNvSpPr/>
          <p:nvPr userDrawn="1"/>
        </p:nvSpPr>
        <p:spPr>
          <a:xfrm>
            <a:off x="404413" y="6634551"/>
            <a:ext cx="393368" cy="224444"/>
          </a:xfrm>
          <a:prstGeom prst="rect">
            <a:avLst/>
          </a:prstGeom>
          <a:solidFill>
            <a:srgbClr val="6C262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>
            <a:extLst>
              <a:ext uri="{FF2B5EF4-FFF2-40B4-BE49-F238E27FC236}">
                <a16:creationId xmlns:a16="http://schemas.microsoft.com/office/drawing/2014/main" id="{3B444D1B-7FE3-3577-58FC-9CE80CAC64FA}"/>
              </a:ext>
            </a:extLst>
          </p:cNvPr>
          <p:cNvSpPr/>
          <p:nvPr userDrawn="1"/>
        </p:nvSpPr>
        <p:spPr>
          <a:xfrm>
            <a:off x="0" y="6634551"/>
            <a:ext cx="242428" cy="224444"/>
          </a:xfrm>
          <a:prstGeom prst="rect">
            <a:avLst/>
          </a:prstGeom>
          <a:solidFill>
            <a:srgbClr val="D8274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Rectangle 57">
            <a:extLst>
              <a:ext uri="{FF2B5EF4-FFF2-40B4-BE49-F238E27FC236}">
                <a16:creationId xmlns:a16="http://schemas.microsoft.com/office/drawing/2014/main" id="{1F4F17FE-B133-DA5C-4BDB-EECF66FCE8DF}"/>
              </a:ext>
            </a:extLst>
          </p:cNvPr>
          <p:cNvSpPr/>
          <p:nvPr userDrawn="1"/>
        </p:nvSpPr>
        <p:spPr>
          <a:xfrm>
            <a:off x="1509909" y="6285607"/>
            <a:ext cx="393368" cy="224444"/>
          </a:xfrm>
          <a:prstGeom prst="rect">
            <a:avLst/>
          </a:prstGeom>
          <a:solidFill>
            <a:srgbClr val="FFD9B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Rectangle 58">
            <a:extLst>
              <a:ext uri="{FF2B5EF4-FFF2-40B4-BE49-F238E27FC236}">
                <a16:creationId xmlns:a16="http://schemas.microsoft.com/office/drawing/2014/main" id="{C43615D1-0EE5-D2F0-B35A-9E05763AA088}"/>
              </a:ext>
            </a:extLst>
          </p:cNvPr>
          <p:cNvSpPr/>
          <p:nvPr userDrawn="1"/>
        </p:nvSpPr>
        <p:spPr>
          <a:xfrm>
            <a:off x="954743" y="6285607"/>
            <a:ext cx="393368" cy="224444"/>
          </a:xfrm>
          <a:prstGeom prst="rect">
            <a:avLst/>
          </a:prstGeom>
          <a:solidFill>
            <a:srgbClr val="FEC2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Rectangle 59">
            <a:extLst>
              <a:ext uri="{FF2B5EF4-FFF2-40B4-BE49-F238E27FC236}">
                <a16:creationId xmlns:a16="http://schemas.microsoft.com/office/drawing/2014/main" id="{6AA68986-8D7D-FB8D-519C-EBEF7B9F768D}"/>
              </a:ext>
            </a:extLst>
          </p:cNvPr>
          <p:cNvSpPr/>
          <p:nvPr userDrawn="1"/>
        </p:nvSpPr>
        <p:spPr>
          <a:xfrm>
            <a:off x="404413" y="6285607"/>
            <a:ext cx="393368" cy="224444"/>
          </a:xfrm>
          <a:prstGeom prst="rect">
            <a:avLst/>
          </a:prstGeom>
          <a:solidFill>
            <a:srgbClr val="FF8C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1" name="Rectangle 60">
            <a:extLst>
              <a:ext uri="{FF2B5EF4-FFF2-40B4-BE49-F238E27FC236}">
                <a16:creationId xmlns:a16="http://schemas.microsoft.com/office/drawing/2014/main" id="{4030D2AB-193C-7D10-EBD0-FC145A4F642A}"/>
              </a:ext>
            </a:extLst>
          </p:cNvPr>
          <p:cNvSpPr/>
          <p:nvPr userDrawn="1"/>
        </p:nvSpPr>
        <p:spPr>
          <a:xfrm>
            <a:off x="0" y="6285607"/>
            <a:ext cx="242428" cy="224444"/>
          </a:xfrm>
          <a:prstGeom prst="rect">
            <a:avLst/>
          </a:prstGeom>
          <a:solidFill>
            <a:srgbClr val="FEC2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Rectangle 61">
            <a:extLst>
              <a:ext uri="{FF2B5EF4-FFF2-40B4-BE49-F238E27FC236}">
                <a16:creationId xmlns:a16="http://schemas.microsoft.com/office/drawing/2014/main" id="{6B0D3B58-6F0A-18CB-55C0-B08571F80A1B}"/>
              </a:ext>
            </a:extLst>
          </p:cNvPr>
          <p:cNvSpPr/>
          <p:nvPr userDrawn="1"/>
        </p:nvSpPr>
        <p:spPr>
          <a:xfrm>
            <a:off x="10301123" y="6635828"/>
            <a:ext cx="393368" cy="224444"/>
          </a:xfrm>
          <a:prstGeom prst="rect">
            <a:avLst/>
          </a:prstGeom>
          <a:solidFill>
            <a:srgbClr val="FE815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Rectangle 62">
            <a:extLst>
              <a:ext uri="{FF2B5EF4-FFF2-40B4-BE49-F238E27FC236}">
                <a16:creationId xmlns:a16="http://schemas.microsoft.com/office/drawing/2014/main" id="{B6A2DD4F-1AE1-3AB4-D8D8-F58645C2F00D}"/>
              </a:ext>
            </a:extLst>
          </p:cNvPr>
          <p:cNvSpPr/>
          <p:nvPr userDrawn="1"/>
        </p:nvSpPr>
        <p:spPr>
          <a:xfrm>
            <a:off x="10299960" y="6286884"/>
            <a:ext cx="393368" cy="224444"/>
          </a:xfrm>
          <a:prstGeom prst="rect">
            <a:avLst/>
          </a:prstGeom>
          <a:solidFill>
            <a:srgbClr val="FFD9B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" name="Rectangle 63">
            <a:extLst>
              <a:ext uri="{FF2B5EF4-FFF2-40B4-BE49-F238E27FC236}">
                <a16:creationId xmlns:a16="http://schemas.microsoft.com/office/drawing/2014/main" id="{15189355-C1BF-E4CA-26A6-4E54A5AAE082}"/>
              </a:ext>
            </a:extLst>
          </p:cNvPr>
          <p:cNvSpPr/>
          <p:nvPr userDrawn="1"/>
        </p:nvSpPr>
        <p:spPr>
          <a:xfrm>
            <a:off x="11952244" y="6629400"/>
            <a:ext cx="239756" cy="228600"/>
          </a:xfrm>
          <a:prstGeom prst="rect">
            <a:avLst/>
          </a:prstGeom>
          <a:solidFill>
            <a:srgbClr val="D8274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" name="Rectangle 64">
            <a:extLst>
              <a:ext uri="{FF2B5EF4-FFF2-40B4-BE49-F238E27FC236}">
                <a16:creationId xmlns:a16="http://schemas.microsoft.com/office/drawing/2014/main" id="{540BF053-BA53-72C3-45FF-5EC53C4E0879}"/>
              </a:ext>
            </a:extLst>
          </p:cNvPr>
          <p:cNvSpPr/>
          <p:nvPr userDrawn="1"/>
        </p:nvSpPr>
        <p:spPr>
          <a:xfrm>
            <a:off x="11401914" y="6633556"/>
            <a:ext cx="393368" cy="224444"/>
          </a:xfrm>
          <a:prstGeom prst="rect">
            <a:avLst/>
          </a:prstGeom>
          <a:solidFill>
            <a:srgbClr val="6C262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Rectangle 65">
            <a:extLst>
              <a:ext uri="{FF2B5EF4-FFF2-40B4-BE49-F238E27FC236}">
                <a16:creationId xmlns:a16="http://schemas.microsoft.com/office/drawing/2014/main" id="{218DCD00-01C9-B833-9AD6-8D40EA39F187}"/>
              </a:ext>
            </a:extLst>
          </p:cNvPr>
          <p:cNvSpPr/>
          <p:nvPr userDrawn="1"/>
        </p:nvSpPr>
        <p:spPr>
          <a:xfrm>
            <a:off x="10846561" y="6633556"/>
            <a:ext cx="393368" cy="224444"/>
          </a:xfrm>
          <a:prstGeom prst="rect">
            <a:avLst/>
          </a:prstGeom>
          <a:solidFill>
            <a:srgbClr val="D8274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" name="Rectangle 66">
            <a:extLst>
              <a:ext uri="{FF2B5EF4-FFF2-40B4-BE49-F238E27FC236}">
                <a16:creationId xmlns:a16="http://schemas.microsoft.com/office/drawing/2014/main" id="{1A290F36-2A10-6133-A71A-76BCE60DC784}"/>
              </a:ext>
            </a:extLst>
          </p:cNvPr>
          <p:cNvSpPr/>
          <p:nvPr userDrawn="1"/>
        </p:nvSpPr>
        <p:spPr>
          <a:xfrm>
            <a:off x="11952244" y="6284612"/>
            <a:ext cx="239756" cy="224443"/>
          </a:xfrm>
          <a:prstGeom prst="rect">
            <a:avLst/>
          </a:prstGeom>
          <a:solidFill>
            <a:srgbClr val="FEC2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" name="Rectangle 67">
            <a:extLst>
              <a:ext uri="{FF2B5EF4-FFF2-40B4-BE49-F238E27FC236}">
                <a16:creationId xmlns:a16="http://schemas.microsoft.com/office/drawing/2014/main" id="{2AA46AF7-A116-18DE-B63F-0BD90E5755BB}"/>
              </a:ext>
            </a:extLst>
          </p:cNvPr>
          <p:cNvSpPr/>
          <p:nvPr userDrawn="1"/>
        </p:nvSpPr>
        <p:spPr>
          <a:xfrm>
            <a:off x="11401914" y="6284612"/>
            <a:ext cx="393368" cy="224444"/>
          </a:xfrm>
          <a:prstGeom prst="rect">
            <a:avLst/>
          </a:prstGeom>
          <a:solidFill>
            <a:srgbClr val="FF8C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9" name="Rectangle 68">
            <a:extLst>
              <a:ext uri="{FF2B5EF4-FFF2-40B4-BE49-F238E27FC236}">
                <a16:creationId xmlns:a16="http://schemas.microsoft.com/office/drawing/2014/main" id="{DD59399E-73B4-4976-6ED6-A1B8740CB664}"/>
              </a:ext>
            </a:extLst>
          </p:cNvPr>
          <p:cNvSpPr/>
          <p:nvPr userDrawn="1"/>
        </p:nvSpPr>
        <p:spPr>
          <a:xfrm>
            <a:off x="10846561" y="6284612"/>
            <a:ext cx="393368" cy="224444"/>
          </a:xfrm>
          <a:prstGeom prst="rect">
            <a:avLst/>
          </a:prstGeom>
          <a:solidFill>
            <a:srgbClr val="FEC2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20678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5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sky, outdoor, symbol, cemetery&#10;&#10;Description automatically generated">
            <a:extLst>
              <a:ext uri="{FF2B5EF4-FFF2-40B4-BE49-F238E27FC236}">
                <a16:creationId xmlns:a16="http://schemas.microsoft.com/office/drawing/2014/main" id="{9F36D5F2-2F47-B20E-E80A-B7393748AC63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" name="Picture 1" descr="A black background with white text&#10;&#10;Description automatically generated with low confidence">
            <a:extLst>
              <a:ext uri="{FF2B5EF4-FFF2-40B4-BE49-F238E27FC236}">
                <a16:creationId xmlns:a16="http://schemas.microsoft.com/office/drawing/2014/main" id="{C0983BB9-A3FC-9211-1C34-B84C5D80BC0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39" y="5242174"/>
            <a:ext cx="8027402" cy="14408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049267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>
            <a:extLst>
              <a:ext uri="{FF2B5EF4-FFF2-40B4-BE49-F238E27FC236}">
                <a16:creationId xmlns:a16="http://schemas.microsoft.com/office/drawing/2014/main" id="{87D9A4AD-163E-3973-10CD-4EBB927A0489}"/>
              </a:ext>
            </a:extLst>
          </p:cNvPr>
          <p:cNvSpPr txBox="1"/>
          <p:nvPr/>
        </p:nvSpPr>
        <p:spPr>
          <a:xfrm>
            <a:off x="3162105" y="367685"/>
            <a:ext cx="78486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tabLst>
                <a:tab pos="342900" algn="l"/>
                <a:tab pos="739775" algn="l"/>
              </a:tabLst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rPr>
              <a:t>I. </a:t>
            </a:r>
            <a:r>
              <a:rPr lang="en-US" sz="2800" dirty="0">
                <a:solidFill>
                  <a:prstClr val="black"/>
                </a:solidFill>
              </a:rPr>
              <a:t>Timothy’s Like-mindedness (Phil. 2:19–24)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rPr>
              <a:t>	</a:t>
            </a:r>
          </a:p>
          <a:p>
            <a:pPr lvl="0">
              <a:tabLst>
                <a:tab pos="285750" algn="l"/>
                <a:tab pos="739775" algn="l"/>
              </a:tabLst>
              <a:defRPr/>
            </a:pPr>
            <a:r>
              <a:rPr lang="en-US" sz="2800" dirty="0">
                <a:solidFill>
                  <a:prstClr val="black"/>
                </a:solidFill>
              </a:rPr>
              <a:t>	A. Sincere care (2:19–21)</a:t>
            </a:r>
          </a:p>
          <a:p>
            <a:pPr lvl="0">
              <a:tabLst>
                <a:tab pos="285750" algn="l"/>
                <a:tab pos="739775" algn="l"/>
              </a:tabLst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rPr>
              <a:t>	</a:t>
            </a:r>
            <a:r>
              <a:rPr kumimoji="0" lang="en-US" sz="28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rPr>
              <a:t>B. Humble preparation (2:22–24)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CB1F72B7-014A-3E62-732A-05824DB26CAC}"/>
              </a:ext>
            </a:extLst>
          </p:cNvPr>
          <p:cNvGrpSpPr/>
          <p:nvPr/>
        </p:nvGrpSpPr>
        <p:grpSpPr>
          <a:xfrm>
            <a:off x="3162105" y="4999644"/>
            <a:ext cx="8744144" cy="954107"/>
            <a:chOff x="3162106" y="4638528"/>
            <a:chExt cx="8744144" cy="954107"/>
          </a:xfrm>
        </p:grpSpPr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62D9DF2C-E489-D157-FFB8-980DD176AED0}"/>
                </a:ext>
              </a:extLst>
            </p:cNvPr>
            <p:cNvSpPr txBox="1"/>
            <p:nvPr/>
          </p:nvSpPr>
          <p:spPr>
            <a:xfrm>
              <a:off x="3162106" y="4638528"/>
              <a:ext cx="8744144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>
                <a:tabLst>
                  <a:tab pos="514350" algn="l"/>
                </a:tabLst>
                <a:defRPr/>
              </a:pPr>
              <a:r>
                <a:rPr lang="en-US" sz="2800" dirty="0">
                  <a:solidFill>
                    <a:prstClr val="black"/>
                  </a:solidFill>
                </a:rPr>
                <a:t>	How is Timothy’s humility evident in Paul’s final words about their relationship? (2 Timothy 3:10–12)</a:t>
              </a:r>
              <a:endPara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endParaRPr>
            </a:p>
          </p:txBody>
        </p:sp>
        <p:pic>
          <p:nvPicPr>
            <p:cNvPr id="5" name="Picture 4" descr="A red and white question mark in a circle&#10;&#10;Description automatically generated with medium confidence">
              <a:extLst>
                <a:ext uri="{FF2B5EF4-FFF2-40B4-BE49-F238E27FC236}">
                  <a16:creationId xmlns:a16="http://schemas.microsoft.com/office/drawing/2014/main" id="{6F576FB6-B026-F645-AB3B-D056221D5DD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62106" y="4638528"/>
              <a:ext cx="456793" cy="4572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6817028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>
            <a:extLst>
              <a:ext uri="{FF2B5EF4-FFF2-40B4-BE49-F238E27FC236}">
                <a16:creationId xmlns:a16="http://schemas.microsoft.com/office/drawing/2014/main" id="{87D9A4AD-163E-3973-10CD-4EBB927A0489}"/>
              </a:ext>
            </a:extLst>
          </p:cNvPr>
          <p:cNvSpPr txBox="1"/>
          <p:nvPr/>
        </p:nvSpPr>
        <p:spPr>
          <a:xfrm>
            <a:off x="3162105" y="367685"/>
            <a:ext cx="78486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tabLst>
                <a:tab pos="342900" algn="l"/>
                <a:tab pos="739775" algn="l"/>
              </a:tabLst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rPr>
              <a:t>I. </a:t>
            </a:r>
            <a:r>
              <a:rPr lang="en-US" sz="2800" dirty="0">
                <a:solidFill>
                  <a:prstClr val="black"/>
                </a:solidFill>
              </a:rPr>
              <a:t>Timothy’s Like-mindedness (Phil. 2:19–24)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rPr>
              <a:t>	</a:t>
            </a:r>
          </a:p>
          <a:p>
            <a:pPr lvl="0">
              <a:tabLst>
                <a:tab pos="285750" algn="l"/>
                <a:tab pos="739775" algn="l"/>
              </a:tabLst>
              <a:defRPr/>
            </a:pPr>
            <a:r>
              <a:rPr lang="en-US" sz="2800" dirty="0">
                <a:solidFill>
                  <a:prstClr val="black"/>
                </a:solidFill>
              </a:rPr>
              <a:t>	A. Sincere care (2:19–21)</a:t>
            </a:r>
          </a:p>
          <a:p>
            <a:pPr lvl="0">
              <a:tabLst>
                <a:tab pos="285750" algn="l"/>
                <a:tab pos="739775" algn="l"/>
              </a:tabLst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rPr>
              <a:t>	</a:t>
            </a:r>
            <a:r>
              <a:rPr kumimoji="0" lang="en-US" sz="28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rPr>
              <a:t>B. Humble preparation (2:22–24)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CB1F72B7-014A-3E62-732A-05824DB26CAC}"/>
              </a:ext>
            </a:extLst>
          </p:cNvPr>
          <p:cNvGrpSpPr/>
          <p:nvPr/>
        </p:nvGrpSpPr>
        <p:grpSpPr>
          <a:xfrm>
            <a:off x="3162105" y="4999644"/>
            <a:ext cx="8744144" cy="954107"/>
            <a:chOff x="3162106" y="4638528"/>
            <a:chExt cx="8744144" cy="954107"/>
          </a:xfrm>
        </p:grpSpPr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62D9DF2C-E489-D157-FFB8-980DD176AED0}"/>
                </a:ext>
              </a:extLst>
            </p:cNvPr>
            <p:cNvSpPr txBox="1"/>
            <p:nvPr/>
          </p:nvSpPr>
          <p:spPr>
            <a:xfrm>
              <a:off x="3162106" y="4638528"/>
              <a:ext cx="8744144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>
                <a:tabLst>
                  <a:tab pos="514350" algn="l"/>
                </a:tabLst>
                <a:defRPr/>
              </a:pPr>
              <a:r>
                <a:rPr lang="en-US" sz="2800" dirty="0">
                  <a:solidFill>
                    <a:prstClr val="black"/>
                  </a:solidFill>
                </a:rPr>
                <a:t>	How do you think the Philippians responded to Paul’s plan to visit them as soon as possible?</a:t>
              </a:r>
              <a:endPara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endParaRPr>
            </a:p>
          </p:txBody>
        </p:sp>
        <p:pic>
          <p:nvPicPr>
            <p:cNvPr id="5" name="Picture 4" descr="A red and white question mark in a circle&#10;&#10;Description automatically generated with medium confidence">
              <a:extLst>
                <a:ext uri="{FF2B5EF4-FFF2-40B4-BE49-F238E27FC236}">
                  <a16:creationId xmlns:a16="http://schemas.microsoft.com/office/drawing/2014/main" id="{6F576FB6-B026-F645-AB3B-D056221D5DD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62106" y="4638528"/>
              <a:ext cx="456793" cy="4572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2760104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>
            <a:extLst>
              <a:ext uri="{FF2B5EF4-FFF2-40B4-BE49-F238E27FC236}">
                <a16:creationId xmlns:a16="http://schemas.microsoft.com/office/drawing/2014/main" id="{87D9A4AD-163E-3973-10CD-4EBB927A0489}"/>
              </a:ext>
            </a:extLst>
          </p:cNvPr>
          <p:cNvSpPr txBox="1"/>
          <p:nvPr/>
        </p:nvSpPr>
        <p:spPr>
          <a:xfrm>
            <a:off x="3162105" y="367685"/>
            <a:ext cx="78486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tabLst>
                <a:tab pos="342900" algn="l"/>
                <a:tab pos="739775" algn="l"/>
              </a:tabLst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rPr>
              <a:t>I. </a:t>
            </a:r>
            <a:r>
              <a:rPr lang="en-US" sz="2800" dirty="0">
                <a:solidFill>
                  <a:prstClr val="black"/>
                </a:solidFill>
              </a:rPr>
              <a:t>Timothy’s Like-mindedness (Phil. 2:19–24)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rPr>
              <a:t>	</a:t>
            </a:r>
          </a:p>
          <a:p>
            <a:pPr lvl="0">
              <a:tabLst>
                <a:tab pos="285750" algn="l"/>
                <a:tab pos="739775" algn="l"/>
              </a:tabLst>
              <a:defRPr/>
            </a:pPr>
            <a:r>
              <a:rPr lang="en-US" sz="2800" dirty="0">
                <a:solidFill>
                  <a:prstClr val="black"/>
                </a:solidFill>
              </a:rPr>
              <a:t>	A. Sincere care (2:19–21)</a:t>
            </a:r>
          </a:p>
          <a:p>
            <a:pPr lvl="0">
              <a:tabLst>
                <a:tab pos="285750" algn="l"/>
                <a:tab pos="739775" algn="l"/>
              </a:tabLst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rPr>
              <a:t>	</a:t>
            </a:r>
            <a:r>
              <a:rPr kumimoji="0" lang="en-US" sz="28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rPr>
              <a:t>B. Humble preparation (2:22–24)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CB1F72B7-014A-3E62-732A-05824DB26CAC}"/>
              </a:ext>
            </a:extLst>
          </p:cNvPr>
          <p:cNvGrpSpPr/>
          <p:nvPr/>
        </p:nvGrpSpPr>
        <p:grpSpPr>
          <a:xfrm>
            <a:off x="3162105" y="4999644"/>
            <a:ext cx="6028548" cy="954107"/>
            <a:chOff x="3162106" y="4638528"/>
            <a:chExt cx="6028548" cy="954107"/>
          </a:xfrm>
        </p:grpSpPr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62D9DF2C-E489-D157-FFB8-980DD176AED0}"/>
                </a:ext>
              </a:extLst>
            </p:cNvPr>
            <p:cNvSpPr txBox="1"/>
            <p:nvPr/>
          </p:nvSpPr>
          <p:spPr>
            <a:xfrm>
              <a:off x="3162106" y="4638528"/>
              <a:ext cx="6028548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>
                <a:tabLst>
                  <a:tab pos="514350" algn="l"/>
                </a:tabLst>
                <a:defRPr/>
              </a:pPr>
              <a:r>
                <a:rPr lang="en-US" sz="2800" dirty="0">
                  <a:solidFill>
                    <a:prstClr val="black"/>
                  </a:solidFill>
                </a:rPr>
                <a:t>	How should believers today respond to Christ’s any-moment return?</a:t>
              </a:r>
              <a:endPara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endParaRPr>
            </a:p>
          </p:txBody>
        </p:sp>
        <p:pic>
          <p:nvPicPr>
            <p:cNvPr id="5" name="Picture 4" descr="A red and white question mark in a circle&#10;&#10;Description automatically generated with medium confidence">
              <a:extLst>
                <a:ext uri="{FF2B5EF4-FFF2-40B4-BE49-F238E27FC236}">
                  <a16:creationId xmlns:a16="http://schemas.microsoft.com/office/drawing/2014/main" id="{6F576FB6-B026-F645-AB3B-D056221D5DD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62106" y="4638528"/>
              <a:ext cx="456793" cy="457200"/>
            </a:xfrm>
            <a:prstGeom prst="rect">
              <a:avLst/>
            </a:prstGeom>
          </p:spPr>
        </p:pic>
      </p:grpSp>
      <p:pic>
        <p:nvPicPr>
          <p:cNvPr id="2" name="Picture 1" descr="A red alarm clock with bells&#10;&#10;Description automatically generated">
            <a:extLst>
              <a:ext uri="{FF2B5EF4-FFF2-40B4-BE49-F238E27FC236}">
                <a16:creationId xmlns:a16="http://schemas.microsoft.com/office/drawing/2014/main" id="{AF1594F5-9357-AE4C-008C-95C0F76D307A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767141" y="2127379"/>
            <a:ext cx="3483208" cy="42640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53149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0B476749-CC7B-F649-126A-619373453FE3}"/>
              </a:ext>
            </a:extLst>
          </p:cNvPr>
          <p:cNvGrpSpPr/>
          <p:nvPr/>
        </p:nvGrpSpPr>
        <p:grpSpPr>
          <a:xfrm>
            <a:off x="3162106" y="5009809"/>
            <a:ext cx="8744144" cy="954107"/>
            <a:chOff x="3162106" y="4638528"/>
            <a:chExt cx="8744144" cy="954107"/>
          </a:xfrm>
        </p:grpSpPr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317DF8C7-1033-B9C4-815A-DCA37473F374}"/>
                </a:ext>
              </a:extLst>
            </p:cNvPr>
            <p:cNvSpPr txBox="1"/>
            <p:nvPr/>
          </p:nvSpPr>
          <p:spPr>
            <a:xfrm>
              <a:off x="3162106" y="4638528"/>
              <a:ext cx="8744144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>
                <a:tabLst>
                  <a:tab pos="514350" algn="l"/>
                </a:tabLst>
                <a:defRPr/>
              </a:pPr>
              <a:r>
                <a:rPr lang="en-US" sz="2800" dirty="0">
                  <a:solidFill>
                    <a:prstClr val="black"/>
                  </a:solidFill>
                </a:rPr>
                <a:t>	What do you learn about Epaphroditus from the titles Paul gave him (brother, companion in labor, fellow soldier)? </a:t>
              </a:r>
              <a:endPara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endParaRPr>
            </a:p>
          </p:txBody>
        </p:sp>
        <p:pic>
          <p:nvPicPr>
            <p:cNvPr id="11" name="Picture 10" descr="A red and white question mark in a circle&#10;&#10;Description automatically generated with medium confidence">
              <a:extLst>
                <a:ext uri="{FF2B5EF4-FFF2-40B4-BE49-F238E27FC236}">
                  <a16:creationId xmlns:a16="http://schemas.microsoft.com/office/drawing/2014/main" id="{3F0A5D33-5719-2FE9-123F-C81985E16A5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62106" y="4638528"/>
              <a:ext cx="456793" cy="457200"/>
            </a:xfrm>
            <a:prstGeom prst="rect">
              <a:avLst/>
            </a:prstGeom>
          </p:spPr>
        </p:pic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549DCE55-324F-615C-D03B-8A143C7C2958}"/>
              </a:ext>
            </a:extLst>
          </p:cNvPr>
          <p:cNvSpPr txBox="1"/>
          <p:nvPr/>
        </p:nvSpPr>
        <p:spPr>
          <a:xfrm>
            <a:off x="3077468" y="367685"/>
            <a:ext cx="839043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tabLst>
                <a:tab pos="342900" algn="l"/>
                <a:tab pos="739775" algn="l"/>
              </a:tabLst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II. </a:t>
            </a:r>
            <a:r>
              <a:rPr lang="en-US" sz="2800" dirty="0">
                <a:solidFill>
                  <a:prstClr val="black"/>
                </a:solidFill>
              </a:rPr>
              <a:t>Epaphroditus’s Like-mindedness (Phil. 2:25–30)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	</a:t>
            </a:r>
          </a:p>
          <a:p>
            <a:pPr lvl="0">
              <a:tabLst>
                <a:tab pos="371475" algn="l"/>
                <a:tab pos="739775" algn="l"/>
              </a:tabLst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	A. </a:t>
            </a:r>
            <a:r>
              <a:rPr lang="en-US" sz="2800" dirty="0">
                <a:solidFill>
                  <a:prstClr val="black"/>
                </a:solidFill>
              </a:rPr>
              <a:t>Personal sacrifice (2:25–28)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905053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549DCE55-324F-615C-D03B-8A143C7C2958}"/>
              </a:ext>
            </a:extLst>
          </p:cNvPr>
          <p:cNvSpPr txBox="1"/>
          <p:nvPr/>
        </p:nvSpPr>
        <p:spPr>
          <a:xfrm>
            <a:off x="3077468" y="367685"/>
            <a:ext cx="839043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tabLst>
                <a:tab pos="342900" algn="l"/>
                <a:tab pos="739775" algn="l"/>
              </a:tabLst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II. </a:t>
            </a:r>
            <a:r>
              <a:rPr lang="en-US" sz="2800" dirty="0">
                <a:solidFill>
                  <a:prstClr val="black"/>
                </a:solidFill>
              </a:rPr>
              <a:t>Epaphroditus’s Like-mindedness (Phil. 2:25–30)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	</a:t>
            </a:r>
          </a:p>
          <a:p>
            <a:pPr lvl="0">
              <a:tabLst>
                <a:tab pos="371475" algn="l"/>
                <a:tab pos="739775" algn="l"/>
              </a:tabLst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	A. </a:t>
            </a:r>
            <a:r>
              <a:rPr lang="en-US" sz="2800" dirty="0">
                <a:solidFill>
                  <a:prstClr val="black"/>
                </a:solidFill>
              </a:rPr>
              <a:t>Personal sacrifice (2:25–28)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F6C7112-524C-6C73-90D8-0A92D3ECFFB4}"/>
              </a:ext>
            </a:extLst>
          </p:cNvPr>
          <p:cNvSpPr txBox="1"/>
          <p:nvPr/>
        </p:nvSpPr>
        <p:spPr>
          <a:xfrm>
            <a:off x="3162106" y="4572635"/>
            <a:ext cx="863178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tabLst>
                <a:tab pos="561975" algn="l"/>
              </a:tabLst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D82741"/>
                </a:solidFill>
                <a:effectLst/>
                <a:uLnTx/>
                <a:uFillTx/>
                <a:latin typeface="Calibri" panose="020F0502020204030204"/>
              </a:rPr>
              <a:t>•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rPr>
              <a:t> </a:t>
            </a:r>
            <a:r>
              <a:rPr lang="en-US" sz="2800" dirty="0">
                <a:solidFill>
                  <a:prstClr val="black"/>
                </a:solidFill>
              </a:rPr>
              <a:t>Epaphroditus brought a financial offering to support Paul’s basic need for food, but he also came to offer himself sacrificially as Paul’s helper.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</a:endParaRPr>
          </a:p>
        </p:txBody>
      </p:sp>
      <p:pic>
        <p:nvPicPr>
          <p:cNvPr id="8" name="Picture 7" descr="A sliced bread on a black background&#10;&#10;Description automatically generated">
            <a:extLst>
              <a:ext uri="{FF2B5EF4-FFF2-40B4-BE49-F238E27FC236}">
                <a16:creationId xmlns:a16="http://schemas.microsoft.com/office/drawing/2014/main" id="{65F246FC-4800-E138-FDF5-DB6F425F22F6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64695" y="1321792"/>
            <a:ext cx="5015982" cy="33439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75845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549DCE55-324F-615C-D03B-8A143C7C2958}"/>
              </a:ext>
            </a:extLst>
          </p:cNvPr>
          <p:cNvSpPr txBox="1"/>
          <p:nvPr/>
        </p:nvSpPr>
        <p:spPr>
          <a:xfrm>
            <a:off x="3077468" y="367685"/>
            <a:ext cx="839043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tabLst>
                <a:tab pos="342900" algn="l"/>
                <a:tab pos="739775" algn="l"/>
              </a:tabLst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II. </a:t>
            </a:r>
            <a:r>
              <a:rPr lang="en-US" sz="2800" dirty="0">
                <a:solidFill>
                  <a:prstClr val="black"/>
                </a:solidFill>
              </a:rPr>
              <a:t>Epaphroditus’s Like-mindedness (Phil. 2:25–30)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	</a:t>
            </a:r>
          </a:p>
          <a:p>
            <a:pPr lvl="0">
              <a:tabLst>
                <a:tab pos="371475" algn="l"/>
                <a:tab pos="739775" algn="l"/>
              </a:tabLst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	A. </a:t>
            </a:r>
            <a:r>
              <a:rPr lang="en-US" sz="2800" dirty="0">
                <a:solidFill>
                  <a:prstClr val="black"/>
                </a:solidFill>
              </a:rPr>
              <a:t>Personal sacrifice (2:25–28)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912B151D-3EBD-A354-BF64-0ECFAA098711}"/>
              </a:ext>
            </a:extLst>
          </p:cNvPr>
          <p:cNvGrpSpPr/>
          <p:nvPr/>
        </p:nvGrpSpPr>
        <p:grpSpPr>
          <a:xfrm>
            <a:off x="3162106" y="4583235"/>
            <a:ext cx="8622457" cy="1384995"/>
            <a:chOff x="3162106" y="4638528"/>
            <a:chExt cx="8622457" cy="1384995"/>
          </a:xfrm>
        </p:grpSpPr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00A385CF-4483-1EC7-A854-6E3C99A628ED}"/>
                </a:ext>
              </a:extLst>
            </p:cNvPr>
            <p:cNvSpPr txBox="1"/>
            <p:nvPr/>
          </p:nvSpPr>
          <p:spPr>
            <a:xfrm>
              <a:off x="3162106" y="4638528"/>
              <a:ext cx="8622457" cy="1384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>
                <a:tabLst>
                  <a:tab pos="514350" algn="l"/>
                </a:tabLst>
                <a:defRPr/>
              </a:pPr>
              <a:r>
                <a:rPr lang="en-US" sz="2800" dirty="0">
                  <a:solidFill>
                    <a:prstClr val="black"/>
                  </a:solidFill>
                </a:rPr>
                <a:t>	When have you received the benefits of someone’s personal sacrifice on your behalf? How did benefiting from someone’s service affect you?</a:t>
              </a:r>
              <a:endPara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endParaRPr>
            </a:p>
          </p:txBody>
        </p:sp>
        <p:pic>
          <p:nvPicPr>
            <p:cNvPr id="5" name="Picture 4" descr="A red and white question mark in a circle&#10;&#10;Description automatically generated with medium confidence">
              <a:extLst>
                <a:ext uri="{FF2B5EF4-FFF2-40B4-BE49-F238E27FC236}">
                  <a16:creationId xmlns:a16="http://schemas.microsoft.com/office/drawing/2014/main" id="{053AB796-9547-B1AA-6FA2-16FEE2236D1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62106" y="4638528"/>
              <a:ext cx="456793" cy="4572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9821062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549DCE55-324F-615C-D03B-8A143C7C2958}"/>
              </a:ext>
            </a:extLst>
          </p:cNvPr>
          <p:cNvSpPr txBox="1"/>
          <p:nvPr/>
        </p:nvSpPr>
        <p:spPr>
          <a:xfrm>
            <a:off x="3077468" y="367685"/>
            <a:ext cx="839043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tabLst>
                <a:tab pos="342900" algn="l"/>
                <a:tab pos="739775" algn="l"/>
              </a:tabLst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II. </a:t>
            </a:r>
            <a:r>
              <a:rPr lang="en-US" sz="2800" dirty="0">
                <a:solidFill>
                  <a:prstClr val="black"/>
                </a:solidFill>
              </a:rPr>
              <a:t>Epaphroditus’s Like-mindedness (Phil. 2:25–30)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	</a:t>
            </a:r>
          </a:p>
          <a:p>
            <a:pPr lvl="0">
              <a:tabLst>
                <a:tab pos="371475" algn="l"/>
                <a:tab pos="739775" algn="l"/>
              </a:tabLst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	A. </a:t>
            </a:r>
            <a:r>
              <a:rPr lang="en-US" sz="2800" dirty="0">
                <a:solidFill>
                  <a:prstClr val="black"/>
                </a:solidFill>
              </a:rPr>
              <a:t>Personal sacrifice (2:25–28)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F6C7112-524C-6C73-90D8-0A92D3ECFFB4}"/>
              </a:ext>
            </a:extLst>
          </p:cNvPr>
          <p:cNvSpPr txBox="1"/>
          <p:nvPr/>
        </p:nvSpPr>
        <p:spPr>
          <a:xfrm>
            <a:off x="3162106" y="4572635"/>
            <a:ext cx="863178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tabLst>
                <a:tab pos="561975" algn="l"/>
              </a:tabLst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D82741"/>
                </a:solidFill>
                <a:effectLst/>
                <a:uLnTx/>
                <a:uFillTx/>
                <a:latin typeface="Calibri" panose="020F0502020204030204"/>
              </a:rPr>
              <a:t>•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rPr>
              <a:t> </a:t>
            </a:r>
            <a:r>
              <a:rPr lang="en-US" sz="2800" dirty="0">
                <a:solidFill>
                  <a:prstClr val="black"/>
                </a:solidFill>
              </a:rPr>
              <a:t>Epaphroditus experienced a distressing heaviness in his heart when he learned the Philippians were unsure of his condition.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11617432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549DCE55-324F-615C-D03B-8A143C7C2958}"/>
              </a:ext>
            </a:extLst>
          </p:cNvPr>
          <p:cNvSpPr txBox="1"/>
          <p:nvPr/>
        </p:nvSpPr>
        <p:spPr>
          <a:xfrm>
            <a:off x="3077468" y="367685"/>
            <a:ext cx="839043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tabLst>
                <a:tab pos="342900" algn="l"/>
                <a:tab pos="739775" algn="l"/>
              </a:tabLst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II. </a:t>
            </a:r>
            <a:r>
              <a:rPr lang="en-US" sz="2800" dirty="0">
                <a:solidFill>
                  <a:prstClr val="black"/>
                </a:solidFill>
              </a:rPr>
              <a:t>Epaphroditus’s Like-mindedness (Phil. 2:25–30)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	</a:t>
            </a:r>
          </a:p>
          <a:p>
            <a:pPr lvl="0">
              <a:tabLst>
                <a:tab pos="371475" algn="l"/>
                <a:tab pos="739775" algn="l"/>
              </a:tabLst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	A. </a:t>
            </a:r>
            <a:r>
              <a:rPr lang="en-US" sz="2800" dirty="0">
                <a:solidFill>
                  <a:prstClr val="black"/>
                </a:solidFill>
              </a:rPr>
              <a:t>Personal sacrifice (2:25–28)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912B151D-3EBD-A354-BF64-0ECFAA098711}"/>
              </a:ext>
            </a:extLst>
          </p:cNvPr>
          <p:cNvGrpSpPr/>
          <p:nvPr/>
        </p:nvGrpSpPr>
        <p:grpSpPr>
          <a:xfrm>
            <a:off x="3162106" y="4583235"/>
            <a:ext cx="8622457" cy="1384995"/>
            <a:chOff x="3162106" y="4638528"/>
            <a:chExt cx="8622457" cy="1384995"/>
          </a:xfrm>
        </p:grpSpPr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00A385CF-4483-1EC7-A854-6E3C99A628ED}"/>
                </a:ext>
              </a:extLst>
            </p:cNvPr>
            <p:cNvSpPr txBox="1"/>
            <p:nvPr/>
          </p:nvSpPr>
          <p:spPr>
            <a:xfrm>
              <a:off x="3162106" y="4638528"/>
              <a:ext cx="8622457" cy="1384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>
                <a:tabLst>
                  <a:tab pos="514350" algn="l"/>
                </a:tabLst>
                <a:defRPr/>
              </a:pPr>
              <a:r>
                <a:rPr lang="en-US" sz="2800" dirty="0">
                  <a:solidFill>
                    <a:prstClr val="black"/>
                  </a:solidFill>
                </a:rPr>
                <a:t>	Evaluate this statement: Those who seek to bring joy and gladness to others will themselves know true joy and gladness as a result.</a:t>
              </a:r>
              <a:endPara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endParaRPr>
            </a:p>
          </p:txBody>
        </p:sp>
        <p:pic>
          <p:nvPicPr>
            <p:cNvPr id="5" name="Picture 4" descr="A red and white question mark in a circle&#10;&#10;Description automatically generated with medium confidence">
              <a:extLst>
                <a:ext uri="{FF2B5EF4-FFF2-40B4-BE49-F238E27FC236}">
                  <a16:creationId xmlns:a16="http://schemas.microsoft.com/office/drawing/2014/main" id="{053AB796-9547-B1AA-6FA2-16FEE2236D1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62106" y="4638528"/>
              <a:ext cx="456793" cy="4572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0221584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0B476749-CC7B-F649-126A-619373453FE3}"/>
              </a:ext>
            </a:extLst>
          </p:cNvPr>
          <p:cNvGrpSpPr/>
          <p:nvPr/>
        </p:nvGrpSpPr>
        <p:grpSpPr>
          <a:xfrm>
            <a:off x="3162106" y="5009809"/>
            <a:ext cx="8744144" cy="954107"/>
            <a:chOff x="3162106" y="4638528"/>
            <a:chExt cx="8744144" cy="954107"/>
          </a:xfrm>
        </p:grpSpPr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317DF8C7-1033-B9C4-815A-DCA37473F374}"/>
                </a:ext>
              </a:extLst>
            </p:cNvPr>
            <p:cNvSpPr txBox="1"/>
            <p:nvPr/>
          </p:nvSpPr>
          <p:spPr>
            <a:xfrm>
              <a:off x="3162106" y="4638528"/>
              <a:ext cx="8744144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>
                <a:tabLst>
                  <a:tab pos="514350" algn="l"/>
                </a:tabLst>
                <a:defRPr/>
              </a:pPr>
              <a:r>
                <a:rPr lang="en-US" sz="2800" dirty="0">
                  <a:solidFill>
                    <a:prstClr val="black"/>
                  </a:solidFill>
                </a:rPr>
                <a:t>	Why might a church need to be told to honor someone who served the Lord sacrificially?</a:t>
              </a:r>
              <a:endPara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endParaRPr>
            </a:p>
          </p:txBody>
        </p:sp>
        <p:pic>
          <p:nvPicPr>
            <p:cNvPr id="11" name="Picture 10" descr="A red and white question mark in a circle&#10;&#10;Description automatically generated with medium confidence">
              <a:extLst>
                <a:ext uri="{FF2B5EF4-FFF2-40B4-BE49-F238E27FC236}">
                  <a16:creationId xmlns:a16="http://schemas.microsoft.com/office/drawing/2014/main" id="{3F0A5D33-5719-2FE9-123F-C81985E16A5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62106" y="4638528"/>
              <a:ext cx="456793" cy="457200"/>
            </a:xfrm>
            <a:prstGeom prst="rect">
              <a:avLst/>
            </a:prstGeom>
          </p:spPr>
        </p:pic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549DCE55-324F-615C-D03B-8A143C7C2958}"/>
              </a:ext>
            </a:extLst>
          </p:cNvPr>
          <p:cNvSpPr txBox="1"/>
          <p:nvPr/>
        </p:nvSpPr>
        <p:spPr>
          <a:xfrm>
            <a:off x="3077468" y="367685"/>
            <a:ext cx="839043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tabLst>
                <a:tab pos="342900" algn="l"/>
                <a:tab pos="739775" algn="l"/>
              </a:tabLst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II. </a:t>
            </a:r>
            <a:r>
              <a:rPr lang="en-US" sz="2800" dirty="0">
                <a:solidFill>
                  <a:prstClr val="black"/>
                </a:solidFill>
              </a:rPr>
              <a:t>Epaphroditus’s Like-mindedness (Phil. 2:25–30)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	</a:t>
            </a:r>
          </a:p>
          <a:p>
            <a:pPr lvl="0">
              <a:tabLst>
                <a:tab pos="371475" algn="l"/>
                <a:tab pos="739775" algn="l"/>
              </a:tabLst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	A. </a:t>
            </a:r>
            <a:r>
              <a:rPr lang="en-US" sz="2800" dirty="0">
                <a:solidFill>
                  <a:prstClr val="black"/>
                </a:solidFill>
              </a:rPr>
              <a:t>Personal sacrifice (2:25–28)</a:t>
            </a:r>
          </a:p>
          <a:p>
            <a:pPr lvl="0">
              <a:tabLst>
                <a:tab pos="371475" algn="l"/>
                <a:tab pos="739775" algn="l"/>
              </a:tabLst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	B. Honorable sacrifice (2:29, 30)</a:t>
            </a:r>
          </a:p>
        </p:txBody>
      </p:sp>
    </p:spTree>
    <p:extLst>
      <p:ext uri="{BB962C8B-B14F-4D97-AF65-F5344CB8AC3E}">
        <p14:creationId xmlns:p14="http://schemas.microsoft.com/office/powerpoint/2010/main" val="19239530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549DCE55-324F-615C-D03B-8A143C7C2958}"/>
              </a:ext>
            </a:extLst>
          </p:cNvPr>
          <p:cNvSpPr txBox="1"/>
          <p:nvPr/>
        </p:nvSpPr>
        <p:spPr>
          <a:xfrm>
            <a:off x="3077468" y="367685"/>
            <a:ext cx="839043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tabLst>
                <a:tab pos="342900" algn="l"/>
                <a:tab pos="739775" algn="l"/>
              </a:tabLst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II. </a:t>
            </a:r>
            <a:r>
              <a:rPr lang="en-US" sz="2800" dirty="0">
                <a:solidFill>
                  <a:prstClr val="black"/>
                </a:solidFill>
              </a:rPr>
              <a:t>Epaphroditus’s Like-mindedness (Phil. 2:25–30)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	</a:t>
            </a:r>
          </a:p>
          <a:p>
            <a:pPr lvl="0">
              <a:tabLst>
                <a:tab pos="371475" algn="l"/>
                <a:tab pos="739775" algn="l"/>
              </a:tabLst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	A. </a:t>
            </a:r>
            <a:r>
              <a:rPr lang="en-US" sz="2800" dirty="0">
                <a:solidFill>
                  <a:prstClr val="black"/>
                </a:solidFill>
              </a:rPr>
              <a:t>Personal sacrifice (2:25–28)</a:t>
            </a:r>
          </a:p>
          <a:p>
            <a:pPr lvl="0">
              <a:tabLst>
                <a:tab pos="371475" algn="l"/>
                <a:tab pos="739775" algn="l"/>
              </a:tabLst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	B. Honorable sacrifice (2:29, 30)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7DD5AE0-83C3-04AD-C7C3-82BD92A5CDDE}"/>
              </a:ext>
            </a:extLst>
          </p:cNvPr>
          <p:cNvSpPr txBox="1"/>
          <p:nvPr/>
        </p:nvSpPr>
        <p:spPr>
          <a:xfrm>
            <a:off x="3162105" y="4998733"/>
            <a:ext cx="902989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tabLst>
                <a:tab pos="561975" algn="l"/>
              </a:tabLst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D82741"/>
                </a:solidFill>
                <a:effectLst/>
                <a:uLnTx/>
                <a:uFillTx/>
                <a:latin typeface="Calibri" panose="020F0502020204030204"/>
              </a:rPr>
              <a:t>•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rPr>
              <a:t> Epaphroditus </a:t>
            </a:r>
            <a:r>
              <a:rPr lang="en-US" sz="2800" dirty="0">
                <a:solidFill>
                  <a:prstClr val="black"/>
                </a:solidFill>
              </a:rPr>
              <a:t>put his life on the line for the work of Christ because he had a deep concern for others.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</a:endParaRPr>
          </a:p>
        </p:txBody>
      </p:sp>
      <p:pic>
        <p:nvPicPr>
          <p:cNvPr id="5" name="Picture 4" descr="A red first aid kit with a white cross&#10;&#10;Description automatically generated">
            <a:extLst>
              <a:ext uri="{FF2B5EF4-FFF2-40B4-BE49-F238E27FC236}">
                <a16:creationId xmlns:a16="http://schemas.microsoft.com/office/drawing/2014/main" id="{58F46F5A-C438-64CB-8B8F-F954B1E5E125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5791448" y="1616886"/>
            <a:ext cx="2962476" cy="35176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10552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group of people standing around each other&#10;&#10;Description automatically generated">
            <a:extLst>
              <a:ext uri="{FF2B5EF4-FFF2-40B4-BE49-F238E27FC236}">
                <a16:creationId xmlns:a16="http://schemas.microsoft.com/office/drawing/2014/main" id="{074B7288-7751-8DE9-34AC-02E5973B9B1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974" b="6450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EB7F866D-9378-6AB3-AF05-57284F9F1936}"/>
              </a:ext>
            </a:extLst>
          </p:cNvPr>
          <p:cNvSpPr txBox="1"/>
          <p:nvPr/>
        </p:nvSpPr>
        <p:spPr>
          <a:xfrm>
            <a:off x="0" y="0"/>
            <a:ext cx="12192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tabLst>
                <a:tab pos="342900" algn="l"/>
                <a:tab pos="739775" algn="l"/>
              </a:tabLst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" panose="020F0502020204030204"/>
              </a:rPr>
              <a:t>Anne Visits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" panose="020F0502020204030204"/>
              </a:rPr>
              <a:t> Adoniram Judson in Prison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291797529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0B476749-CC7B-F649-126A-619373453FE3}"/>
              </a:ext>
            </a:extLst>
          </p:cNvPr>
          <p:cNvGrpSpPr/>
          <p:nvPr/>
        </p:nvGrpSpPr>
        <p:grpSpPr>
          <a:xfrm>
            <a:off x="3162106" y="5009809"/>
            <a:ext cx="8744144" cy="954107"/>
            <a:chOff x="3162106" y="4638528"/>
            <a:chExt cx="8744144" cy="954107"/>
          </a:xfrm>
        </p:grpSpPr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317DF8C7-1033-B9C4-815A-DCA37473F374}"/>
                </a:ext>
              </a:extLst>
            </p:cNvPr>
            <p:cNvSpPr txBox="1"/>
            <p:nvPr/>
          </p:nvSpPr>
          <p:spPr>
            <a:xfrm>
              <a:off x="3162106" y="4638528"/>
              <a:ext cx="8744144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>
                <a:tabLst>
                  <a:tab pos="514350" algn="l"/>
                </a:tabLst>
                <a:defRPr/>
              </a:pPr>
              <a:r>
                <a:rPr lang="en-US" sz="2800" dirty="0">
                  <a:solidFill>
                    <a:prstClr val="black"/>
                  </a:solidFill>
                </a:rPr>
                <a:t>	How does our church honor individuals for their sacrificial service?</a:t>
              </a:r>
              <a:endPara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endParaRPr>
            </a:p>
          </p:txBody>
        </p:sp>
        <p:pic>
          <p:nvPicPr>
            <p:cNvPr id="11" name="Picture 10" descr="A red and white question mark in a circle&#10;&#10;Description automatically generated with medium confidence">
              <a:extLst>
                <a:ext uri="{FF2B5EF4-FFF2-40B4-BE49-F238E27FC236}">
                  <a16:creationId xmlns:a16="http://schemas.microsoft.com/office/drawing/2014/main" id="{3F0A5D33-5719-2FE9-123F-C81985E16A5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62106" y="4638528"/>
              <a:ext cx="456793" cy="457200"/>
            </a:xfrm>
            <a:prstGeom prst="rect">
              <a:avLst/>
            </a:prstGeom>
          </p:spPr>
        </p:pic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549DCE55-324F-615C-D03B-8A143C7C2958}"/>
              </a:ext>
            </a:extLst>
          </p:cNvPr>
          <p:cNvSpPr txBox="1"/>
          <p:nvPr/>
        </p:nvSpPr>
        <p:spPr>
          <a:xfrm>
            <a:off x="3077468" y="367685"/>
            <a:ext cx="839043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tabLst>
                <a:tab pos="342900" algn="l"/>
                <a:tab pos="739775" algn="l"/>
              </a:tabLst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II. </a:t>
            </a:r>
            <a:r>
              <a:rPr lang="en-US" sz="2800" dirty="0">
                <a:solidFill>
                  <a:prstClr val="black"/>
                </a:solidFill>
              </a:rPr>
              <a:t>Epaphroditus’s Like-mindedness (Phil. 2:25–30)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	</a:t>
            </a:r>
          </a:p>
          <a:p>
            <a:pPr lvl="0">
              <a:tabLst>
                <a:tab pos="371475" algn="l"/>
                <a:tab pos="739775" algn="l"/>
              </a:tabLst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	A. </a:t>
            </a:r>
            <a:r>
              <a:rPr lang="en-US" sz="2800" dirty="0">
                <a:solidFill>
                  <a:prstClr val="black"/>
                </a:solidFill>
              </a:rPr>
              <a:t>Personal sacrifice (2:25–28)</a:t>
            </a:r>
          </a:p>
          <a:p>
            <a:pPr lvl="0">
              <a:tabLst>
                <a:tab pos="371475" algn="l"/>
                <a:tab pos="739775" algn="l"/>
              </a:tabLst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	B. Honorable sacrifice (2:29, 30)</a:t>
            </a:r>
          </a:p>
        </p:txBody>
      </p:sp>
    </p:spTree>
    <p:extLst>
      <p:ext uri="{BB962C8B-B14F-4D97-AF65-F5344CB8AC3E}">
        <p14:creationId xmlns:p14="http://schemas.microsoft.com/office/powerpoint/2010/main" val="29354147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>
            <a:extLst>
              <a:ext uri="{FF2B5EF4-FFF2-40B4-BE49-F238E27FC236}">
                <a16:creationId xmlns:a16="http://schemas.microsoft.com/office/drawing/2014/main" id="{87D9A4AD-163E-3973-10CD-4EBB927A0489}"/>
              </a:ext>
            </a:extLst>
          </p:cNvPr>
          <p:cNvSpPr txBox="1"/>
          <p:nvPr/>
        </p:nvSpPr>
        <p:spPr>
          <a:xfrm>
            <a:off x="3162105" y="367685"/>
            <a:ext cx="78486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tabLst>
                <a:tab pos="342900" algn="l"/>
                <a:tab pos="739775" algn="l"/>
              </a:tabLst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rPr>
              <a:t>I. </a:t>
            </a:r>
            <a:r>
              <a:rPr lang="en-US" sz="2800" dirty="0">
                <a:solidFill>
                  <a:prstClr val="black"/>
                </a:solidFill>
              </a:rPr>
              <a:t>Timothy’s Like-mindedness (Phil. 2:19–24)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rPr>
              <a:t>	</a:t>
            </a:r>
          </a:p>
          <a:p>
            <a:pPr lvl="0">
              <a:tabLst>
                <a:tab pos="285750" algn="l"/>
                <a:tab pos="739775" algn="l"/>
              </a:tabLst>
              <a:defRPr/>
            </a:pPr>
            <a:r>
              <a:rPr lang="en-US" sz="2800" dirty="0">
                <a:solidFill>
                  <a:prstClr val="black"/>
                </a:solidFill>
              </a:rPr>
              <a:t>	A. Sincere care (2:19–21)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</a:endParaRPr>
          </a:p>
        </p:txBody>
      </p:sp>
      <p:pic>
        <p:nvPicPr>
          <p:cNvPr id="9" name="Picture 8" descr="A person holding a phone&#10;&#10;Description automatically generated">
            <a:extLst>
              <a:ext uri="{FF2B5EF4-FFF2-40B4-BE49-F238E27FC236}">
                <a16:creationId xmlns:a16="http://schemas.microsoft.com/office/drawing/2014/main" id="{3C526C97-B5BA-B0F0-241C-1D60898B9C96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372605" y="3237722"/>
            <a:ext cx="2719870" cy="3620278"/>
          </a:xfrm>
          <a:prstGeom prst="rect">
            <a:avLst/>
          </a:prstGeom>
        </p:spPr>
      </p:pic>
      <p:grpSp>
        <p:nvGrpSpPr>
          <p:cNvPr id="10" name="Group 9">
            <a:extLst>
              <a:ext uri="{FF2B5EF4-FFF2-40B4-BE49-F238E27FC236}">
                <a16:creationId xmlns:a16="http://schemas.microsoft.com/office/drawing/2014/main" id="{79C525CC-43DD-3978-8CD8-EBC638499B98}"/>
              </a:ext>
            </a:extLst>
          </p:cNvPr>
          <p:cNvGrpSpPr/>
          <p:nvPr/>
        </p:nvGrpSpPr>
        <p:grpSpPr>
          <a:xfrm>
            <a:off x="3162106" y="4152449"/>
            <a:ext cx="6766055" cy="1815882"/>
            <a:chOff x="3162106" y="4638528"/>
            <a:chExt cx="6766055" cy="1815882"/>
          </a:xfrm>
        </p:grpSpPr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E16749AD-1654-CD80-CD0A-73F6BDB57D69}"/>
                </a:ext>
              </a:extLst>
            </p:cNvPr>
            <p:cNvSpPr txBox="1"/>
            <p:nvPr/>
          </p:nvSpPr>
          <p:spPr>
            <a:xfrm>
              <a:off x="3162106" y="4638528"/>
              <a:ext cx="6766055" cy="18158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>
                <a:tabLst>
                  <a:tab pos="514350" algn="l"/>
                </a:tabLst>
                <a:defRPr/>
              </a:pPr>
              <a:r>
                <a:rPr lang="en-US" sz="2800" dirty="0">
                  <a:solidFill>
                    <a:prstClr val="black"/>
                  </a:solidFill>
                </a:rPr>
                <a:t>	Pretend cell phones were a first century reality. How do you think Paul would have used his? How might his use compare to ours?</a:t>
              </a:r>
              <a:endPara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endParaRPr>
            </a:p>
          </p:txBody>
        </p:sp>
        <p:pic>
          <p:nvPicPr>
            <p:cNvPr id="14" name="Picture 13" descr="A red and white question mark in a circle&#10;&#10;Description automatically generated with medium confidence">
              <a:extLst>
                <a:ext uri="{FF2B5EF4-FFF2-40B4-BE49-F238E27FC236}">
                  <a16:creationId xmlns:a16="http://schemas.microsoft.com/office/drawing/2014/main" id="{B73CDFC4-D838-36C6-3E0D-091030CCE59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62106" y="4638528"/>
              <a:ext cx="456793" cy="4572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8692524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>
            <a:extLst>
              <a:ext uri="{FF2B5EF4-FFF2-40B4-BE49-F238E27FC236}">
                <a16:creationId xmlns:a16="http://schemas.microsoft.com/office/drawing/2014/main" id="{87D9A4AD-163E-3973-10CD-4EBB927A0489}"/>
              </a:ext>
            </a:extLst>
          </p:cNvPr>
          <p:cNvSpPr txBox="1"/>
          <p:nvPr/>
        </p:nvSpPr>
        <p:spPr>
          <a:xfrm>
            <a:off x="3162105" y="367685"/>
            <a:ext cx="78486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tabLst>
                <a:tab pos="342900" algn="l"/>
                <a:tab pos="739775" algn="l"/>
              </a:tabLst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rPr>
              <a:t>I. </a:t>
            </a:r>
            <a:r>
              <a:rPr lang="en-US" sz="2800" dirty="0">
                <a:solidFill>
                  <a:prstClr val="black"/>
                </a:solidFill>
              </a:rPr>
              <a:t>Timothy’s Like-mindedness (Phil. 2:19–24)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rPr>
              <a:t>	</a:t>
            </a:r>
          </a:p>
          <a:p>
            <a:pPr lvl="0">
              <a:tabLst>
                <a:tab pos="285750" algn="l"/>
                <a:tab pos="739775" algn="l"/>
              </a:tabLst>
              <a:defRPr/>
            </a:pPr>
            <a:r>
              <a:rPr lang="en-US" sz="2800" dirty="0">
                <a:solidFill>
                  <a:prstClr val="black"/>
                </a:solidFill>
              </a:rPr>
              <a:t>	A. Sincere care (2:19–21)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2628B3C-29D9-B0E0-6CE7-9C8589E61A1C}"/>
              </a:ext>
            </a:extLst>
          </p:cNvPr>
          <p:cNvSpPr txBox="1"/>
          <p:nvPr/>
        </p:nvSpPr>
        <p:spPr>
          <a:xfrm>
            <a:off x="3162105" y="4998733"/>
            <a:ext cx="902989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tabLst>
                <a:tab pos="561975" algn="l"/>
              </a:tabLst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D82741"/>
                </a:solidFill>
                <a:effectLst/>
                <a:uLnTx/>
                <a:uFillTx/>
                <a:latin typeface="Calibri" panose="020F0502020204030204"/>
              </a:rPr>
              <a:t>•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rPr>
              <a:t> </a:t>
            </a:r>
            <a:r>
              <a:rPr lang="en-US" sz="2800" dirty="0">
                <a:solidFill>
                  <a:prstClr val="black"/>
                </a:solidFill>
              </a:rPr>
              <a:t>Timothy shared Christ’s mindset and values and therefore shared Paul’s concern for the Philippians.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18920159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>
            <a:extLst>
              <a:ext uri="{FF2B5EF4-FFF2-40B4-BE49-F238E27FC236}">
                <a16:creationId xmlns:a16="http://schemas.microsoft.com/office/drawing/2014/main" id="{87D9A4AD-163E-3973-10CD-4EBB927A0489}"/>
              </a:ext>
            </a:extLst>
          </p:cNvPr>
          <p:cNvSpPr txBox="1"/>
          <p:nvPr/>
        </p:nvSpPr>
        <p:spPr>
          <a:xfrm>
            <a:off x="3162105" y="367685"/>
            <a:ext cx="78486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tabLst>
                <a:tab pos="342900" algn="l"/>
                <a:tab pos="739775" algn="l"/>
              </a:tabLst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rPr>
              <a:t>I. </a:t>
            </a:r>
            <a:r>
              <a:rPr lang="en-US" sz="2800" dirty="0">
                <a:solidFill>
                  <a:prstClr val="black"/>
                </a:solidFill>
              </a:rPr>
              <a:t>Timothy’s Like-mindedness (Phil. 2:19–24)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rPr>
              <a:t>	</a:t>
            </a:r>
          </a:p>
          <a:p>
            <a:pPr lvl="0">
              <a:tabLst>
                <a:tab pos="285750" algn="l"/>
                <a:tab pos="739775" algn="l"/>
              </a:tabLst>
              <a:defRPr/>
            </a:pPr>
            <a:r>
              <a:rPr lang="en-US" sz="2800" dirty="0">
                <a:solidFill>
                  <a:prstClr val="black"/>
                </a:solidFill>
              </a:rPr>
              <a:t>	A. Sincere care (2:19–21)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</a:endParaRPr>
          </a:p>
        </p:txBody>
      </p:sp>
      <p:pic>
        <p:nvPicPr>
          <p:cNvPr id="3" name="Picture 2" descr="A person walking with a backpack&#10;&#10;Description automatically generated">
            <a:extLst>
              <a:ext uri="{FF2B5EF4-FFF2-40B4-BE49-F238E27FC236}">
                <a16:creationId xmlns:a16="http://schemas.microsoft.com/office/drawing/2014/main" id="{43D0EE42-B9C2-D612-CD8E-AD17DEA04CFA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638519" y="3191069"/>
            <a:ext cx="2282890" cy="3666932"/>
          </a:xfrm>
          <a:prstGeom prst="rect">
            <a:avLst/>
          </a:prstGeom>
        </p:spPr>
      </p:pic>
      <p:grpSp>
        <p:nvGrpSpPr>
          <p:cNvPr id="4" name="Group 3">
            <a:extLst>
              <a:ext uri="{FF2B5EF4-FFF2-40B4-BE49-F238E27FC236}">
                <a16:creationId xmlns:a16="http://schemas.microsoft.com/office/drawing/2014/main" id="{52EA4111-58E0-2018-DCE3-4B2C8D191D7C}"/>
              </a:ext>
            </a:extLst>
          </p:cNvPr>
          <p:cNvGrpSpPr/>
          <p:nvPr/>
        </p:nvGrpSpPr>
        <p:grpSpPr>
          <a:xfrm>
            <a:off x="3162106" y="4151156"/>
            <a:ext cx="6747004" cy="1815882"/>
            <a:chOff x="3162106" y="4638528"/>
            <a:chExt cx="6747004" cy="1815882"/>
          </a:xfrm>
        </p:grpSpPr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8F069980-BB04-E8F8-A14B-5F2AF8E2FACB}"/>
                </a:ext>
              </a:extLst>
            </p:cNvPr>
            <p:cNvSpPr txBox="1"/>
            <p:nvPr/>
          </p:nvSpPr>
          <p:spPr>
            <a:xfrm>
              <a:off x="3162106" y="4638528"/>
              <a:ext cx="6747004" cy="18158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>
                <a:tabLst>
                  <a:tab pos="514350" algn="l"/>
                </a:tabLst>
                <a:defRPr/>
              </a:pPr>
              <a:r>
                <a:rPr lang="en-US" sz="2800" dirty="0">
                  <a:solidFill>
                    <a:prstClr val="black"/>
                  </a:solidFill>
                </a:rPr>
                <a:t>	What ministries in our church might compare to the rigor of traveling well over a thousand miles by foot or ship to check up on and report back on another church?</a:t>
              </a:r>
              <a:endPara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endParaRPr>
            </a:p>
          </p:txBody>
        </p:sp>
        <p:pic>
          <p:nvPicPr>
            <p:cNvPr id="9" name="Picture 8" descr="A red and white question mark in a circle&#10;&#10;Description automatically generated with medium confidence">
              <a:extLst>
                <a:ext uri="{FF2B5EF4-FFF2-40B4-BE49-F238E27FC236}">
                  <a16:creationId xmlns:a16="http://schemas.microsoft.com/office/drawing/2014/main" id="{2B11CE4B-01B3-986B-C9B6-E4376C1FF7F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62106" y="4638528"/>
              <a:ext cx="456793" cy="4572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6799696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>
            <a:extLst>
              <a:ext uri="{FF2B5EF4-FFF2-40B4-BE49-F238E27FC236}">
                <a16:creationId xmlns:a16="http://schemas.microsoft.com/office/drawing/2014/main" id="{87D9A4AD-163E-3973-10CD-4EBB927A0489}"/>
              </a:ext>
            </a:extLst>
          </p:cNvPr>
          <p:cNvSpPr txBox="1"/>
          <p:nvPr/>
        </p:nvSpPr>
        <p:spPr>
          <a:xfrm>
            <a:off x="3162105" y="367685"/>
            <a:ext cx="78486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tabLst>
                <a:tab pos="342900" algn="l"/>
                <a:tab pos="739775" algn="l"/>
              </a:tabLst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rPr>
              <a:t>I. </a:t>
            </a:r>
            <a:r>
              <a:rPr lang="en-US" sz="2800" dirty="0">
                <a:solidFill>
                  <a:prstClr val="black"/>
                </a:solidFill>
              </a:rPr>
              <a:t>Timothy’s Like-mindedness (Phil. 2:19–24)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rPr>
              <a:t>	</a:t>
            </a:r>
          </a:p>
          <a:p>
            <a:pPr lvl="0">
              <a:tabLst>
                <a:tab pos="285750" algn="l"/>
                <a:tab pos="739775" algn="l"/>
              </a:tabLst>
              <a:defRPr/>
            </a:pPr>
            <a:r>
              <a:rPr lang="en-US" sz="2800" dirty="0">
                <a:solidFill>
                  <a:prstClr val="black"/>
                </a:solidFill>
              </a:rPr>
              <a:t>	A. Sincere care (2:19–21)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</a:endParaRP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959D3CB1-7BA9-888D-9D04-DEB6A703AF42}"/>
              </a:ext>
            </a:extLst>
          </p:cNvPr>
          <p:cNvGrpSpPr/>
          <p:nvPr/>
        </p:nvGrpSpPr>
        <p:grpSpPr>
          <a:xfrm>
            <a:off x="3162106" y="4583235"/>
            <a:ext cx="8744144" cy="1384995"/>
            <a:chOff x="3162106" y="4638528"/>
            <a:chExt cx="8744144" cy="1384995"/>
          </a:xfrm>
        </p:grpSpPr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EB8BBC6B-6AB6-3B10-7489-6CB70CE82792}"/>
                </a:ext>
              </a:extLst>
            </p:cNvPr>
            <p:cNvSpPr txBox="1"/>
            <p:nvPr/>
          </p:nvSpPr>
          <p:spPr>
            <a:xfrm>
              <a:off x="3162106" y="4638528"/>
              <a:ext cx="8744144" cy="1384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>
                <a:tabLst>
                  <a:tab pos="514350" algn="l"/>
                </a:tabLst>
                <a:defRPr/>
              </a:pPr>
              <a:r>
                <a:rPr lang="en-US" sz="2800" dirty="0">
                  <a:solidFill>
                    <a:prstClr val="black"/>
                  </a:solidFill>
                </a:rPr>
                <a:t>	What correlation do you see between the believers who sought their own things and the teaching of Paul in Philippians 2:4?</a:t>
              </a:r>
              <a:endPara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endParaRPr>
            </a:p>
          </p:txBody>
        </p:sp>
        <p:pic>
          <p:nvPicPr>
            <p:cNvPr id="7" name="Picture 6" descr="A red and white question mark in a circle&#10;&#10;Description automatically generated with medium confidence">
              <a:extLst>
                <a:ext uri="{FF2B5EF4-FFF2-40B4-BE49-F238E27FC236}">
                  <a16:creationId xmlns:a16="http://schemas.microsoft.com/office/drawing/2014/main" id="{EF93A155-2D34-AFC9-39D0-31C7D18BB35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62106" y="4638528"/>
              <a:ext cx="456793" cy="4572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2827248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>
            <a:extLst>
              <a:ext uri="{FF2B5EF4-FFF2-40B4-BE49-F238E27FC236}">
                <a16:creationId xmlns:a16="http://schemas.microsoft.com/office/drawing/2014/main" id="{87D9A4AD-163E-3973-10CD-4EBB927A0489}"/>
              </a:ext>
            </a:extLst>
          </p:cNvPr>
          <p:cNvSpPr txBox="1"/>
          <p:nvPr/>
        </p:nvSpPr>
        <p:spPr>
          <a:xfrm>
            <a:off x="3162105" y="367685"/>
            <a:ext cx="78486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tabLst>
                <a:tab pos="342900" algn="l"/>
                <a:tab pos="739775" algn="l"/>
              </a:tabLst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rPr>
              <a:t>I. </a:t>
            </a:r>
            <a:r>
              <a:rPr lang="en-US" sz="2800" dirty="0">
                <a:solidFill>
                  <a:prstClr val="black"/>
                </a:solidFill>
              </a:rPr>
              <a:t>Timothy’s Like-mindedness (Phil. 2:19–24)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rPr>
              <a:t>	</a:t>
            </a:r>
          </a:p>
          <a:p>
            <a:pPr lvl="0">
              <a:tabLst>
                <a:tab pos="285750" algn="l"/>
                <a:tab pos="739775" algn="l"/>
              </a:tabLst>
              <a:defRPr/>
            </a:pPr>
            <a:r>
              <a:rPr lang="en-US" sz="2800" dirty="0">
                <a:solidFill>
                  <a:prstClr val="black"/>
                </a:solidFill>
              </a:rPr>
              <a:t>	A. Sincere care (2:19–21)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754AFDC6-C1B1-CF7F-44ED-6DB1015FC68B}"/>
              </a:ext>
            </a:extLst>
          </p:cNvPr>
          <p:cNvGrpSpPr/>
          <p:nvPr/>
        </p:nvGrpSpPr>
        <p:grpSpPr>
          <a:xfrm>
            <a:off x="3162105" y="4999644"/>
            <a:ext cx="8744144" cy="954107"/>
            <a:chOff x="3162106" y="4638528"/>
            <a:chExt cx="8744144" cy="954107"/>
          </a:xfrm>
        </p:grpSpPr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C0A6C5FE-9240-152B-2740-782CDD963947}"/>
                </a:ext>
              </a:extLst>
            </p:cNvPr>
            <p:cNvSpPr txBox="1"/>
            <p:nvPr/>
          </p:nvSpPr>
          <p:spPr>
            <a:xfrm>
              <a:off x="3162106" y="4638528"/>
              <a:ext cx="8744144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>
                <a:tabLst>
                  <a:tab pos="514350" algn="l"/>
                </a:tabLst>
                <a:defRPr/>
              </a:pPr>
              <a:r>
                <a:rPr lang="en-US" sz="2800" dirty="0">
                  <a:solidFill>
                    <a:prstClr val="black"/>
                  </a:solidFill>
                </a:rPr>
                <a:t>	How do you think Timothy felt once he made the trip to Philippi and back? </a:t>
              </a:r>
              <a:endPara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endParaRPr>
            </a:p>
          </p:txBody>
        </p:sp>
        <p:pic>
          <p:nvPicPr>
            <p:cNvPr id="4" name="Picture 3" descr="A red and white question mark in a circle&#10;&#10;Description automatically generated with medium confidence">
              <a:extLst>
                <a:ext uri="{FF2B5EF4-FFF2-40B4-BE49-F238E27FC236}">
                  <a16:creationId xmlns:a16="http://schemas.microsoft.com/office/drawing/2014/main" id="{D00CA406-3E1E-ED38-EB8F-5707C252B25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62106" y="4638528"/>
              <a:ext cx="456793" cy="4572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692014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>
            <a:extLst>
              <a:ext uri="{FF2B5EF4-FFF2-40B4-BE49-F238E27FC236}">
                <a16:creationId xmlns:a16="http://schemas.microsoft.com/office/drawing/2014/main" id="{87D9A4AD-163E-3973-10CD-4EBB927A0489}"/>
              </a:ext>
            </a:extLst>
          </p:cNvPr>
          <p:cNvSpPr txBox="1"/>
          <p:nvPr/>
        </p:nvSpPr>
        <p:spPr>
          <a:xfrm>
            <a:off x="3162105" y="367685"/>
            <a:ext cx="78486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tabLst>
                <a:tab pos="342900" algn="l"/>
                <a:tab pos="739775" algn="l"/>
              </a:tabLst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rPr>
              <a:t>I. </a:t>
            </a:r>
            <a:r>
              <a:rPr lang="en-US" sz="2800" dirty="0">
                <a:solidFill>
                  <a:prstClr val="black"/>
                </a:solidFill>
              </a:rPr>
              <a:t>Timothy’s Like-mindedness (Phil. 2:19–24)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rPr>
              <a:t>	</a:t>
            </a:r>
          </a:p>
          <a:p>
            <a:pPr lvl="0">
              <a:tabLst>
                <a:tab pos="285750" algn="l"/>
                <a:tab pos="739775" algn="l"/>
              </a:tabLst>
              <a:defRPr/>
            </a:pPr>
            <a:r>
              <a:rPr lang="en-US" sz="2800" dirty="0">
                <a:solidFill>
                  <a:prstClr val="black"/>
                </a:solidFill>
              </a:rPr>
              <a:t>	A. Sincere care (2:19–21)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754AFDC6-C1B1-CF7F-44ED-6DB1015FC68B}"/>
              </a:ext>
            </a:extLst>
          </p:cNvPr>
          <p:cNvGrpSpPr/>
          <p:nvPr/>
        </p:nvGrpSpPr>
        <p:grpSpPr>
          <a:xfrm>
            <a:off x="3162105" y="4999644"/>
            <a:ext cx="8744144" cy="954107"/>
            <a:chOff x="3162106" y="4638528"/>
            <a:chExt cx="8744144" cy="954107"/>
          </a:xfrm>
        </p:grpSpPr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C0A6C5FE-9240-152B-2740-782CDD963947}"/>
                </a:ext>
              </a:extLst>
            </p:cNvPr>
            <p:cNvSpPr txBox="1"/>
            <p:nvPr/>
          </p:nvSpPr>
          <p:spPr>
            <a:xfrm>
              <a:off x="3162106" y="4638528"/>
              <a:ext cx="8744144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>
                <a:tabLst>
                  <a:tab pos="514350" algn="l"/>
                </a:tabLst>
                <a:defRPr/>
              </a:pPr>
              <a:r>
                <a:rPr lang="en-US" sz="2800" dirty="0">
                  <a:solidFill>
                    <a:prstClr val="black"/>
                  </a:solidFill>
                </a:rPr>
                <a:t>	What did Jesus say is the road to honor in His coming Kingdom? (Mark 10:42–44)</a:t>
              </a:r>
              <a:endPara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endParaRPr>
            </a:p>
          </p:txBody>
        </p:sp>
        <p:pic>
          <p:nvPicPr>
            <p:cNvPr id="4" name="Picture 3" descr="A red and white question mark in a circle&#10;&#10;Description automatically generated with medium confidence">
              <a:extLst>
                <a:ext uri="{FF2B5EF4-FFF2-40B4-BE49-F238E27FC236}">
                  <a16:creationId xmlns:a16="http://schemas.microsoft.com/office/drawing/2014/main" id="{D00CA406-3E1E-ED38-EB8F-5707C252B25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62106" y="4638528"/>
              <a:ext cx="456793" cy="4572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2651843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>
            <a:extLst>
              <a:ext uri="{FF2B5EF4-FFF2-40B4-BE49-F238E27FC236}">
                <a16:creationId xmlns:a16="http://schemas.microsoft.com/office/drawing/2014/main" id="{87D9A4AD-163E-3973-10CD-4EBB927A0489}"/>
              </a:ext>
            </a:extLst>
          </p:cNvPr>
          <p:cNvSpPr txBox="1"/>
          <p:nvPr/>
        </p:nvSpPr>
        <p:spPr>
          <a:xfrm>
            <a:off x="3162105" y="367685"/>
            <a:ext cx="78486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tabLst>
                <a:tab pos="342900" algn="l"/>
                <a:tab pos="739775" algn="l"/>
              </a:tabLst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rPr>
              <a:t>I. </a:t>
            </a:r>
            <a:r>
              <a:rPr lang="en-US" sz="2800" dirty="0">
                <a:solidFill>
                  <a:prstClr val="black"/>
                </a:solidFill>
              </a:rPr>
              <a:t>Timothy’s Like-mindedness (Phil. 2:19–24)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rPr>
              <a:t>	</a:t>
            </a:r>
          </a:p>
          <a:p>
            <a:pPr lvl="0">
              <a:tabLst>
                <a:tab pos="285750" algn="l"/>
                <a:tab pos="739775" algn="l"/>
              </a:tabLst>
              <a:defRPr/>
            </a:pPr>
            <a:r>
              <a:rPr lang="en-US" sz="2800" dirty="0">
                <a:solidFill>
                  <a:prstClr val="black"/>
                </a:solidFill>
              </a:rPr>
              <a:t>	A. Sincere care (2:19–21)</a:t>
            </a:r>
          </a:p>
          <a:p>
            <a:pPr lvl="0">
              <a:tabLst>
                <a:tab pos="285750" algn="l"/>
                <a:tab pos="739775" algn="l"/>
              </a:tabLst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rPr>
              <a:t>	</a:t>
            </a:r>
            <a:r>
              <a:rPr kumimoji="0" lang="en-US" sz="28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rPr>
              <a:t>B. Humble preparation (2:22–24)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D9049C0-12CB-6815-841A-CEF1C15C99D7}"/>
              </a:ext>
            </a:extLst>
          </p:cNvPr>
          <p:cNvSpPr txBox="1"/>
          <p:nvPr/>
        </p:nvSpPr>
        <p:spPr>
          <a:xfrm>
            <a:off x="3162106" y="4572635"/>
            <a:ext cx="883706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tabLst>
                <a:tab pos="561975" algn="l"/>
              </a:tabLst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D82741"/>
                </a:solidFill>
                <a:effectLst/>
                <a:uLnTx/>
                <a:uFillTx/>
                <a:latin typeface="Calibri" panose="020F0502020204030204"/>
              </a:rPr>
              <a:t>•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rPr>
              <a:t> </a:t>
            </a:r>
            <a:r>
              <a:rPr lang="en-US" sz="2800" dirty="0">
                <a:solidFill>
                  <a:prstClr val="black"/>
                </a:solidFill>
              </a:rPr>
              <a:t>Timothy worked alongside Paul with a slave mindset in that he disregarded his own needs and interests to meet the needs and interests of others.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</a:endParaRPr>
          </a:p>
        </p:txBody>
      </p:sp>
      <p:pic>
        <p:nvPicPr>
          <p:cNvPr id="4" name="Picture 3" descr="A close up of a chain&#10;&#10;Description automatically generated">
            <a:extLst>
              <a:ext uri="{FF2B5EF4-FFF2-40B4-BE49-F238E27FC236}">
                <a16:creationId xmlns:a16="http://schemas.microsoft.com/office/drawing/2014/main" id="{96F8F061-65C2-A307-C29A-D49ABBF357C9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70784" y="1588049"/>
            <a:ext cx="5301405" cy="36770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72790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2029</TotalTime>
  <Words>775</Words>
  <Application>Microsoft Office PowerPoint</Application>
  <PresentationFormat>Widescreen</PresentationFormat>
  <Paragraphs>62</Paragraphs>
  <Slides>20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7" baseType="lpstr">
      <vt:lpstr>Adelle</vt:lpstr>
      <vt:lpstr>Adelle Semibold</vt:lpstr>
      <vt:lpstr>Arial</vt:lpstr>
      <vt:lpstr>Calibri</vt:lpstr>
      <vt:lpstr>Montserrat SemiBold</vt:lpstr>
      <vt:lpstr>STONE HARBOUR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Big Picture</dc:title>
  <dc:creator>Brennan Wilson</dc:creator>
  <cp:lastModifiedBy>Alex Bauman</cp:lastModifiedBy>
  <cp:revision>129</cp:revision>
  <dcterms:created xsi:type="dcterms:W3CDTF">2020-12-02T03:38:14Z</dcterms:created>
  <dcterms:modified xsi:type="dcterms:W3CDTF">2023-07-21T20:24:55Z</dcterms:modified>
</cp:coreProperties>
</file>