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9" r:id="rId4"/>
    <p:sldId id="352" r:id="rId5"/>
    <p:sldId id="340" r:id="rId6"/>
    <p:sldId id="334" r:id="rId7"/>
    <p:sldId id="341" r:id="rId8"/>
    <p:sldId id="342" r:id="rId9"/>
    <p:sldId id="343" r:id="rId10"/>
    <p:sldId id="335" r:id="rId11"/>
    <p:sldId id="353" r:id="rId12"/>
    <p:sldId id="344" r:id="rId13"/>
    <p:sldId id="345" r:id="rId14"/>
    <p:sldId id="346" r:id="rId15"/>
    <p:sldId id="347" r:id="rId16"/>
    <p:sldId id="333" r:id="rId17"/>
    <p:sldId id="348" r:id="rId18"/>
    <p:sldId id="336" r:id="rId19"/>
    <p:sldId id="349" r:id="rId20"/>
    <p:sldId id="350" r:id="rId21"/>
    <p:sldId id="332" r:id="rId22"/>
    <p:sldId id="337" r:id="rId23"/>
    <p:sldId id="338" r:id="rId24"/>
    <p:sldId id="35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BB716874-44C7-66EB-D562-9B52531E36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016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Press for the prize (3:14–16)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50080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spc="-20" dirty="0">
                <a:solidFill>
                  <a:prstClr val="black"/>
                </a:solidFill>
              </a:rPr>
              <a:t>God set the course and called Paul to the race which has as its end the full realization of Christlikeness in God’s presence.</a:t>
            </a:r>
            <a:endParaRPr kumimoji="0" lang="en-US" sz="2800" b="0" i="0" u="none" strike="noStrike" kern="1200" cap="none" spc="-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36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tape around his back&#10;&#10;Description automatically generated">
            <a:extLst>
              <a:ext uri="{FF2B5EF4-FFF2-40B4-BE49-F238E27FC236}">
                <a16:creationId xmlns:a16="http://schemas.microsoft.com/office/drawing/2014/main" id="{00F1EA33-B9BE-7383-9456-AFAEDA128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Press for the prize (3:14–16)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FD4223-E424-6688-0621-CD54BBB54915}"/>
              </a:ext>
            </a:extLst>
          </p:cNvPr>
          <p:cNvSpPr txBox="1"/>
          <p:nvPr/>
        </p:nvSpPr>
        <p:spPr>
          <a:xfrm>
            <a:off x="3162105" y="4581126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spc="-20" dirty="0">
                <a:solidFill>
                  <a:prstClr val="black"/>
                </a:solidFill>
              </a:rPr>
              <a:t>Paul knew that if the Philippians thought as he did, they would run the race as he did. Their focused thinking would lead to faithful performance.</a:t>
            </a:r>
            <a:endParaRPr kumimoji="0" lang="en-US" sz="2800" b="0" i="0" u="none" strike="noStrike" kern="1200" cap="none" spc="-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6366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Press for the prize (3:14–16)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F9BE18-915A-090C-D58E-8E81F2933B68}"/>
              </a:ext>
            </a:extLst>
          </p:cNvPr>
          <p:cNvGrpSpPr/>
          <p:nvPr/>
        </p:nvGrpSpPr>
        <p:grpSpPr>
          <a:xfrm>
            <a:off x="3162106" y="4578566"/>
            <a:ext cx="8902376" cy="1384995"/>
            <a:chOff x="3162106" y="4638528"/>
            <a:chExt cx="8902376" cy="1384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B514BB-33AA-8BD8-17F5-463FD54A6CD9}"/>
                </a:ext>
              </a:extLst>
            </p:cNvPr>
            <p:cNvSpPr txBox="1"/>
            <p:nvPr/>
          </p:nvSpPr>
          <p:spPr>
            <a:xfrm>
              <a:off x="3162106" y="4638528"/>
              <a:ext cx="89023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does the publican reflect the mature attitude Paul laid out in Philippians 3:12–14 and called for in verse 15? (Luke 18:9–14)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01A23FF0-AD32-23BC-E5A5-1A15B8AC7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74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Press for the prize (3:14–16)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56F78-F9EB-784B-B53C-29C4E97F26BA}"/>
              </a:ext>
            </a:extLst>
          </p:cNvPr>
          <p:cNvSpPr txBox="1"/>
          <p:nvPr/>
        </p:nvSpPr>
        <p:spPr>
          <a:xfrm>
            <a:off x="3162105" y="4581967"/>
            <a:ext cx="8809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spc="-20" dirty="0">
                <a:solidFill>
                  <a:prstClr val="black"/>
                </a:solidFill>
              </a:rPr>
              <a:t>Paul expressed his trust in God to help the Philippians come to the place of understanding and accepting what it means to live a mature Christian life.</a:t>
            </a:r>
            <a:endParaRPr kumimoji="0" lang="en-US" sz="2800" b="0" i="0" u="none" strike="noStrike" kern="1200" cap="none" spc="-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159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Press for the prize (3:14–16)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 descr="A person sitting on a bench&#10;&#10;Description automatically generated">
            <a:extLst>
              <a:ext uri="{FF2B5EF4-FFF2-40B4-BE49-F238E27FC236}">
                <a16:creationId xmlns:a16="http://schemas.microsoft.com/office/drawing/2014/main" id="{0D4AC6E1-6A87-ACD3-5739-13DA83B31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501809" y="3088433"/>
            <a:ext cx="4438261" cy="30044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D766F0-B48A-01C1-9840-B54DAD5582ED}"/>
              </a:ext>
            </a:extLst>
          </p:cNvPr>
          <p:cNvGrpSpPr/>
          <p:nvPr/>
        </p:nvGrpSpPr>
        <p:grpSpPr>
          <a:xfrm>
            <a:off x="3162106" y="4151992"/>
            <a:ext cx="6970939" cy="1815882"/>
            <a:chOff x="3162106" y="4638528"/>
            <a:chExt cx="6970939" cy="1815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14904A-ED3E-B5FA-6B30-3689C25AE0F8}"/>
                </a:ext>
              </a:extLst>
            </p:cNvPr>
            <p:cNvSpPr txBox="1"/>
            <p:nvPr/>
          </p:nvSpPr>
          <p:spPr>
            <a:xfrm>
              <a:off x="3162106" y="4638528"/>
              <a:ext cx="697093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Evaluate this statement: Becoming 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en-US" sz="2800" dirty="0">
                  <a:solidFill>
                    <a:prstClr val="black"/>
                  </a:solidFill>
                </a:rPr>
                <a:t>satisfied with strides made toward Christlikeness will cause a 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en-US" sz="2800" dirty="0">
                  <a:solidFill>
                    <a:prstClr val="black"/>
                  </a:solidFill>
                </a:rPr>
                <a:t>believer to slide back in pride.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9" name="Picture 8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2948CCFC-1578-A2D8-17D9-E0D68D07D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16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901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Identify Christlike Laborers to Follow (Phil. 3:17–19)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 sacrificial examples (3:17)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520C4-4857-461B-EC66-7D70280E8C15}"/>
              </a:ext>
            </a:extLst>
          </p:cNvPr>
          <p:cNvSpPr txBox="1"/>
          <p:nvPr/>
        </p:nvSpPr>
        <p:spPr>
          <a:xfrm>
            <a:off x="3162105" y="50080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encouraged the Philippians to look at his life as an example of how to live for the Lord.</a:t>
            </a:r>
            <a:endParaRPr kumimoji="0" lang="en-US" sz="2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9015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Identify Christlike Laborers to Follow (Phil. 3:17–19)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 sacrificial examples (3:17)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0BD01A-D84D-DD9E-2E5F-04008FA76956}"/>
              </a:ext>
            </a:extLst>
          </p:cNvPr>
          <p:cNvGrpSpPr/>
          <p:nvPr/>
        </p:nvGrpSpPr>
        <p:grpSpPr>
          <a:xfrm>
            <a:off x="3162106" y="5009809"/>
            <a:ext cx="7054914" cy="954107"/>
            <a:chOff x="3162106" y="4638528"/>
            <a:chExt cx="7054914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289A2F-7BED-F9B9-E8BC-4116DBAC6F6C}"/>
                </a:ext>
              </a:extLst>
            </p:cNvPr>
            <p:cNvSpPr txBox="1"/>
            <p:nvPr/>
          </p:nvSpPr>
          <p:spPr>
            <a:xfrm>
              <a:off x="3162106" y="4638528"/>
              <a:ext cx="70549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</a:t>
              </a:r>
              <a:r>
                <a:rPr lang="en-US" sz="2800" spc="-30" dirty="0">
                  <a:solidFill>
                    <a:prstClr val="black"/>
                  </a:solidFill>
                </a:rPr>
                <a:t>What practical lessons might we learn from </a:t>
              </a:r>
              <a:r>
                <a:rPr lang="en-US" sz="2800" dirty="0">
                  <a:solidFill>
                    <a:prstClr val="black"/>
                  </a:solidFill>
                </a:rPr>
                <a:t>following the example of a godly believer?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4A821487-0781-4705-D0BF-3747B5ABC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8" name="Picture 7" descr="A person with her arms crossed&#10;&#10;Description automatically generated">
            <a:extLst>
              <a:ext uri="{FF2B5EF4-FFF2-40B4-BE49-F238E27FC236}">
                <a16:creationId xmlns:a16="http://schemas.microsoft.com/office/drawing/2014/main" id="{067D937E-E3E7-AEA4-4E89-49673BF8D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2461" y="3124375"/>
            <a:ext cx="2230015" cy="37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did Paul describe those who were unfit patterns? (Philippians 3:18, 19)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9015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Identify Christlike Laborers to Follow (Phil. 3:17–19)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 sacrificial examples (3:17)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Avoid selfish patterns (3:18, 19)</a:t>
            </a:r>
          </a:p>
        </p:txBody>
      </p:sp>
    </p:spTree>
    <p:extLst>
      <p:ext uri="{BB962C8B-B14F-4D97-AF65-F5344CB8AC3E}">
        <p14:creationId xmlns:p14="http://schemas.microsoft.com/office/powerpoint/2010/main" val="17722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might believers be tempted to follow the bad examples of these enemies of the cross?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7" y="367685"/>
            <a:ext cx="9015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Identify Christlike Laborers to Follow (Phil. 3:17–19)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Follow sacrificial examples (3:17)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Avoid selfish patterns (3:18, 19)</a:t>
            </a:r>
          </a:p>
        </p:txBody>
      </p:sp>
    </p:spTree>
    <p:extLst>
      <p:ext uri="{BB962C8B-B14F-4D97-AF65-F5344CB8AC3E}">
        <p14:creationId xmlns:p14="http://schemas.microsoft.com/office/powerpoint/2010/main" val="36213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260B09-E919-59A3-02C4-C792A1323317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661A14-4F00-D355-DF98-EEC72B3A5ABC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 you have a sense of purpose? How does your sense of purpose affect your daily focus?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B2E2DFF-ACAA-E02D-6AF0-B511E059F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6" name="Picture 5" descr="A dart board with numbers and a red green and black center&#10;&#10;Description automatically generated">
            <a:extLst>
              <a:ext uri="{FF2B5EF4-FFF2-40B4-BE49-F238E27FC236}">
                <a16:creationId xmlns:a16="http://schemas.microsoft.com/office/drawing/2014/main" id="{6E6BFE11-901A-B452-49D7-038FF0C4E9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753" y="1504173"/>
            <a:ext cx="3323254" cy="332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9080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Anticipate Citizenship in Heaven (Phil. 3:20—4:1)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Anticipate relocation (3:20)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BBA3E-EB76-05BF-6353-C1EB87205BA9}"/>
              </a:ext>
            </a:extLst>
          </p:cNvPr>
          <p:cNvSpPr txBox="1"/>
          <p:nvPr/>
        </p:nvSpPr>
        <p:spPr>
          <a:xfrm>
            <a:off x="3162105" y="5008064"/>
            <a:ext cx="8482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God considered the Philippians as citizens of Heaven. He wanted them to think and live with heavenly values.</a:t>
            </a:r>
            <a:endParaRPr kumimoji="0" lang="en-US" sz="2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420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7400147" cy="954107"/>
            <a:chOff x="3162106" y="4638528"/>
            <a:chExt cx="7400147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74001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</a:t>
              </a:r>
              <a:r>
                <a:rPr lang="en-US" sz="2800" spc="-60" dirty="0">
                  <a:solidFill>
                    <a:prstClr val="black"/>
                  </a:solidFill>
                </a:rPr>
                <a:t>What might the world notice about believers </a:t>
              </a:r>
              <a:r>
                <a:rPr lang="en-US" sz="2800" dirty="0">
                  <a:solidFill>
                    <a:prstClr val="black"/>
                  </a:solidFill>
                </a:rPr>
                <a:t>who eagerly await the return of Christ?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9080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Anticipate Citizenship in Heaven (Phil. 3:20—4:1)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Anticipate relocation (3:20)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erson with grey hair and a blue shirt&#10;&#10;Description automatically generated">
            <a:extLst>
              <a:ext uri="{FF2B5EF4-FFF2-40B4-BE49-F238E27FC236}">
                <a16:creationId xmlns:a16="http://schemas.microsoft.com/office/drawing/2014/main" id="{64A5AB30-08C5-0814-183C-A08E701A4C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1971" y="3349690"/>
            <a:ext cx="2062511" cy="35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90803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Anticipate Citizenship in Heaven (Phil. 3:20—4:1)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Anticipate relocation (3:20)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Anticipate transformation (3:21)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C9AEE-47C5-0933-E520-775BA3128202}"/>
              </a:ext>
            </a:extLst>
          </p:cNvPr>
          <p:cNvSpPr txBox="1"/>
          <p:nvPr/>
        </p:nvSpPr>
        <p:spPr>
          <a:xfrm>
            <a:off x="3162105" y="4581967"/>
            <a:ext cx="8575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spc="-20" dirty="0">
                <a:solidFill>
                  <a:prstClr val="black"/>
                </a:solidFill>
              </a:rPr>
              <a:t>At Christ’s return, we will become residents of Heaven, and God will immediately transform our weak, mortal bodies into perfect, immortal bodies like His own.</a:t>
            </a:r>
            <a:endParaRPr kumimoji="0" lang="en-US" sz="2800" b="0" i="0" u="none" strike="noStrike" kern="1200" cap="none" spc="-2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8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 you consider your fellow believers your longed-for brothers and sisters in Christ? Why?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9080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Anticipate Citizenship in Heaven (Phil. 3:20—4:1)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Anticipate relocation (3:20)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Anticipate transformation (3:21)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Anticipate with dedication (4:1)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8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9080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Anticipate Citizenship in Heaven (Phil. 3:20—4:1)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Anticipate relocation (3:20)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Anticipate transformation (3:21)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Anticipate with dedication (4:1)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53EAA5-E068-8FF5-8B37-D4102D4F50D7}"/>
              </a:ext>
            </a:extLst>
          </p:cNvPr>
          <p:cNvGrpSpPr/>
          <p:nvPr/>
        </p:nvGrpSpPr>
        <p:grpSpPr>
          <a:xfrm>
            <a:off x="3162106" y="4583235"/>
            <a:ext cx="8902376" cy="1384995"/>
            <a:chOff x="3162106" y="4638528"/>
            <a:chExt cx="8902376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1D8102-ED8C-7746-59A6-DE46962B78F7}"/>
                </a:ext>
              </a:extLst>
            </p:cNvPr>
            <p:cNvSpPr txBox="1"/>
            <p:nvPr/>
          </p:nvSpPr>
          <p:spPr>
            <a:xfrm>
              <a:off x="3162106" y="4638528"/>
              <a:ext cx="89023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a deeper understanding of Christ’s passion for you help you grow in your passion for your fellow believers?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4C4B06E-05CA-DE84-81B7-FECC311E8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02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C3902-3AFE-D88A-0653-2794C4474D48}"/>
              </a:ext>
            </a:extLst>
          </p:cNvPr>
          <p:cNvSpPr txBox="1"/>
          <p:nvPr/>
        </p:nvSpPr>
        <p:spPr>
          <a:xfrm>
            <a:off x="3162104" y="4581966"/>
            <a:ext cx="87810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Salvation puts us at the starting blocks of the race to become like Christ. God expects all believers to move off the starting blocks.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803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running track&#10;&#10;Description automatically generated">
            <a:extLst>
              <a:ext uri="{FF2B5EF4-FFF2-40B4-BE49-F238E27FC236}">
                <a16:creationId xmlns:a16="http://schemas.microsoft.com/office/drawing/2014/main" id="{B2B63982-F336-C8E1-E5BA-652B548B1F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85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F796A0-A9FA-1183-6572-CCE921E0B5A7}"/>
              </a:ext>
            </a:extLst>
          </p:cNvPr>
          <p:cNvGrpSpPr/>
          <p:nvPr/>
        </p:nvGrpSpPr>
        <p:grpSpPr>
          <a:xfrm>
            <a:off x="3162106" y="4583710"/>
            <a:ext cx="8744144" cy="1384995"/>
            <a:chOff x="3162106" y="4638528"/>
            <a:chExt cx="8744144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7D929D-5C64-8C45-007A-68ADEE9618C8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resistances do you face in your desire to become like Christ? How do the resistances you face compare to those faced by Paul or Christ?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3F8282C-5F0A-20C7-1151-9F3CE0D15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285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5008064"/>
            <a:ext cx="8725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Paul’s past sins threatened to drag him down and discourage 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4044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80562B-5A06-3B43-3569-E7498096F93E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1E4BB3B-569E-CBA5-9661-766658676848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does a refusal to let go of our past sins reveal about our understanding of God’s forgiving grace?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622499C-BA34-0BC0-5D90-EAC62179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74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5008064"/>
            <a:ext cx="8725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Paul’s past successes threatened to slow him down in his quest to become like Christ.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16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Focus on Christlikeness (Phil. 3:12–14)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Focus with purpose (3:12)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Forget the past (3:13)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364928-B617-95DE-39F6-D0127A5DCF67}"/>
              </a:ext>
            </a:extLst>
          </p:cNvPr>
          <p:cNvGrpSpPr/>
          <p:nvPr/>
        </p:nvGrpSpPr>
        <p:grpSpPr>
          <a:xfrm>
            <a:off x="3162106" y="4578566"/>
            <a:ext cx="8902376" cy="1384995"/>
            <a:chOff x="3162106" y="4638528"/>
            <a:chExt cx="8902376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E72EF5-A361-6B05-7A24-4C0E91CA5BF6}"/>
                </a:ext>
              </a:extLst>
            </p:cNvPr>
            <p:cNvSpPr txBox="1"/>
            <p:nvPr/>
          </p:nvSpPr>
          <p:spPr>
            <a:xfrm>
              <a:off x="3162106" y="4638528"/>
              <a:ext cx="890237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Given what Paul had already accomplished in his Christian service, what could he have felt entitled to do once he got out of prison?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6EE27100-EA94-9ACE-195E-7113089A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605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1090</Words>
  <Application>Microsoft Office PowerPoint</Application>
  <PresentationFormat>Widescreen</PresentationFormat>
  <Paragraphs>84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128</cp:revision>
  <dcterms:created xsi:type="dcterms:W3CDTF">2020-12-02T03:38:14Z</dcterms:created>
  <dcterms:modified xsi:type="dcterms:W3CDTF">2023-07-21T20:27:32Z</dcterms:modified>
</cp:coreProperties>
</file>