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6" r:id="rId4"/>
    <p:sldId id="261" r:id="rId5"/>
    <p:sldId id="267" r:id="rId6"/>
    <p:sldId id="264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23B"/>
    <a:srgbClr val="F4F5F6"/>
    <a:srgbClr val="BF292C"/>
    <a:srgbClr val="E7E9EC"/>
    <a:srgbClr val="D8D8DA"/>
    <a:srgbClr val="E9E9EB"/>
    <a:srgbClr val="E93A29"/>
    <a:srgbClr val="9C9CA2"/>
    <a:srgbClr val="97979F"/>
    <a:srgbClr val="E5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90AB102F-144F-419A-8784-4E87F30ED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12756" b="11389"/>
          <a:stretch/>
        </p:blipFill>
        <p:spPr>
          <a:xfrm>
            <a:off x="0" y="0"/>
            <a:ext cx="400050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F05531-2B7F-47CC-9A17-E06FCC7FB03F}"/>
              </a:ext>
            </a:extLst>
          </p:cNvPr>
          <p:cNvSpPr/>
          <p:nvPr userDrawn="1"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99F76-1859-47C3-8789-8BC50A203CB9}"/>
              </a:ext>
            </a:extLst>
          </p:cNvPr>
          <p:cNvSpPr/>
          <p:nvPr userDrawn="1"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5FE8EE9-8F5B-4102-8114-1C3AC5BD74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2" y="986589"/>
            <a:ext cx="3167925" cy="20704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D5D987-66A1-4A9C-B8A4-644F5FCB334D}"/>
              </a:ext>
            </a:extLst>
          </p:cNvPr>
          <p:cNvSpPr/>
          <p:nvPr userDrawn="1"/>
        </p:nvSpPr>
        <p:spPr>
          <a:xfrm>
            <a:off x="10971654" y="184141"/>
            <a:ext cx="705853" cy="705836"/>
          </a:xfrm>
          <a:prstGeom prst="ellipse">
            <a:avLst/>
          </a:prstGeom>
          <a:solidFill>
            <a:srgbClr val="BF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83AB07-397C-463D-BAA8-EF262AC974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7855" y="335327"/>
            <a:ext cx="293450" cy="40346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41D0A1-29B1-4075-BBAE-054756CB1E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3416420"/>
            <a:ext cx="2993395" cy="646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98A24F-08A6-4860-8E8D-1E57D7B860FB}"/>
              </a:ext>
            </a:extLst>
          </p:cNvPr>
          <p:cNvSpPr txBox="1"/>
          <p:nvPr userDrawn="1"/>
        </p:nvSpPr>
        <p:spPr>
          <a:xfrm>
            <a:off x="4362450" y="224588"/>
            <a:ext cx="7543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>
                <a:solidFill>
                  <a:srgbClr val="BF292C"/>
                </a:solidFill>
              </a:rPr>
              <a:t>Genuine Good News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77D140-F810-46D0-8F4E-FF62F94B83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27" y="3720494"/>
            <a:ext cx="203014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9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0C51A9FD-E4EF-4537-84AB-A09DB1DA8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25" b="11389"/>
          <a:stretch/>
        </p:blipFill>
        <p:spPr>
          <a:xfrm>
            <a:off x="0" y="0"/>
            <a:ext cx="514357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9D739B-9DEA-4954-97D3-E77EA53F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54" y="993279"/>
            <a:ext cx="3167925" cy="207043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938F05-CB05-4E64-910E-CC35BEADA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84" y="3405450"/>
            <a:ext cx="2993395" cy="646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F1C7B9-CF2C-47A8-BCBB-32190149F490}"/>
              </a:ext>
            </a:extLst>
          </p:cNvPr>
          <p:cNvSpPr/>
          <p:nvPr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30E08B-AC6A-4065-91C9-97599D126535}"/>
              </a:ext>
            </a:extLst>
          </p:cNvPr>
          <p:cNvSpPr/>
          <p:nvPr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A691F155-ED5E-4C76-B84D-5477A6007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67" y="817099"/>
            <a:ext cx="2548349" cy="755970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59C0419C-50AA-43BD-B6FF-5BD3ADB9E4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04" y="985987"/>
            <a:ext cx="6742760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075203-5154-48A0-879C-BA036B2C8C7B}"/>
              </a:ext>
            </a:extLst>
          </p:cNvPr>
          <p:cNvSpPr txBox="1"/>
          <p:nvPr/>
        </p:nvSpPr>
        <p:spPr>
          <a:xfrm>
            <a:off x="4668368" y="1080118"/>
            <a:ext cx="7186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I. The Gospel Has a Divine Origination </a:t>
            </a:r>
          </a:p>
          <a:p>
            <a:pPr>
              <a:tabLst>
                <a:tab pos="266700" algn="l"/>
              </a:tabLst>
            </a:pPr>
            <a:r>
              <a:rPr lang="en-US" sz="2800" b="1" dirty="0"/>
              <a:t>	(Gal. 1:11, 12)</a:t>
            </a:r>
          </a:p>
        </p:txBody>
      </p:sp>
    </p:spTree>
    <p:extLst>
      <p:ext uri="{BB962C8B-B14F-4D97-AF65-F5344CB8AC3E}">
        <p14:creationId xmlns:p14="http://schemas.microsoft.com/office/powerpoint/2010/main" val="18936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687B03-E5B6-41F8-8C38-B96CA1A9BC93}"/>
              </a:ext>
            </a:extLst>
          </p:cNvPr>
          <p:cNvSpPr txBox="1"/>
          <p:nvPr/>
        </p:nvSpPr>
        <p:spPr>
          <a:xfrm>
            <a:off x="4571855" y="1080118"/>
            <a:ext cx="7186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6225" algn="l"/>
              </a:tabLst>
            </a:pPr>
            <a:r>
              <a:rPr lang="en-US" sz="2800" b="1" dirty="0"/>
              <a:t>II. The Gospel Causes Life Transformation </a:t>
            </a:r>
          </a:p>
          <a:p>
            <a:pPr>
              <a:tabLst>
                <a:tab pos="285750" algn="l"/>
              </a:tabLst>
            </a:pPr>
            <a:r>
              <a:rPr lang="en-US" sz="2800" b="1" dirty="0"/>
              <a:t>	(Gal. 1:13, 14)</a:t>
            </a:r>
          </a:p>
        </p:txBody>
      </p:sp>
    </p:spTree>
    <p:extLst>
      <p:ext uri="{BB962C8B-B14F-4D97-AF65-F5344CB8AC3E}">
        <p14:creationId xmlns:p14="http://schemas.microsoft.com/office/powerpoint/2010/main" val="8049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45D8A2D-F3EC-4464-9482-F77EBB468D18}"/>
              </a:ext>
            </a:extLst>
          </p:cNvPr>
          <p:cNvSpPr txBox="1"/>
          <p:nvPr/>
        </p:nvSpPr>
        <p:spPr>
          <a:xfrm>
            <a:off x="4475602" y="1080118"/>
            <a:ext cx="7186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III. The Gospel Fits in God’s Revelation </a:t>
            </a:r>
          </a:p>
          <a:p>
            <a:pPr>
              <a:tabLst>
                <a:tab pos="457200" algn="l"/>
              </a:tabLst>
            </a:pPr>
            <a:r>
              <a:rPr lang="en-US" sz="2800" b="1" dirty="0"/>
              <a:t>	(Gal. 1:15–20)</a:t>
            </a:r>
          </a:p>
        </p:txBody>
      </p:sp>
    </p:spTree>
    <p:extLst>
      <p:ext uri="{BB962C8B-B14F-4D97-AF65-F5344CB8AC3E}">
        <p14:creationId xmlns:p14="http://schemas.microsoft.com/office/powerpoint/2010/main" val="30159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7890D3-A197-442B-B7E0-EB63954A53EF}"/>
              </a:ext>
            </a:extLst>
          </p:cNvPr>
          <p:cNvSpPr txBox="1"/>
          <p:nvPr/>
        </p:nvSpPr>
        <p:spPr>
          <a:xfrm>
            <a:off x="4494652" y="1080118"/>
            <a:ext cx="7186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IV. The Gospel Brings God’s Glorification </a:t>
            </a:r>
          </a:p>
          <a:p>
            <a:pPr>
              <a:tabLst>
                <a:tab pos="447675" algn="l"/>
              </a:tabLst>
            </a:pPr>
            <a:r>
              <a:rPr lang="en-US" sz="2800" b="1" dirty="0"/>
              <a:t>	(Gal. 1:21–24)</a:t>
            </a:r>
          </a:p>
        </p:txBody>
      </p:sp>
    </p:spTree>
    <p:extLst>
      <p:ext uri="{BB962C8B-B14F-4D97-AF65-F5344CB8AC3E}">
        <p14:creationId xmlns:p14="http://schemas.microsoft.com/office/powerpoint/2010/main" val="60297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A09FB6-8C0C-4BCE-BE71-DB185313E7BB}"/>
              </a:ext>
            </a:extLst>
          </p:cNvPr>
          <p:cNvGrpSpPr/>
          <p:nvPr/>
        </p:nvGrpSpPr>
        <p:grpSpPr>
          <a:xfrm>
            <a:off x="-145244" y="-12580"/>
            <a:ext cx="12337244" cy="6870580"/>
            <a:chOff x="-145244" y="-12580"/>
            <a:chExt cx="12337244" cy="6870580"/>
          </a:xfrm>
        </p:grpSpPr>
        <p:pic>
          <p:nvPicPr>
            <p:cNvPr id="3" name="Picture 2" descr="A picture containing text, map&#10;&#10;Description automatically generated">
              <a:extLst>
                <a:ext uri="{FF2B5EF4-FFF2-40B4-BE49-F238E27FC236}">
                  <a16:creationId xmlns:a16="http://schemas.microsoft.com/office/drawing/2014/main" id="{978EE0D5-1A86-41C5-B2BE-F5EF242D7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2" t="5973" r="4709" b="6250"/>
            <a:stretch/>
          </p:blipFill>
          <p:spPr>
            <a:xfrm>
              <a:off x="3022681" y="0"/>
              <a:ext cx="9169319" cy="6858000"/>
            </a:xfrm>
            <a:prstGeom prst="rect">
              <a:avLst/>
            </a:prstGeom>
          </p:spPr>
        </p:pic>
        <p:pic>
          <p:nvPicPr>
            <p:cNvPr id="4" name="Picture 3" descr="A picture containing building, red, outdoor, old&#10;&#10;Description automatically generated">
              <a:extLst>
                <a:ext uri="{FF2B5EF4-FFF2-40B4-BE49-F238E27FC236}">
                  <a16:creationId xmlns:a16="http://schemas.microsoft.com/office/drawing/2014/main" id="{DE6A998E-4BF0-449C-9D6C-74CEBE347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70" r="6849" b="11226"/>
            <a:stretch/>
          </p:blipFill>
          <p:spPr>
            <a:xfrm>
              <a:off x="0" y="-12580"/>
              <a:ext cx="3022680" cy="687058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1224DBC7-552F-40AD-8332-3AA53ED45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244" y="1043591"/>
              <a:ext cx="3167925" cy="2070432"/>
            </a:xfrm>
            <a:prstGeom prst="rect">
              <a:avLst/>
            </a:prstGeom>
          </p:spPr>
        </p:pic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F0B3523-D06F-4894-8B26-6F6114FBE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5" y="3368795"/>
              <a:ext cx="2993395" cy="646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91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D85263-585A-4B28-9B0B-36734017A2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A picture containing building, red, outdoor, old&#10;&#10;Description automatically generated">
              <a:extLst>
                <a:ext uri="{FF2B5EF4-FFF2-40B4-BE49-F238E27FC236}">
                  <a16:creationId xmlns:a16="http://schemas.microsoft.com/office/drawing/2014/main" id="{4AA02D32-C265-45A2-BEAD-247A0BBFC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0" r="12756" b="11389"/>
            <a:stretch/>
          </p:blipFill>
          <p:spPr>
            <a:xfrm>
              <a:off x="0" y="0"/>
              <a:ext cx="4000500" cy="6858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E7167A-B4E8-4218-96AD-36DE7BCC8E3D}"/>
                </a:ext>
              </a:extLst>
            </p:cNvPr>
            <p:cNvSpPr/>
            <p:nvPr/>
          </p:nvSpPr>
          <p:spPr>
            <a:xfrm>
              <a:off x="12011028" y="0"/>
              <a:ext cx="180972" cy="6858000"/>
            </a:xfrm>
            <a:prstGeom prst="rect">
              <a:avLst/>
            </a:prstGeom>
            <a:solidFill>
              <a:srgbClr val="9C9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AE4190-ABC6-48FC-A64D-057E0524AE18}"/>
                </a:ext>
              </a:extLst>
            </p:cNvPr>
            <p:cNvSpPr/>
            <p:nvPr/>
          </p:nvSpPr>
          <p:spPr>
            <a:xfrm>
              <a:off x="11890208" y="0"/>
              <a:ext cx="85728" cy="6858000"/>
            </a:xfrm>
            <a:prstGeom prst="rect">
              <a:avLst/>
            </a:prstGeom>
            <a:solidFill>
              <a:srgbClr val="B72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1AB0F1D7-DBD2-463F-85FD-B6C4137D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12" y="986589"/>
              <a:ext cx="3167925" cy="2070432"/>
            </a:xfrm>
            <a:prstGeom prst="rect">
              <a:avLst/>
            </a:prstGeom>
          </p:spPr>
        </p:pic>
      </p:grpSp>
      <p:pic>
        <p:nvPicPr>
          <p:cNvPr id="10" name="Picture 9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2FE7FFDF-8C9A-42BC-B4CC-A9A7767226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1" t="6198" r="7071" b="6316"/>
          <a:stretch/>
        </p:blipFill>
        <p:spPr>
          <a:xfrm>
            <a:off x="4391137" y="16081"/>
            <a:ext cx="7014800" cy="68419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BB8D26-114D-45CC-98B6-008DCA99A801}"/>
              </a:ext>
            </a:extLst>
          </p:cNvPr>
          <p:cNvSpPr txBox="1"/>
          <p:nvPr/>
        </p:nvSpPr>
        <p:spPr>
          <a:xfrm>
            <a:off x="5117431" y="2021805"/>
            <a:ext cx="4058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323B"/>
                </a:solidFill>
              </a:rPr>
              <a:t>Learn it.</a:t>
            </a:r>
          </a:p>
          <a:p>
            <a:r>
              <a:rPr lang="en-US" sz="2400" b="1" dirty="0">
                <a:solidFill>
                  <a:srgbClr val="C0323B"/>
                </a:solidFill>
              </a:rPr>
              <a:t>Take opportunities to share it.</a:t>
            </a:r>
          </a:p>
          <a:p>
            <a:r>
              <a:rPr lang="en-US" sz="2400" b="1" dirty="0">
                <a:solidFill>
                  <a:srgbClr val="C0323B"/>
                </a:solidFill>
              </a:rPr>
              <a:t>Defend it.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1EABE8-488E-462C-90F6-60246B8A2424}"/>
              </a:ext>
            </a:extLst>
          </p:cNvPr>
          <p:cNvSpPr txBox="1"/>
          <p:nvPr/>
        </p:nvSpPr>
        <p:spPr>
          <a:xfrm>
            <a:off x="5117431" y="3839737"/>
            <a:ext cx="4058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323B"/>
                </a:solidFill>
              </a:rPr>
              <a:t>Discuss its merits.</a:t>
            </a:r>
          </a:p>
          <a:p>
            <a:r>
              <a:rPr lang="en-US" sz="2400" b="1" dirty="0">
                <a:solidFill>
                  <a:srgbClr val="C0323B"/>
                </a:solidFill>
              </a:rPr>
              <a:t>Give lip service to it.</a:t>
            </a:r>
          </a:p>
          <a:p>
            <a:r>
              <a:rPr lang="en-US" sz="2400" b="1" dirty="0">
                <a:solidFill>
                  <a:srgbClr val="C0323B"/>
                </a:solidFill>
              </a:rPr>
              <a:t>Investigate it.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D94A89-D84A-4624-9722-2116877E0E08}"/>
              </a:ext>
            </a:extLst>
          </p:cNvPr>
          <p:cNvSpPr txBox="1"/>
          <p:nvPr/>
        </p:nvSpPr>
        <p:spPr>
          <a:xfrm>
            <a:off x="5117431" y="5657669"/>
            <a:ext cx="4058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323B"/>
                </a:solidFill>
              </a:rPr>
              <a:t>Oppose those who believe it.</a:t>
            </a:r>
          </a:p>
          <a:p>
            <a:r>
              <a:rPr lang="en-US" sz="2400" b="1" dirty="0">
                <a:solidFill>
                  <a:srgbClr val="C0323B"/>
                </a:solidFill>
              </a:rPr>
              <a:t>Discredit it.</a:t>
            </a:r>
          </a:p>
          <a:p>
            <a:r>
              <a:rPr lang="en-US" sz="2400" b="1" dirty="0">
                <a:solidFill>
                  <a:srgbClr val="C0323B"/>
                </a:solidFill>
              </a:rPr>
              <a:t>Ignore it.</a:t>
            </a:r>
          </a:p>
        </p:txBody>
      </p:sp>
    </p:spTree>
    <p:extLst>
      <p:ext uri="{BB962C8B-B14F-4D97-AF65-F5344CB8AC3E}">
        <p14:creationId xmlns:p14="http://schemas.microsoft.com/office/powerpoint/2010/main" val="12142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1FE610-F6AF-459B-AB2F-FE86EE49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1112" b="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A817F-0F0E-4933-9774-79C4BCEAE682}"/>
              </a:ext>
            </a:extLst>
          </p:cNvPr>
          <p:cNvSpPr txBox="1"/>
          <p:nvPr/>
        </p:nvSpPr>
        <p:spPr>
          <a:xfrm>
            <a:off x="457541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Appreciate, defend, and share the gospel.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A5DDC-6D9B-4F86-A5C1-9A801139405A}"/>
              </a:ext>
            </a:extLst>
          </p:cNvPr>
          <p:cNvSpPr txBox="1"/>
          <p:nvPr/>
        </p:nvSpPr>
        <p:spPr>
          <a:xfrm>
            <a:off x="4575419" y="1745479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BF292C"/>
                </a:solidFill>
              </a:rPr>
              <a:t>Share the genuine gospel frequently and boldly.</a:t>
            </a:r>
          </a:p>
        </p:txBody>
      </p:sp>
    </p:spTree>
    <p:extLst>
      <p:ext uri="{BB962C8B-B14F-4D97-AF65-F5344CB8AC3E}">
        <p14:creationId xmlns:p14="http://schemas.microsoft.com/office/powerpoint/2010/main" val="20776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84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34</cp:revision>
  <dcterms:created xsi:type="dcterms:W3CDTF">2019-09-12T14:26:26Z</dcterms:created>
  <dcterms:modified xsi:type="dcterms:W3CDTF">2019-09-26T01:03:15Z</dcterms:modified>
</cp:coreProperties>
</file>