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68" r:id="rId5"/>
    <p:sldId id="267" r:id="rId6"/>
    <p:sldId id="26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23B"/>
    <a:srgbClr val="F4F5F6"/>
    <a:srgbClr val="BF292C"/>
    <a:srgbClr val="E7E9EC"/>
    <a:srgbClr val="D8D8DA"/>
    <a:srgbClr val="E9E9EB"/>
    <a:srgbClr val="E93A29"/>
    <a:srgbClr val="9C9CA2"/>
    <a:srgbClr val="97979F"/>
    <a:srgbClr val="E5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6574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Free to Serve</a:t>
            </a:r>
          </a:p>
        </p:txBody>
      </p:sp>
      <p:pic>
        <p:nvPicPr>
          <p:cNvPr id="42" name="Picture 41" descr="A close up of a sign&#10;&#10;Description automatically generated">
            <a:extLst>
              <a:ext uri="{FF2B5EF4-FFF2-40B4-BE49-F238E27FC236}">
                <a16:creationId xmlns:a16="http://schemas.microsoft.com/office/drawing/2014/main" id="{576E157C-FD7F-4068-8ED5-FF66B24797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720494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-6223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A close up of a sign&#10;&#10;Description automatically generated">
            <a:extLst>
              <a:ext uri="{FF2B5EF4-FFF2-40B4-BE49-F238E27FC236}">
                <a16:creationId xmlns:a16="http://schemas.microsoft.com/office/drawing/2014/main" id="{386A8D9A-46EE-47F6-B923-A46C7F4FA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60" y="817099"/>
            <a:ext cx="2548349" cy="755970"/>
          </a:xfrm>
          <a:prstGeom prst="rect">
            <a:avLst/>
          </a:prstGeom>
        </p:spPr>
      </p:pic>
      <p:pic>
        <p:nvPicPr>
          <p:cNvPr id="67" name="Picture 66" descr="A close up of a sign&#10;&#10;Description automatically generated">
            <a:extLst>
              <a:ext uri="{FF2B5EF4-FFF2-40B4-BE49-F238E27FC236}">
                <a16:creationId xmlns:a16="http://schemas.microsoft.com/office/drawing/2014/main" id="{4694F952-E4C6-44E6-8B91-F0C14947B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51" y="977108"/>
            <a:ext cx="674276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948771"/>
            <a:ext cx="721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True Faith Produces Love (Gal. 5:2–6)</a:t>
            </a:r>
          </a:p>
          <a:p>
            <a:pPr>
              <a:tabLst>
                <a:tab pos="273050" algn="l"/>
              </a:tabLst>
            </a:pPr>
            <a:r>
              <a:rPr lang="en-US" sz="2800" b="1" dirty="0"/>
              <a:t>	A. Holding to the law makes Christ </a:t>
            </a:r>
          </a:p>
          <a:p>
            <a:pPr>
              <a:tabLst>
                <a:tab pos="681038" algn="l"/>
              </a:tabLst>
            </a:pPr>
            <a:r>
              <a:rPr lang="en-US" sz="2800" b="1" dirty="0"/>
              <a:t>	unnecessary (5:2–4)</a:t>
            </a:r>
          </a:p>
          <a:p>
            <a:pPr>
              <a:tabLst>
                <a:tab pos="273050" algn="l"/>
              </a:tabLst>
            </a:pPr>
            <a:r>
              <a:rPr lang="en-US" sz="2800" b="1" dirty="0"/>
              <a:t>	B. Holding to Christ makes love necessary</a:t>
            </a:r>
          </a:p>
          <a:p>
            <a:pPr>
              <a:tabLst>
                <a:tab pos="690563" algn="l"/>
              </a:tabLst>
            </a:pPr>
            <a:r>
              <a:rPr lang="en-US" sz="2800" b="1" dirty="0"/>
              <a:t>	(5:5, 6)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51F1BDB-086C-4571-B755-6403326D71F9}"/>
              </a:ext>
            </a:extLst>
          </p:cNvPr>
          <p:cNvSpPr txBox="1"/>
          <p:nvPr/>
        </p:nvSpPr>
        <p:spPr>
          <a:xfrm>
            <a:off x="4573118" y="948770"/>
            <a:ext cx="721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False Teaching Deserves Judgment 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(Gal. 5:7–12)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A. Source of false teaching (5:7, 8)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B. Influence of false teaching (5:9)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C. Judgment of false teaching (5:10)</a:t>
            </a:r>
          </a:p>
          <a:p>
            <a:pPr>
              <a:tabLst>
                <a:tab pos="385763" algn="l"/>
              </a:tabLst>
            </a:pPr>
            <a:r>
              <a:rPr lang="en-US" sz="2800" b="1" dirty="0"/>
              <a:t>	D. Rejection of false teaching (5:11, 12)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F574DD-74A8-4CA4-900A-50CAAE90DA06}"/>
              </a:ext>
            </a:extLst>
          </p:cNvPr>
          <p:cNvSpPr txBox="1"/>
          <p:nvPr/>
        </p:nvSpPr>
        <p:spPr>
          <a:xfrm>
            <a:off x="4476865" y="948770"/>
            <a:ext cx="721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True Love Produces Service (Gal. 5:13–15)</a:t>
            </a:r>
          </a:p>
          <a:p>
            <a:pPr>
              <a:tabLst>
                <a:tab pos="449263" algn="l"/>
              </a:tabLst>
            </a:pPr>
            <a:r>
              <a:rPr lang="en-US" sz="2800" b="1" dirty="0"/>
              <a:t>	A. Principle of loving service (5:13)</a:t>
            </a:r>
          </a:p>
        </p:txBody>
      </p:sp>
    </p:spTree>
    <p:extLst>
      <p:ext uri="{BB962C8B-B14F-4D97-AF65-F5344CB8AC3E}">
        <p14:creationId xmlns:p14="http://schemas.microsoft.com/office/powerpoint/2010/main" val="28846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person&#10;&#10;Description automatically generated">
            <a:extLst>
              <a:ext uri="{FF2B5EF4-FFF2-40B4-BE49-F238E27FC236}">
                <a16:creationId xmlns:a16="http://schemas.microsoft.com/office/drawing/2014/main" id="{EBD26A8A-8870-488A-BE27-31505D519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9" t="6549" r="7161" b="6316"/>
          <a:stretch/>
        </p:blipFill>
        <p:spPr>
          <a:xfrm>
            <a:off x="4233109" y="0"/>
            <a:ext cx="7116679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29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F574DD-74A8-4CA4-900A-50CAAE90DA06}"/>
              </a:ext>
            </a:extLst>
          </p:cNvPr>
          <p:cNvSpPr txBox="1"/>
          <p:nvPr/>
        </p:nvSpPr>
        <p:spPr>
          <a:xfrm>
            <a:off x="4476865" y="948770"/>
            <a:ext cx="721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III. True Love Produces Service (Gal. 5:13–15)</a:t>
            </a:r>
          </a:p>
          <a:p>
            <a:pPr>
              <a:tabLst>
                <a:tab pos="449263" algn="l"/>
              </a:tabLst>
            </a:pPr>
            <a:r>
              <a:rPr lang="en-US" sz="2800" b="1" dirty="0"/>
              <a:t>	A. Principle of loving service (5:13)</a:t>
            </a:r>
          </a:p>
          <a:p>
            <a:pPr>
              <a:tabLst>
                <a:tab pos="449263" algn="l"/>
              </a:tabLst>
            </a:pPr>
            <a:r>
              <a:rPr lang="en-US" sz="2800" b="1" dirty="0"/>
              <a:t>	B. Basis of loving service (5:14)</a:t>
            </a:r>
          </a:p>
          <a:p>
            <a:pPr>
              <a:tabLst>
                <a:tab pos="449263" algn="l"/>
              </a:tabLst>
            </a:pPr>
            <a:r>
              <a:rPr lang="en-US" sz="2800" b="1" dirty="0"/>
              <a:t>	C. Contrast of loving service (5:15)</a:t>
            </a:r>
          </a:p>
        </p:txBody>
      </p:sp>
    </p:spTree>
    <p:extLst>
      <p:ext uri="{BB962C8B-B14F-4D97-AF65-F5344CB8AC3E}">
        <p14:creationId xmlns:p14="http://schemas.microsoft.com/office/powerpoint/2010/main" val="28851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Share the genuine gospel frequently and boldly.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84E3A-E201-4BDC-9960-460A9579A4B3}"/>
              </a:ext>
            </a:extLst>
          </p:cNvPr>
          <p:cNvSpPr txBox="1"/>
          <p:nvPr/>
        </p:nvSpPr>
        <p:spPr>
          <a:xfrm>
            <a:off x="4575419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Proactively take the gospel across cultures.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1EE9A-BE84-462B-BE60-CBD23EE05938}"/>
              </a:ext>
            </a:extLst>
          </p:cNvPr>
          <p:cNvSpPr txBox="1"/>
          <p:nvPr/>
        </p:nvSpPr>
        <p:spPr>
          <a:xfrm>
            <a:off x="4575417" y="3405424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for and serve God by faith in 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D5FCA-3C24-46F6-8A97-318FF1D0D0DF}"/>
              </a:ext>
            </a:extLst>
          </p:cNvPr>
          <p:cNvSpPr txBox="1"/>
          <p:nvPr/>
        </p:nvSpPr>
        <p:spPr>
          <a:xfrm>
            <a:off x="4575417" y="423636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Realize God’s blessings through faith in Christ.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B8FF0-076F-478C-9159-6FADCA409CA5}"/>
              </a:ext>
            </a:extLst>
          </p:cNvPr>
          <p:cNvSpPr txBox="1"/>
          <p:nvPr/>
        </p:nvSpPr>
        <p:spPr>
          <a:xfrm>
            <a:off x="4575417" y="5074580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Trust God’s promises for salvation and life.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6A740-5DBC-4A8D-B617-1F7E0ABF9BD4}"/>
              </a:ext>
            </a:extLst>
          </p:cNvPr>
          <p:cNvSpPr txBox="1"/>
          <p:nvPr/>
        </p:nvSpPr>
        <p:spPr>
          <a:xfrm>
            <a:off x="4575416" y="5897813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 members in God’s family.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5C21FE-735B-4F14-9C2C-0DD5A10CD59F}"/>
              </a:ext>
            </a:extLst>
          </p:cNvPr>
          <p:cNvSpPr txBox="1"/>
          <p:nvPr/>
        </p:nvSpPr>
        <p:spPr>
          <a:xfrm>
            <a:off x="838370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Remain loyal to God </a:t>
            </a:r>
          </a:p>
          <a:p>
            <a:pPr>
              <a:lnSpc>
                <a:spcPts val="2600"/>
              </a:lnSpc>
            </a:pPr>
            <a:r>
              <a:rPr lang="en-US" sz="2400" b="1" dirty="0"/>
              <a:t>and the gospel.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70747-5DD5-4B38-B8CE-3D37345DBAA7}"/>
              </a:ext>
            </a:extLst>
          </p:cNvPr>
          <p:cNvSpPr txBox="1"/>
          <p:nvPr/>
        </p:nvSpPr>
        <p:spPr>
          <a:xfrm>
            <a:off x="838370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out the freedom of liberty in Christ.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2BE0C5-8D81-496E-88BC-9F3BC08B0C11}"/>
              </a:ext>
            </a:extLst>
          </p:cNvPr>
          <p:cNvSpPr txBox="1"/>
          <p:nvPr/>
        </p:nvSpPr>
        <p:spPr>
          <a:xfrm>
            <a:off x="8383708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Lovingly serve others and God.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118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52</cp:revision>
  <dcterms:created xsi:type="dcterms:W3CDTF">2019-09-12T14:26:26Z</dcterms:created>
  <dcterms:modified xsi:type="dcterms:W3CDTF">2019-09-26T01:18:08Z</dcterms:modified>
</cp:coreProperties>
</file>