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66" r:id="rId4"/>
    <p:sldId id="267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323B"/>
    <a:srgbClr val="F4F5F6"/>
    <a:srgbClr val="BF292C"/>
    <a:srgbClr val="E7E9EC"/>
    <a:srgbClr val="D8D8DA"/>
    <a:srgbClr val="E9E9EB"/>
    <a:srgbClr val="E93A29"/>
    <a:srgbClr val="9C9CA2"/>
    <a:srgbClr val="97979F"/>
    <a:srgbClr val="E5E5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1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32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5897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uilding, red, outdoor, old&#10;&#10;Description automatically generated">
            <a:extLst>
              <a:ext uri="{FF2B5EF4-FFF2-40B4-BE49-F238E27FC236}">
                <a16:creationId xmlns:a16="http://schemas.microsoft.com/office/drawing/2014/main" id="{90AB102F-144F-419A-8784-4E87F30EDC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0" r="12756" b="11389"/>
          <a:stretch/>
        </p:blipFill>
        <p:spPr>
          <a:xfrm>
            <a:off x="0" y="0"/>
            <a:ext cx="4000500" cy="68580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FF05531-2B7F-47CC-9A17-E06FCC7FB03F}"/>
              </a:ext>
            </a:extLst>
          </p:cNvPr>
          <p:cNvSpPr/>
          <p:nvPr userDrawn="1"/>
        </p:nvSpPr>
        <p:spPr>
          <a:xfrm>
            <a:off x="12011028" y="0"/>
            <a:ext cx="180972" cy="6858000"/>
          </a:xfrm>
          <a:prstGeom prst="rect">
            <a:avLst/>
          </a:prstGeom>
          <a:solidFill>
            <a:srgbClr val="9C9C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099F76-1859-47C3-8789-8BC50A203CB9}"/>
              </a:ext>
            </a:extLst>
          </p:cNvPr>
          <p:cNvSpPr/>
          <p:nvPr userDrawn="1"/>
        </p:nvSpPr>
        <p:spPr>
          <a:xfrm>
            <a:off x="11890208" y="0"/>
            <a:ext cx="85728" cy="6858000"/>
          </a:xfrm>
          <a:prstGeom prst="rect">
            <a:avLst/>
          </a:prstGeom>
          <a:solidFill>
            <a:srgbClr val="B726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A5FE8EE9-8F5B-4102-8114-1C3AC5BD74B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12" y="986589"/>
            <a:ext cx="3167925" cy="2070432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6ED5D987-66A1-4A9C-B8A4-644F5FCB334D}"/>
              </a:ext>
            </a:extLst>
          </p:cNvPr>
          <p:cNvSpPr/>
          <p:nvPr userDrawn="1"/>
        </p:nvSpPr>
        <p:spPr>
          <a:xfrm>
            <a:off x="10971654" y="184141"/>
            <a:ext cx="705853" cy="705836"/>
          </a:xfrm>
          <a:prstGeom prst="ellipse">
            <a:avLst/>
          </a:prstGeom>
          <a:solidFill>
            <a:srgbClr val="BF29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83AB07-397C-463D-BAA8-EF262AC9740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77855" y="335327"/>
            <a:ext cx="293450" cy="403464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EE41D0A1-29B1-4075-BBAE-054756CB1E7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42" y="3416420"/>
            <a:ext cx="2993395" cy="64623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098A24F-08A6-4860-8E8D-1E57D7B860FB}"/>
              </a:ext>
            </a:extLst>
          </p:cNvPr>
          <p:cNvSpPr txBox="1"/>
          <p:nvPr userDrawn="1"/>
        </p:nvSpPr>
        <p:spPr>
          <a:xfrm>
            <a:off x="4362450" y="224588"/>
            <a:ext cx="657411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600" b="1" dirty="0">
                <a:solidFill>
                  <a:srgbClr val="BF292C"/>
                </a:solidFill>
              </a:rPr>
              <a:t>God Keeps His Promises</a:t>
            </a:r>
          </a:p>
        </p:txBody>
      </p:sp>
      <p:pic>
        <p:nvPicPr>
          <p:cNvPr id="30" name="Picture 29" descr="A picture containing drawing&#10;&#10;Description automatically generated">
            <a:extLst>
              <a:ext uri="{FF2B5EF4-FFF2-40B4-BE49-F238E27FC236}">
                <a16:creationId xmlns:a16="http://schemas.microsoft.com/office/drawing/2014/main" id="{5B57D459-0CBC-4FC3-A051-64FA5A629E9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27" y="3720494"/>
            <a:ext cx="2030144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099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4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uilding, red, outdoor, old&#10;&#10;Description automatically generated">
            <a:extLst>
              <a:ext uri="{FF2B5EF4-FFF2-40B4-BE49-F238E27FC236}">
                <a16:creationId xmlns:a16="http://schemas.microsoft.com/office/drawing/2014/main" id="{0C51A9FD-E4EF-4537-84AB-A09DB1DA8E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" r="125" b="11389"/>
          <a:stretch/>
        </p:blipFill>
        <p:spPr>
          <a:xfrm>
            <a:off x="0" y="0"/>
            <a:ext cx="5143574" cy="68580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D59D739B-9DEA-4954-97D3-E77EA53FD7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654" y="993279"/>
            <a:ext cx="3167925" cy="2070432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1C938F05-CB05-4E64-910E-CC35BEADA8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184" y="3405450"/>
            <a:ext cx="2993395" cy="64623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4F1C7B9-CF2C-47A8-BCBB-32190149F490}"/>
              </a:ext>
            </a:extLst>
          </p:cNvPr>
          <p:cNvSpPr/>
          <p:nvPr/>
        </p:nvSpPr>
        <p:spPr>
          <a:xfrm>
            <a:off x="12011028" y="0"/>
            <a:ext cx="180972" cy="6858000"/>
          </a:xfrm>
          <a:prstGeom prst="rect">
            <a:avLst/>
          </a:prstGeom>
          <a:solidFill>
            <a:srgbClr val="9C9C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30E08B-AC6A-4065-91C9-97599D126535}"/>
              </a:ext>
            </a:extLst>
          </p:cNvPr>
          <p:cNvSpPr/>
          <p:nvPr/>
        </p:nvSpPr>
        <p:spPr>
          <a:xfrm>
            <a:off x="11890208" y="0"/>
            <a:ext cx="85728" cy="6858000"/>
          </a:xfrm>
          <a:prstGeom prst="rect">
            <a:avLst/>
          </a:prstGeom>
          <a:solidFill>
            <a:srgbClr val="B726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 descr="A close up of a sign&#10;&#10;Description automatically generated">
            <a:extLst>
              <a:ext uri="{FF2B5EF4-FFF2-40B4-BE49-F238E27FC236}">
                <a16:creationId xmlns:a16="http://schemas.microsoft.com/office/drawing/2014/main" id="{7F6E79E2-6111-4E85-9E34-87552F343C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833" y="817099"/>
            <a:ext cx="2548349" cy="755970"/>
          </a:xfrm>
          <a:prstGeom prst="rect">
            <a:avLst/>
          </a:prstGeom>
        </p:spPr>
      </p:pic>
      <p:pic>
        <p:nvPicPr>
          <p:cNvPr id="40" name="Picture 39" descr="A picture containing food&#10;&#10;Description automatically generated">
            <a:extLst>
              <a:ext uri="{FF2B5EF4-FFF2-40B4-BE49-F238E27FC236}">
                <a16:creationId xmlns:a16="http://schemas.microsoft.com/office/drawing/2014/main" id="{6E67D288-92B1-4BBD-8C61-842BAAEC9A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095" y="993279"/>
            <a:ext cx="6742760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280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A075203-5154-48A0-879C-BA036B2C8C7B}"/>
              </a:ext>
            </a:extLst>
          </p:cNvPr>
          <p:cNvSpPr txBox="1"/>
          <p:nvPr/>
        </p:nvSpPr>
        <p:spPr>
          <a:xfrm>
            <a:off x="4668368" y="948771"/>
            <a:ext cx="72188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I. God’s Promise and the Law (Gal. 3:15–18)</a:t>
            </a:r>
          </a:p>
          <a:p>
            <a:pPr>
              <a:tabLst>
                <a:tab pos="276225" algn="l"/>
              </a:tabLst>
            </a:pPr>
            <a:r>
              <a:rPr lang="en-US" sz="2800" b="1" dirty="0"/>
              <a:t>	A. How promises work (3:15)</a:t>
            </a:r>
          </a:p>
          <a:p>
            <a:pPr>
              <a:tabLst>
                <a:tab pos="276225" algn="l"/>
              </a:tabLst>
            </a:pPr>
            <a:r>
              <a:rPr lang="en-US" sz="2800" b="1" dirty="0"/>
              <a:t>	B. What God promised (3:16)</a:t>
            </a:r>
          </a:p>
          <a:p>
            <a:pPr>
              <a:tabLst>
                <a:tab pos="276225" algn="l"/>
              </a:tabLst>
            </a:pPr>
            <a:r>
              <a:rPr lang="en-US" sz="2800" b="1" dirty="0"/>
              <a:t>	C. When God made His promise (3:17)</a:t>
            </a:r>
          </a:p>
          <a:p>
            <a:pPr>
              <a:tabLst>
                <a:tab pos="276225" algn="l"/>
              </a:tabLst>
            </a:pPr>
            <a:r>
              <a:rPr lang="en-US" sz="2800" b="1" dirty="0"/>
              <a:t>	D. Why God’s promise remains (3:18)</a:t>
            </a:r>
          </a:p>
        </p:txBody>
      </p:sp>
    </p:spTree>
    <p:extLst>
      <p:ext uri="{BB962C8B-B14F-4D97-AF65-F5344CB8AC3E}">
        <p14:creationId xmlns:p14="http://schemas.microsoft.com/office/powerpoint/2010/main" val="189367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4997268-8DDF-483E-85B0-6D598016AE6C}"/>
              </a:ext>
            </a:extLst>
          </p:cNvPr>
          <p:cNvSpPr txBox="1"/>
          <p:nvPr/>
        </p:nvSpPr>
        <p:spPr>
          <a:xfrm>
            <a:off x="4573118" y="948771"/>
            <a:ext cx="72188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II. God’s Purpose of the Law (Gal. 3:19–22)</a:t>
            </a:r>
          </a:p>
          <a:p>
            <a:pPr>
              <a:tabLst>
                <a:tab pos="371475" algn="l"/>
              </a:tabLst>
            </a:pPr>
            <a:r>
              <a:rPr lang="da-DK" sz="2800" b="1" dirty="0"/>
              <a:t>	A. Reveals sin (3:19, 20)</a:t>
            </a:r>
          </a:p>
          <a:p>
            <a:pPr>
              <a:tabLst>
                <a:tab pos="371475" algn="l"/>
              </a:tabLst>
            </a:pPr>
            <a:r>
              <a:rPr lang="en-US" sz="2800" b="1" dirty="0"/>
              <a:t>	B. Points to Christ (3:21, 22)</a:t>
            </a:r>
          </a:p>
        </p:txBody>
      </p:sp>
    </p:spTree>
    <p:extLst>
      <p:ext uri="{BB962C8B-B14F-4D97-AF65-F5344CB8AC3E}">
        <p14:creationId xmlns:p14="http://schemas.microsoft.com/office/powerpoint/2010/main" val="80499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44F5A37-CA25-4D64-B800-81C004AAF7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4" t="6388" r="6963" b="7787"/>
          <a:stretch/>
        </p:blipFill>
        <p:spPr>
          <a:xfrm>
            <a:off x="4227456" y="0"/>
            <a:ext cx="7202787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7D85263-585A-4B28-9B0B-36734017A24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Picture 3" descr="A picture containing building, red, outdoor, old&#10;&#10;Description automatically generated">
              <a:extLst>
                <a:ext uri="{FF2B5EF4-FFF2-40B4-BE49-F238E27FC236}">
                  <a16:creationId xmlns:a16="http://schemas.microsoft.com/office/drawing/2014/main" id="{4AA02D32-C265-45A2-BEAD-247A0BBFC9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10" r="12756" b="11389"/>
            <a:stretch/>
          </p:blipFill>
          <p:spPr>
            <a:xfrm>
              <a:off x="0" y="0"/>
              <a:ext cx="4000500" cy="685800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9E7167A-B4E8-4218-96AD-36DE7BCC8E3D}"/>
                </a:ext>
              </a:extLst>
            </p:cNvPr>
            <p:cNvSpPr/>
            <p:nvPr/>
          </p:nvSpPr>
          <p:spPr>
            <a:xfrm>
              <a:off x="12011028" y="0"/>
              <a:ext cx="180972" cy="6858000"/>
            </a:xfrm>
            <a:prstGeom prst="rect">
              <a:avLst/>
            </a:prstGeom>
            <a:solidFill>
              <a:srgbClr val="9C9C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AE4190-ABC6-48FC-A64D-057E0524AE18}"/>
                </a:ext>
              </a:extLst>
            </p:cNvPr>
            <p:cNvSpPr/>
            <p:nvPr/>
          </p:nvSpPr>
          <p:spPr>
            <a:xfrm>
              <a:off x="11890208" y="0"/>
              <a:ext cx="85728" cy="6858000"/>
            </a:xfrm>
            <a:prstGeom prst="rect">
              <a:avLst/>
            </a:prstGeom>
            <a:solidFill>
              <a:srgbClr val="B726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A close up of a logo&#10;&#10;Description automatically generated">
              <a:extLst>
                <a:ext uri="{FF2B5EF4-FFF2-40B4-BE49-F238E27FC236}">
                  <a16:creationId xmlns:a16="http://schemas.microsoft.com/office/drawing/2014/main" id="{1AB0F1D7-DBD2-463F-85FD-B6C4137DA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12" y="986589"/>
              <a:ext cx="3167925" cy="2070432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ABB8D26-114D-45CC-98B6-008DCA99A801}"/>
              </a:ext>
            </a:extLst>
          </p:cNvPr>
          <p:cNvSpPr txBox="1"/>
          <p:nvPr/>
        </p:nvSpPr>
        <p:spPr>
          <a:xfrm>
            <a:off x="4546302" y="2147136"/>
            <a:ext cx="4016673" cy="2427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US" sz="2400" b="1" spc="-50" dirty="0"/>
              <a:t>Power for service (Acts 1:8).</a:t>
            </a:r>
          </a:p>
          <a:p>
            <a:pPr>
              <a:lnSpc>
                <a:spcPts val="3700"/>
              </a:lnSpc>
              <a:tabLst>
                <a:tab pos="200025" algn="l"/>
              </a:tabLst>
            </a:pPr>
            <a:r>
              <a:rPr lang="en-US" sz="2400" b="1" spc="-50" dirty="0"/>
              <a:t>Spiritual victories (1 Cor. 10:13).</a:t>
            </a:r>
          </a:p>
          <a:p>
            <a:pPr>
              <a:lnSpc>
                <a:spcPts val="3700"/>
              </a:lnSpc>
              <a:tabLst>
                <a:tab pos="200025" algn="l"/>
              </a:tabLst>
            </a:pPr>
            <a:r>
              <a:rPr lang="en-US" sz="2400" b="1" spc="-50" dirty="0"/>
              <a:t>Comfort in trials (2 Cor. 1:3, 4).</a:t>
            </a:r>
          </a:p>
          <a:p>
            <a:pPr>
              <a:lnSpc>
                <a:spcPts val="3700"/>
              </a:lnSpc>
              <a:tabLst>
                <a:tab pos="200025" algn="l"/>
              </a:tabLst>
            </a:pPr>
            <a:r>
              <a:rPr lang="en-US" sz="2400" b="1" spc="-50" dirty="0"/>
              <a:t>Eternal life (John 3:16).</a:t>
            </a:r>
          </a:p>
          <a:p>
            <a:pPr>
              <a:lnSpc>
                <a:spcPts val="3700"/>
              </a:lnSpc>
              <a:tabLst>
                <a:tab pos="200025" algn="l"/>
              </a:tabLst>
            </a:pPr>
            <a:r>
              <a:rPr lang="en-US" sz="2400" b="1" spc="-50" dirty="0"/>
              <a:t>Eternal rewards (2 Cor. 5:10)</a:t>
            </a:r>
          </a:p>
        </p:txBody>
      </p:sp>
    </p:spTree>
    <p:extLst>
      <p:ext uri="{BB962C8B-B14F-4D97-AF65-F5344CB8AC3E}">
        <p14:creationId xmlns:p14="http://schemas.microsoft.com/office/powerpoint/2010/main" val="306529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A1FE610-F6AF-459B-AB2F-FE86EE4996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" t="1112" b="12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BA817F-0F0E-4933-9774-79C4BCEAE682}"/>
              </a:ext>
            </a:extLst>
          </p:cNvPr>
          <p:cNvSpPr txBox="1"/>
          <p:nvPr/>
        </p:nvSpPr>
        <p:spPr>
          <a:xfrm>
            <a:off x="4575419" y="917241"/>
            <a:ext cx="3365017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/>
              <a:t>Appreciate, defend, and share the gospel.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AA5DDC-6D9B-4F86-A5C1-9A801139405A}"/>
              </a:ext>
            </a:extLst>
          </p:cNvPr>
          <p:cNvSpPr txBox="1"/>
          <p:nvPr/>
        </p:nvSpPr>
        <p:spPr>
          <a:xfrm>
            <a:off x="4575419" y="1745479"/>
            <a:ext cx="3365017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/>
              <a:t>Share the genuine gospel frequently and boldly.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A84E3A-E201-4BDC-9960-460A9579A4B3}"/>
              </a:ext>
            </a:extLst>
          </p:cNvPr>
          <p:cNvSpPr txBox="1"/>
          <p:nvPr/>
        </p:nvSpPr>
        <p:spPr>
          <a:xfrm>
            <a:off x="4575419" y="2571818"/>
            <a:ext cx="3365017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/>
              <a:t>Proactively take the gospel across cultures.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A1EE9A-BE84-462B-BE60-CBD23EE05938}"/>
              </a:ext>
            </a:extLst>
          </p:cNvPr>
          <p:cNvSpPr txBox="1"/>
          <p:nvPr/>
        </p:nvSpPr>
        <p:spPr>
          <a:xfrm>
            <a:off x="4575417" y="3405424"/>
            <a:ext cx="3365017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/>
              <a:t>Live for and serve God by faith in Him.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FD5FCA-3C24-46F6-8A97-318FF1D0D0DF}"/>
              </a:ext>
            </a:extLst>
          </p:cNvPr>
          <p:cNvSpPr txBox="1"/>
          <p:nvPr/>
        </p:nvSpPr>
        <p:spPr>
          <a:xfrm>
            <a:off x="4575417" y="4236368"/>
            <a:ext cx="3365017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/>
              <a:t>Realize God’s blessings through faith in Christ.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4B8FF0-076F-478C-9159-6FADCA409CA5}"/>
              </a:ext>
            </a:extLst>
          </p:cNvPr>
          <p:cNvSpPr txBox="1"/>
          <p:nvPr/>
        </p:nvSpPr>
        <p:spPr>
          <a:xfrm>
            <a:off x="4575417" y="5074580"/>
            <a:ext cx="3365017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>
                <a:solidFill>
                  <a:srgbClr val="BF292C"/>
                </a:solidFill>
              </a:rPr>
              <a:t>Trust God’s promises for salvation and life.</a:t>
            </a:r>
          </a:p>
        </p:txBody>
      </p:sp>
    </p:spTree>
    <p:extLst>
      <p:ext uri="{BB962C8B-B14F-4D97-AF65-F5344CB8AC3E}">
        <p14:creationId xmlns:p14="http://schemas.microsoft.com/office/powerpoint/2010/main" val="207768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1218</TotalTime>
  <Words>114</Words>
  <Application>Microsoft Office PowerPoint</Application>
  <PresentationFormat>Widescreen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Bauman</dc:creator>
  <cp:lastModifiedBy>Alex Bauman</cp:lastModifiedBy>
  <cp:revision>45</cp:revision>
  <dcterms:created xsi:type="dcterms:W3CDTF">2019-09-12T14:26:26Z</dcterms:created>
  <dcterms:modified xsi:type="dcterms:W3CDTF">2019-09-26T01:06:43Z</dcterms:modified>
</cp:coreProperties>
</file>