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53" r:id="rId2"/>
    <p:sldId id="356" r:id="rId3"/>
    <p:sldId id="330" r:id="rId4"/>
    <p:sldId id="361" r:id="rId5"/>
    <p:sldId id="362" r:id="rId6"/>
    <p:sldId id="363" r:id="rId7"/>
    <p:sldId id="354" r:id="rId8"/>
    <p:sldId id="366" r:id="rId9"/>
    <p:sldId id="367" r:id="rId10"/>
    <p:sldId id="369" r:id="rId11"/>
    <p:sldId id="355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2C049"/>
    <a:srgbClr val="5387A3"/>
    <a:srgbClr val="65859F"/>
    <a:srgbClr val="D7BC9F"/>
    <a:srgbClr val="F4EA99"/>
    <a:srgbClr val="E57B32"/>
    <a:srgbClr val="A1AD9F"/>
    <a:srgbClr val="8C7844"/>
    <a:srgbClr val="B19D30"/>
    <a:srgbClr val="F0F0F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517" autoAdjust="0"/>
    <p:restoredTop sz="94660"/>
  </p:normalViewPr>
  <p:slideViewPr>
    <p:cSldViewPr snapToGrid="0">
      <p:cViewPr varScale="1">
        <p:scale>
          <a:sx n="103" d="100"/>
          <a:sy n="103" d="100"/>
        </p:scale>
        <p:origin x="798" y="114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639089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614333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2.jpeg"/><Relationship Id="rId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5298588F-CF7F-48DC-3F9B-235B0A9E527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4118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2D4817C5-C3F7-5384-47BE-94F2803C0530}"/>
              </a:ext>
            </a:extLst>
          </p:cNvPr>
          <p:cNvSpPr>
            <a:spLocks/>
          </p:cNvSpPr>
          <p:nvPr userDrawn="1"/>
        </p:nvSpPr>
        <p:spPr>
          <a:xfrm>
            <a:off x="0" y="0"/>
            <a:ext cx="12192000" cy="6858002"/>
          </a:xfrm>
          <a:prstGeom prst="rect">
            <a:avLst/>
          </a:prstGeom>
          <a:solidFill>
            <a:srgbClr val="FFFFFF">
              <a:alpha val="7882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4" name="Picture 3" descr="A road with a sunset in the background&#10;&#10;Description automatically generated">
            <a:extLst>
              <a:ext uri="{FF2B5EF4-FFF2-40B4-BE49-F238E27FC236}">
                <a16:creationId xmlns:a16="http://schemas.microsoft.com/office/drawing/2014/main" id="{51A589A2-D299-DB82-1A07-FC13C7A7081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0" y="523350"/>
            <a:ext cx="2562224" cy="4241771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646D48FA-1DD4-8493-C67D-303F8FCA1DAF}"/>
              </a:ext>
            </a:extLst>
          </p:cNvPr>
          <p:cNvSpPr/>
          <p:nvPr userDrawn="1"/>
        </p:nvSpPr>
        <p:spPr>
          <a:xfrm>
            <a:off x="-1" y="-4414"/>
            <a:ext cx="2569425" cy="270770"/>
          </a:xfrm>
          <a:prstGeom prst="rect">
            <a:avLst/>
          </a:prstGeom>
          <a:solidFill>
            <a:srgbClr val="5387A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/>
            <a:endParaRPr lang="en-US" sz="2800" dirty="0">
              <a:latin typeface="STONE HARBOUR" pitchFamily="50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67F4EFE9-752D-82F1-B40F-23BC1FD8951F}"/>
              </a:ext>
            </a:extLst>
          </p:cNvPr>
          <p:cNvSpPr/>
          <p:nvPr userDrawn="1"/>
        </p:nvSpPr>
        <p:spPr>
          <a:xfrm>
            <a:off x="9762140" y="6635639"/>
            <a:ext cx="393368" cy="224444"/>
          </a:xfrm>
          <a:prstGeom prst="rect">
            <a:avLst/>
          </a:prstGeom>
          <a:solidFill>
            <a:srgbClr val="FCD33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C339BE8B-2C03-7300-A2B7-6E0095D9FDAB}"/>
              </a:ext>
            </a:extLst>
          </p:cNvPr>
          <p:cNvSpPr/>
          <p:nvPr userDrawn="1"/>
        </p:nvSpPr>
        <p:spPr>
          <a:xfrm>
            <a:off x="9216228" y="6636251"/>
            <a:ext cx="393368" cy="224444"/>
          </a:xfrm>
          <a:prstGeom prst="rect">
            <a:avLst/>
          </a:prstGeom>
          <a:solidFill>
            <a:srgbClr val="5387A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6FEBC3B5-0EBD-352F-C359-58B7D85693BE}"/>
              </a:ext>
            </a:extLst>
          </p:cNvPr>
          <p:cNvSpPr/>
          <p:nvPr userDrawn="1"/>
        </p:nvSpPr>
        <p:spPr>
          <a:xfrm>
            <a:off x="8667619" y="6633561"/>
            <a:ext cx="393368" cy="224444"/>
          </a:xfrm>
          <a:prstGeom prst="rect">
            <a:avLst/>
          </a:prstGeom>
          <a:solidFill>
            <a:srgbClr val="BF7C5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3D90BA84-6F9C-55A3-8D18-A6EFDA096BF2}"/>
              </a:ext>
            </a:extLst>
          </p:cNvPr>
          <p:cNvSpPr/>
          <p:nvPr userDrawn="1"/>
        </p:nvSpPr>
        <p:spPr>
          <a:xfrm>
            <a:off x="8121707" y="6633561"/>
            <a:ext cx="393368" cy="224444"/>
          </a:xfrm>
          <a:prstGeom prst="rect">
            <a:avLst/>
          </a:prstGeom>
          <a:solidFill>
            <a:srgbClr val="5387A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ADD1BB9B-1CAD-A893-9489-7D088433DDF4}"/>
              </a:ext>
            </a:extLst>
          </p:cNvPr>
          <p:cNvSpPr/>
          <p:nvPr userDrawn="1"/>
        </p:nvSpPr>
        <p:spPr>
          <a:xfrm>
            <a:off x="7573098" y="6633561"/>
            <a:ext cx="393368" cy="224444"/>
          </a:xfrm>
          <a:prstGeom prst="rect">
            <a:avLst/>
          </a:prstGeom>
          <a:solidFill>
            <a:srgbClr val="FCD33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12D50406-6DCE-2C6F-9744-AAB391B3F9A5}"/>
              </a:ext>
            </a:extLst>
          </p:cNvPr>
          <p:cNvSpPr/>
          <p:nvPr userDrawn="1"/>
        </p:nvSpPr>
        <p:spPr>
          <a:xfrm>
            <a:off x="7019094" y="6633561"/>
            <a:ext cx="393368" cy="224444"/>
          </a:xfrm>
          <a:prstGeom prst="rect">
            <a:avLst/>
          </a:prstGeom>
          <a:solidFill>
            <a:srgbClr val="8C784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C375EC1E-BA26-EBE0-4B82-958FC5D66A75}"/>
              </a:ext>
            </a:extLst>
          </p:cNvPr>
          <p:cNvSpPr/>
          <p:nvPr userDrawn="1"/>
        </p:nvSpPr>
        <p:spPr>
          <a:xfrm>
            <a:off x="6462765" y="6633561"/>
            <a:ext cx="393368" cy="224444"/>
          </a:xfrm>
          <a:prstGeom prst="rect">
            <a:avLst/>
          </a:prstGeom>
          <a:solidFill>
            <a:srgbClr val="E9A24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EE2752CF-97E7-0FF3-23AF-73233E4F12E2}"/>
              </a:ext>
            </a:extLst>
          </p:cNvPr>
          <p:cNvSpPr/>
          <p:nvPr userDrawn="1"/>
        </p:nvSpPr>
        <p:spPr>
          <a:xfrm>
            <a:off x="5912435" y="6633561"/>
            <a:ext cx="393368" cy="224444"/>
          </a:xfrm>
          <a:prstGeom prst="rect">
            <a:avLst/>
          </a:prstGeom>
          <a:solidFill>
            <a:srgbClr val="5B51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A2DE7340-9DDE-5B74-6EFD-97D094D9FC12}"/>
              </a:ext>
            </a:extLst>
          </p:cNvPr>
          <p:cNvSpPr/>
          <p:nvPr userDrawn="1"/>
        </p:nvSpPr>
        <p:spPr>
          <a:xfrm>
            <a:off x="5357082" y="6633561"/>
            <a:ext cx="393368" cy="224444"/>
          </a:xfrm>
          <a:prstGeom prst="rect">
            <a:avLst/>
          </a:prstGeom>
          <a:solidFill>
            <a:srgbClr val="E9A24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569870E3-7BBA-CAA2-5562-71DB509F83DC}"/>
              </a:ext>
            </a:extLst>
          </p:cNvPr>
          <p:cNvSpPr/>
          <p:nvPr userDrawn="1"/>
        </p:nvSpPr>
        <p:spPr>
          <a:xfrm>
            <a:off x="4809372" y="6633561"/>
            <a:ext cx="393368" cy="224444"/>
          </a:xfrm>
          <a:prstGeom prst="rect">
            <a:avLst/>
          </a:prstGeom>
          <a:solidFill>
            <a:srgbClr val="8C784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816AA24E-BF8D-FCAA-0FBE-8F5CDA529197}"/>
              </a:ext>
            </a:extLst>
          </p:cNvPr>
          <p:cNvSpPr/>
          <p:nvPr userDrawn="1"/>
        </p:nvSpPr>
        <p:spPr>
          <a:xfrm>
            <a:off x="4261662" y="6633561"/>
            <a:ext cx="393368" cy="224444"/>
          </a:xfrm>
          <a:prstGeom prst="rect">
            <a:avLst/>
          </a:prstGeom>
          <a:solidFill>
            <a:srgbClr val="FCD33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24BAFBA9-4EF8-6A2E-ACD9-91071F61A6EE}"/>
              </a:ext>
            </a:extLst>
          </p:cNvPr>
          <p:cNvSpPr/>
          <p:nvPr userDrawn="1"/>
        </p:nvSpPr>
        <p:spPr>
          <a:xfrm>
            <a:off x="3713952" y="6633561"/>
            <a:ext cx="393368" cy="224444"/>
          </a:xfrm>
          <a:prstGeom prst="rect">
            <a:avLst/>
          </a:prstGeom>
          <a:solidFill>
            <a:srgbClr val="5387A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E3EF9C04-A859-44B8-0E0C-AA179F624C0C}"/>
              </a:ext>
            </a:extLst>
          </p:cNvPr>
          <p:cNvSpPr/>
          <p:nvPr userDrawn="1"/>
        </p:nvSpPr>
        <p:spPr>
          <a:xfrm>
            <a:off x="3166242" y="6633561"/>
            <a:ext cx="393368" cy="224444"/>
          </a:xfrm>
          <a:prstGeom prst="rect">
            <a:avLst/>
          </a:prstGeom>
          <a:solidFill>
            <a:srgbClr val="BF7C5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D8CEF894-5976-5BDE-17F4-80A6BC0BA8A2}"/>
              </a:ext>
            </a:extLst>
          </p:cNvPr>
          <p:cNvSpPr/>
          <p:nvPr userDrawn="1"/>
        </p:nvSpPr>
        <p:spPr>
          <a:xfrm>
            <a:off x="2612238" y="6633561"/>
            <a:ext cx="393368" cy="224444"/>
          </a:xfrm>
          <a:prstGeom prst="rect">
            <a:avLst/>
          </a:prstGeom>
          <a:solidFill>
            <a:srgbClr val="5387A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733E91EA-7FCC-BA43-79C1-996E826273B2}"/>
              </a:ext>
            </a:extLst>
          </p:cNvPr>
          <p:cNvSpPr/>
          <p:nvPr userDrawn="1"/>
        </p:nvSpPr>
        <p:spPr>
          <a:xfrm>
            <a:off x="2066326" y="6633562"/>
            <a:ext cx="393368" cy="224444"/>
          </a:xfrm>
          <a:prstGeom prst="rect">
            <a:avLst/>
          </a:prstGeom>
          <a:solidFill>
            <a:srgbClr val="FCD33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B719E316-F245-7892-05CC-73D36D084D44}"/>
              </a:ext>
            </a:extLst>
          </p:cNvPr>
          <p:cNvSpPr>
            <a:spLocks/>
          </p:cNvSpPr>
          <p:nvPr userDrawn="1"/>
        </p:nvSpPr>
        <p:spPr>
          <a:xfrm>
            <a:off x="9216228" y="6284617"/>
            <a:ext cx="393192" cy="224444"/>
          </a:xfrm>
          <a:prstGeom prst="rect">
            <a:avLst/>
          </a:prstGeom>
          <a:solidFill>
            <a:srgbClr val="E9A24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B8C22FAB-7DF5-2C7D-632F-BDA70A797CB7}"/>
              </a:ext>
            </a:extLst>
          </p:cNvPr>
          <p:cNvSpPr/>
          <p:nvPr userDrawn="1"/>
        </p:nvSpPr>
        <p:spPr>
          <a:xfrm>
            <a:off x="8667619" y="6284617"/>
            <a:ext cx="393368" cy="224444"/>
          </a:xfrm>
          <a:prstGeom prst="rect">
            <a:avLst/>
          </a:prstGeom>
          <a:solidFill>
            <a:srgbClr val="5B51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485B274C-B415-3113-A9F0-148FABFA9B62}"/>
              </a:ext>
            </a:extLst>
          </p:cNvPr>
          <p:cNvSpPr/>
          <p:nvPr userDrawn="1"/>
        </p:nvSpPr>
        <p:spPr>
          <a:xfrm>
            <a:off x="8121707" y="6284617"/>
            <a:ext cx="393368" cy="224444"/>
          </a:xfrm>
          <a:prstGeom prst="rect">
            <a:avLst/>
          </a:prstGeom>
          <a:solidFill>
            <a:srgbClr val="E9A24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82E61946-2026-BA53-E5B0-184D3FB19700}"/>
              </a:ext>
            </a:extLst>
          </p:cNvPr>
          <p:cNvSpPr/>
          <p:nvPr userDrawn="1"/>
        </p:nvSpPr>
        <p:spPr>
          <a:xfrm>
            <a:off x="7573098" y="6284617"/>
            <a:ext cx="393368" cy="224444"/>
          </a:xfrm>
          <a:prstGeom prst="rect">
            <a:avLst/>
          </a:prstGeom>
          <a:solidFill>
            <a:srgbClr val="8C784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AEE9BA90-FB73-CEC3-6D15-D1BC39B14B12}"/>
              </a:ext>
            </a:extLst>
          </p:cNvPr>
          <p:cNvSpPr/>
          <p:nvPr userDrawn="1"/>
        </p:nvSpPr>
        <p:spPr>
          <a:xfrm>
            <a:off x="7017931" y="6284617"/>
            <a:ext cx="393368" cy="224444"/>
          </a:xfrm>
          <a:prstGeom prst="rect">
            <a:avLst/>
          </a:prstGeom>
          <a:solidFill>
            <a:srgbClr val="FCD33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71CF207E-2C09-C344-28CB-010B63F47DD2}"/>
              </a:ext>
            </a:extLst>
          </p:cNvPr>
          <p:cNvSpPr/>
          <p:nvPr userDrawn="1"/>
        </p:nvSpPr>
        <p:spPr>
          <a:xfrm>
            <a:off x="6462765" y="6284617"/>
            <a:ext cx="393368" cy="224444"/>
          </a:xfrm>
          <a:prstGeom prst="rect">
            <a:avLst/>
          </a:prstGeom>
          <a:solidFill>
            <a:srgbClr val="5387A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FC4BC2AD-6E74-EE69-3D72-9110F3C52644}"/>
              </a:ext>
            </a:extLst>
          </p:cNvPr>
          <p:cNvSpPr/>
          <p:nvPr userDrawn="1"/>
        </p:nvSpPr>
        <p:spPr>
          <a:xfrm>
            <a:off x="5912435" y="6284617"/>
            <a:ext cx="393368" cy="224444"/>
          </a:xfrm>
          <a:prstGeom prst="rect">
            <a:avLst/>
          </a:prstGeom>
          <a:solidFill>
            <a:srgbClr val="BF7C5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70320B0E-BD0F-07F9-B22B-434771B8CFCB}"/>
              </a:ext>
            </a:extLst>
          </p:cNvPr>
          <p:cNvSpPr/>
          <p:nvPr userDrawn="1"/>
        </p:nvSpPr>
        <p:spPr>
          <a:xfrm>
            <a:off x="5357082" y="6284617"/>
            <a:ext cx="393368" cy="224444"/>
          </a:xfrm>
          <a:prstGeom prst="rect">
            <a:avLst/>
          </a:prstGeom>
          <a:solidFill>
            <a:srgbClr val="5387A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91D46F07-95B7-4E0C-2B2A-CAD71501819A}"/>
              </a:ext>
            </a:extLst>
          </p:cNvPr>
          <p:cNvSpPr/>
          <p:nvPr userDrawn="1"/>
        </p:nvSpPr>
        <p:spPr>
          <a:xfrm>
            <a:off x="4807538" y="6284617"/>
            <a:ext cx="393368" cy="224444"/>
          </a:xfrm>
          <a:prstGeom prst="rect">
            <a:avLst/>
          </a:prstGeom>
          <a:solidFill>
            <a:srgbClr val="FCD33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EC1FE1DA-7377-4619-AD75-02D5E26F4913}"/>
              </a:ext>
            </a:extLst>
          </p:cNvPr>
          <p:cNvSpPr/>
          <p:nvPr userDrawn="1"/>
        </p:nvSpPr>
        <p:spPr>
          <a:xfrm>
            <a:off x="4261662" y="6284617"/>
            <a:ext cx="393368" cy="224444"/>
          </a:xfrm>
          <a:prstGeom prst="rect">
            <a:avLst/>
          </a:prstGeom>
          <a:solidFill>
            <a:srgbClr val="8C784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9578F435-FBA2-1937-0D46-21EDC6CBAFD3}"/>
              </a:ext>
            </a:extLst>
          </p:cNvPr>
          <p:cNvSpPr/>
          <p:nvPr userDrawn="1"/>
        </p:nvSpPr>
        <p:spPr>
          <a:xfrm>
            <a:off x="3715274" y="6284617"/>
            <a:ext cx="393368" cy="224444"/>
          </a:xfrm>
          <a:prstGeom prst="rect">
            <a:avLst/>
          </a:prstGeom>
          <a:solidFill>
            <a:srgbClr val="E9A24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F5BFF4DA-227B-1602-AFBB-934D2E74B10D}"/>
              </a:ext>
            </a:extLst>
          </p:cNvPr>
          <p:cNvSpPr/>
          <p:nvPr userDrawn="1"/>
        </p:nvSpPr>
        <p:spPr>
          <a:xfrm>
            <a:off x="3164649" y="6284617"/>
            <a:ext cx="393368" cy="224444"/>
          </a:xfrm>
          <a:prstGeom prst="rect">
            <a:avLst/>
          </a:prstGeom>
          <a:solidFill>
            <a:srgbClr val="5B51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06858842-3C4F-CBDA-B7C2-ED4BA58D6A4C}"/>
              </a:ext>
            </a:extLst>
          </p:cNvPr>
          <p:cNvSpPr/>
          <p:nvPr userDrawn="1"/>
        </p:nvSpPr>
        <p:spPr>
          <a:xfrm>
            <a:off x="2612238" y="6284617"/>
            <a:ext cx="393368" cy="224444"/>
          </a:xfrm>
          <a:prstGeom prst="rect">
            <a:avLst/>
          </a:prstGeom>
          <a:solidFill>
            <a:srgbClr val="E9A24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Rectangle 52">
            <a:extLst>
              <a:ext uri="{FF2B5EF4-FFF2-40B4-BE49-F238E27FC236}">
                <a16:creationId xmlns:a16="http://schemas.microsoft.com/office/drawing/2014/main" id="{50AD0790-6261-51E8-A7D9-CA0973D7DAFD}"/>
              </a:ext>
            </a:extLst>
          </p:cNvPr>
          <p:cNvSpPr/>
          <p:nvPr userDrawn="1"/>
        </p:nvSpPr>
        <p:spPr>
          <a:xfrm>
            <a:off x="9762140" y="6284617"/>
            <a:ext cx="393368" cy="224444"/>
          </a:xfrm>
          <a:prstGeom prst="rect">
            <a:avLst/>
          </a:prstGeom>
          <a:solidFill>
            <a:srgbClr val="8C784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4" name="Rectangle 53">
            <a:extLst>
              <a:ext uri="{FF2B5EF4-FFF2-40B4-BE49-F238E27FC236}">
                <a16:creationId xmlns:a16="http://schemas.microsoft.com/office/drawing/2014/main" id="{467D3249-993E-A514-9671-124C6BE19C43}"/>
              </a:ext>
            </a:extLst>
          </p:cNvPr>
          <p:cNvSpPr/>
          <p:nvPr userDrawn="1"/>
        </p:nvSpPr>
        <p:spPr>
          <a:xfrm>
            <a:off x="1511072" y="6634562"/>
            <a:ext cx="393368" cy="224444"/>
          </a:xfrm>
          <a:prstGeom prst="rect">
            <a:avLst/>
          </a:prstGeom>
          <a:solidFill>
            <a:srgbClr val="8C784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Rectangle 54">
            <a:extLst>
              <a:ext uri="{FF2B5EF4-FFF2-40B4-BE49-F238E27FC236}">
                <a16:creationId xmlns:a16="http://schemas.microsoft.com/office/drawing/2014/main" id="{651C69B4-C7C2-AA41-5BA6-96665B88BE4B}"/>
              </a:ext>
            </a:extLst>
          </p:cNvPr>
          <p:cNvSpPr/>
          <p:nvPr userDrawn="1"/>
        </p:nvSpPr>
        <p:spPr>
          <a:xfrm>
            <a:off x="954743" y="6634551"/>
            <a:ext cx="393368" cy="224444"/>
          </a:xfrm>
          <a:prstGeom prst="rect">
            <a:avLst/>
          </a:prstGeom>
          <a:solidFill>
            <a:srgbClr val="E9A24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Rectangle 55">
            <a:extLst>
              <a:ext uri="{FF2B5EF4-FFF2-40B4-BE49-F238E27FC236}">
                <a16:creationId xmlns:a16="http://schemas.microsoft.com/office/drawing/2014/main" id="{6D5C96F8-4EB8-9C2C-7E9C-7C218A5FA04F}"/>
              </a:ext>
            </a:extLst>
          </p:cNvPr>
          <p:cNvSpPr/>
          <p:nvPr userDrawn="1"/>
        </p:nvSpPr>
        <p:spPr>
          <a:xfrm>
            <a:off x="404413" y="6634551"/>
            <a:ext cx="393368" cy="224444"/>
          </a:xfrm>
          <a:prstGeom prst="rect">
            <a:avLst/>
          </a:prstGeom>
          <a:solidFill>
            <a:srgbClr val="5B51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>
            <a:extLst>
              <a:ext uri="{FF2B5EF4-FFF2-40B4-BE49-F238E27FC236}">
                <a16:creationId xmlns:a16="http://schemas.microsoft.com/office/drawing/2014/main" id="{DE641797-8D29-CA0F-0226-E83AC23BEEAC}"/>
              </a:ext>
            </a:extLst>
          </p:cNvPr>
          <p:cNvSpPr/>
          <p:nvPr userDrawn="1"/>
        </p:nvSpPr>
        <p:spPr>
          <a:xfrm>
            <a:off x="0" y="6634551"/>
            <a:ext cx="242428" cy="224444"/>
          </a:xfrm>
          <a:prstGeom prst="rect">
            <a:avLst/>
          </a:prstGeom>
          <a:solidFill>
            <a:srgbClr val="E9A24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Rectangle 59">
            <a:extLst>
              <a:ext uri="{FF2B5EF4-FFF2-40B4-BE49-F238E27FC236}">
                <a16:creationId xmlns:a16="http://schemas.microsoft.com/office/drawing/2014/main" id="{B29CA605-9B1F-9043-34DB-5DD85A3C381D}"/>
              </a:ext>
            </a:extLst>
          </p:cNvPr>
          <p:cNvSpPr/>
          <p:nvPr userDrawn="1"/>
        </p:nvSpPr>
        <p:spPr>
          <a:xfrm>
            <a:off x="404413" y="6285607"/>
            <a:ext cx="393368" cy="224444"/>
          </a:xfrm>
          <a:prstGeom prst="rect">
            <a:avLst/>
          </a:prstGeom>
          <a:solidFill>
            <a:srgbClr val="BF7C5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1" name="Rectangle 60">
            <a:extLst>
              <a:ext uri="{FF2B5EF4-FFF2-40B4-BE49-F238E27FC236}">
                <a16:creationId xmlns:a16="http://schemas.microsoft.com/office/drawing/2014/main" id="{633D89FA-54D9-8A22-84C3-0345B110F797}"/>
              </a:ext>
            </a:extLst>
          </p:cNvPr>
          <p:cNvSpPr/>
          <p:nvPr userDrawn="1"/>
        </p:nvSpPr>
        <p:spPr>
          <a:xfrm>
            <a:off x="0" y="6285607"/>
            <a:ext cx="242428" cy="224444"/>
          </a:xfrm>
          <a:prstGeom prst="rect">
            <a:avLst/>
          </a:prstGeom>
          <a:solidFill>
            <a:srgbClr val="5387A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Rectangle 61">
            <a:extLst>
              <a:ext uri="{FF2B5EF4-FFF2-40B4-BE49-F238E27FC236}">
                <a16:creationId xmlns:a16="http://schemas.microsoft.com/office/drawing/2014/main" id="{9440D9CA-0938-FEA5-3A0D-582FE239368A}"/>
              </a:ext>
            </a:extLst>
          </p:cNvPr>
          <p:cNvSpPr/>
          <p:nvPr userDrawn="1"/>
        </p:nvSpPr>
        <p:spPr>
          <a:xfrm>
            <a:off x="10301123" y="6635828"/>
            <a:ext cx="393368" cy="224444"/>
          </a:xfrm>
          <a:prstGeom prst="rect">
            <a:avLst/>
          </a:prstGeom>
          <a:solidFill>
            <a:srgbClr val="8C784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Rectangle 62">
            <a:extLst>
              <a:ext uri="{FF2B5EF4-FFF2-40B4-BE49-F238E27FC236}">
                <a16:creationId xmlns:a16="http://schemas.microsoft.com/office/drawing/2014/main" id="{EA19AD32-AD10-81B7-109D-07F98DD7C5F3}"/>
              </a:ext>
            </a:extLst>
          </p:cNvPr>
          <p:cNvSpPr/>
          <p:nvPr userDrawn="1"/>
        </p:nvSpPr>
        <p:spPr>
          <a:xfrm>
            <a:off x="10299960" y="6286884"/>
            <a:ext cx="393368" cy="224444"/>
          </a:xfrm>
          <a:prstGeom prst="rect">
            <a:avLst/>
          </a:prstGeom>
          <a:solidFill>
            <a:srgbClr val="FCD33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" name="Rectangle 63">
            <a:extLst>
              <a:ext uri="{FF2B5EF4-FFF2-40B4-BE49-F238E27FC236}">
                <a16:creationId xmlns:a16="http://schemas.microsoft.com/office/drawing/2014/main" id="{EFC61C5C-0EDC-0252-EC37-FAE21B490D15}"/>
              </a:ext>
            </a:extLst>
          </p:cNvPr>
          <p:cNvSpPr/>
          <p:nvPr userDrawn="1"/>
        </p:nvSpPr>
        <p:spPr>
          <a:xfrm>
            <a:off x="11952244" y="6629400"/>
            <a:ext cx="239756" cy="228600"/>
          </a:xfrm>
          <a:prstGeom prst="rect">
            <a:avLst/>
          </a:prstGeom>
          <a:solidFill>
            <a:srgbClr val="E9A24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" name="Rectangle 64">
            <a:extLst>
              <a:ext uri="{FF2B5EF4-FFF2-40B4-BE49-F238E27FC236}">
                <a16:creationId xmlns:a16="http://schemas.microsoft.com/office/drawing/2014/main" id="{9CA53373-263E-246F-D83A-9B347CAB8CD2}"/>
              </a:ext>
            </a:extLst>
          </p:cNvPr>
          <p:cNvSpPr/>
          <p:nvPr userDrawn="1"/>
        </p:nvSpPr>
        <p:spPr>
          <a:xfrm>
            <a:off x="11401914" y="6633556"/>
            <a:ext cx="393368" cy="224444"/>
          </a:xfrm>
          <a:prstGeom prst="rect">
            <a:avLst/>
          </a:prstGeom>
          <a:solidFill>
            <a:srgbClr val="5B51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Rectangle 65">
            <a:extLst>
              <a:ext uri="{FF2B5EF4-FFF2-40B4-BE49-F238E27FC236}">
                <a16:creationId xmlns:a16="http://schemas.microsoft.com/office/drawing/2014/main" id="{08E54C4E-32E7-790D-CE0C-C35E453A330E}"/>
              </a:ext>
            </a:extLst>
          </p:cNvPr>
          <p:cNvSpPr/>
          <p:nvPr userDrawn="1"/>
        </p:nvSpPr>
        <p:spPr>
          <a:xfrm>
            <a:off x="10846561" y="6633556"/>
            <a:ext cx="393368" cy="224444"/>
          </a:xfrm>
          <a:prstGeom prst="rect">
            <a:avLst/>
          </a:prstGeom>
          <a:solidFill>
            <a:srgbClr val="E9A24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" name="Rectangle 66">
            <a:extLst>
              <a:ext uri="{FF2B5EF4-FFF2-40B4-BE49-F238E27FC236}">
                <a16:creationId xmlns:a16="http://schemas.microsoft.com/office/drawing/2014/main" id="{4ED387A9-06C9-D008-9B7F-CE7FF2740B81}"/>
              </a:ext>
            </a:extLst>
          </p:cNvPr>
          <p:cNvSpPr/>
          <p:nvPr userDrawn="1"/>
        </p:nvSpPr>
        <p:spPr>
          <a:xfrm>
            <a:off x="11952244" y="6284612"/>
            <a:ext cx="239756" cy="224443"/>
          </a:xfrm>
          <a:prstGeom prst="rect">
            <a:avLst/>
          </a:prstGeom>
          <a:solidFill>
            <a:srgbClr val="5387A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" name="Rectangle 67">
            <a:extLst>
              <a:ext uri="{FF2B5EF4-FFF2-40B4-BE49-F238E27FC236}">
                <a16:creationId xmlns:a16="http://schemas.microsoft.com/office/drawing/2014/main" id="{F41A8B87-6C60-F0B9-1A62-3AF119E54DFB}"/>
              </a:ext>
            </a:extLst>
          </p:cNvPr>
          <p:cNvSpPr/>
          <p:nvPr userDrawn="1"/>
        </p:nvSpPr>
        <p:spPr>
          <a:xfrm>
            <a:off x="11401914" y="6284612"/>
            <a:ext cx="393368" cy="224444"/>
          </a:xfrm>
          <a:prstGeom prst="rect">
            <a:avLst/>
          </a:prstGeom>
          <a:solidFill>
            <a:srgbClr val="BF7C5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9" name="Rectangle 68">
            <a:extLst>
              <a:ext uri="{FF2B5EF4-FFF2-40B4-BE49-F238E27FC236}">
                <a16:creationId xmlns:a16="http://schemas.microsoft.com/office/drawing/2014/main" id="{A3DB2F8E-DB3D-DDE0-37F8-8A0572D9864A}"/>
              </a:ext>
            </a:extLst>
          </p:cNvPr>
          <p:cNvSpPr/>
          <p:nvPr userDrawn="1"/>
        </p:nvSpPr>
        <p:spPr>
          <a:xfrm>
            <a:off x="10846561" y="6284612"/>
            <a:ext cx="393368" cy="224444"/>
          </a:xfrm>
          <a:prstGeom prst="rect">
            <a:avLst/>
          </a:prstGeom>
          <a:solidFill>
            <a:srgbClr val="5387A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17B98CE-30E5-6605-3E51-D0DDEB20717D}"/>
              </a:ext>
            </a:extLst>
          </p:cNvPr>
          <p:cNvSpPr/>
          <p:nvPr userDrawn="1"/>
        </p:nvSpPr>
        <p:spPr>
          <a:xfrm>
            <a:off x="2068407" y="6284611"/>
            <a:ext cx="393368" cy="224444"/>
          </a:xfrm>
          <a:prstGeom prst="rect">
            <a:avLst/>
          </a:prstGeom>
          <a:solidFill>
            <a:srgbClr val="8C784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665A6BEE-077C-6770-61E5-BB89188C7A10}"/>
              </a:ext>
            </a:extLst>
          </p:cNvPr>
          <p:cNvSpPr/>
          <p:nvPr userDrawn="1"/>
        </p:nvSpPr>
        <p:spPr>
          <a:xfrm>
            <a:off x="1511990" y="6285601"/>
            <a:ext cx="393368" cy="224444"/>
          </a:xfrm>
          <a:prstGeom prst="rect">
            <a:avLst/>
          </a:prstGeom>
          <a:solidFill>
            <a:srgbClr val="FCD33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9C86946E-BCE9-B9FB-E71D-D16E4E266AFC}"/>
              </a:ext>
            </a:extLst>
          </p:cNvPr>
          <p:cNvSpPr/>
          <p:nvPr userDrawn="1"/>
        </p:nvSpPr>
        <p:spPr>
          <a:xfrm>
            <a:off x="956824" y="6285601"/>
            <a:ext cx="393368" cy="224444"/>
          </a:xfrm>
          <a:prstGeom prst="rect">
            <a:avLst/>
          </a:prstGeom>
          <a:solidFill>
            <a:srgbClr val="5387A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 descr="A black background with blue and grey text&#10;&#10;Description automatically generated">
            <a:extLst>
              <a:ext uri="{FF2B5EF4-FFF2-40B4-BE49-F238E27FC236}">
                <a16:creationId xmlns:a16="http://schemas.microsoft.com/office/drawing/2014/main" id="{925E0B84-0125-A280-EC8A-B21CA390F3CE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512" y="4734987"/>
            <a:ext cx="2762623" cy="13660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20678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5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road with a sunset in the background&#10;&#10;Description automatically generated">
            <a:extLst>
              <a:ext uri="{FF2B5EF4-FFF2-40B4-BE49-F238E27FC236}">
                <a16:creationId xmlns:a16="http://schemas.microsoft.com/office/drawing/2014/main" id="{647C0C05-C44D-58BB-8247-0B78229AC98C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-1" y="1"/>
            <a:ext cx="12192000" cy="6857999"/>
          </a:xfrm>
          <a:prstGeom prst="rect">
            <a:avLst/>
          </a:prstGeom>
        </p:spPr>
      </p:pic>
      <p:pic>
        <p:nvPicPr>
          <p:cNvPr id="3" name="Picture 2" descr="A black and grey text&#10;&#10;Description automatically generated">
            <a:extLst>
              <a:ext uri="{FF2B5EF4-FFF2-40B4-BE49-F238E27FC236}">
                <a16:creationId xmlns:a16="http://schemas.microsoft.com/office/drawing/2014/main" id="{2A211F7B-4513-6ED9-0948-34ED14FCED3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9670" y="3283866"/>
            <a:ext cx="6572660" cy="14713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618014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32A61E71-E8AC-AD07-BCB6-CF39200B3451}"/>
              </a:ext>
            </a:extLst>
          </p:cNvPr>
          <p:cNvSpPr txBox="1"/>
          <p:nvPr/>
        </p:nvSpPr>
        <p:spPr>
          <a:xfrm>
            <a:off x="3077468" y="367685"/>
            <a:ext cx="8390436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tabLst>
                <a:tab pos="342900" algn="l"/>
                <a:tab pos="739775" algn="l"/>
              </a:tabLst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II. </a:t>
            </a:r>
            <a:r>
              <a:rPr lang="en-US" sz="2800" dirty="0">
                <a:solidFill>
                  <a:prstClr val="black"/>
                </a:solidFill>
              </a:rPr>
              <a:t>Christ’s Certain Coming (1 Thess. 4:16, 17)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	</a:t>
            </a:r>
          </a:p>
          <a:p>
            <a:pPr lvl="0">
              <a:tabLst>
                <a:tab pos="371475" algn="l"/>
                <a:tab pos="739775" algn="l"/>
              </a:tabLst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	A. </a:t>
            </a:r>
            <a:r>
              <a:rPr lang="en-US" sz="2800" dirty="0">
                <a:solidFill>
                  <a:prstClr val="black"/>
                </a:solidFill>
              </a:rPr>
              <a:t>Christ’s return to the air (4:16)</a:t>
            </a:r>
          </a:p>
          <a:p>
            <a:pPr lvl="0">
              <a:tabLst>
                <a:tab pos="371475" algn="l"/>
                <a:tab pos="739775" algn="l"/>
              </a:tabLst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	B. Resurrection of Church-age believers (4:16)</a:t>
            </a:r>
          </a:p>
          <a:p>
            <a:pPr lvl="0">
              <a:tabLst>
                <a:tab pos="371475" algn="l"/>
                <a:tab pos="739775" algn="l"/>
              </a:tabLst>
              <a:defRPr/>
            </a:pPr>
            <a:r>
              <a:rPr lang="en-US" sz="2800" dirty="0">
                <a:solidFill>
                  <a:prstClr val="black"/>
                </a:solidFill>
                <a:latin typeface="Calibri" panose="020F0502020204030204"/>
              </a:rPr>
              <a:t>	C. Rapture of Church-age believers (4:17)</a:t>
            </a:r>
          </a:p>
          <a:p>
            <a:pPr lvl="0">
              <a:tabLst>
                <a:tab pos="371475" algn="l"/>
                <a:tab pos="739775" algn="l"/>
              </a:tabLst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	D. Reunion of Church-age believers (4:17)</a:t>
            </a:r>
          </a:p>
        </p:txBody>
      </p:sp>
    </p:spTree>
    <p:extLst>
      <p:ext uri="{BB962C8B-B14F-4D97-AF65-F5344CB8AC3E}">
        <p14:creationId xmlns:p14="http://schemas.microsoft.com/office/powerpoint/2010/main" val="3272585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E9C52A3E-7443-D685-350C-B72BEE9B91E1}"/>
              </a:ext>
            </a:extLst>
          </p:cNvPr>
          <p:cNvSpPr txBox="1"/>
          <p:nvPr/>
        </p:nvSpPr>
        <p:spPr>
          <a:xfrm>
            <a:off x="2991742" y="362941"/>
            <a:ext cx="878115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tabLst>
                <a:tab pos="342900" algn="l"/>
                <a:tab pos="739775" algn="l"/>
              </a:tabLst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III. </a:t>
            </a:r>
            <a:r>
              <a:rPr lang="en-US" sz="2800" dirty="0">
                <a:solidFill>
                  <a:prstClr val="black"/>
                </a:solidFill>
              </a:rPr>
              <a:t>The Believer’s Compassionate Duty (1 Thess. 4:18)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3270918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FC8D78C1-1128-F368-FB6D-A80F1D207A8D}"/>
              </a:ext>
            </a:extLst>
          </p:cNvPr>
          <p:cNvSpPr txBox="1"/>
          <p:nvPr/>
        </p:nvSpPr>
        <p:spPr>
          <a:xfrm>
            <a:off x="3162105" y="367685"/>
            <a:ext cx="78486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tabLst>
                <a:tab pos="342900" algn="l"/>
                <a:tab pos="739775" algn="l"/>
              </a:tabLst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rPr>
              <a:t>I. </a:t>
            </a:r>
            <a:r>
              <a:rPr lang="en-US" sz="2800" dirty="0">
                <a:solidFill>
                  <a:prstClr val="black"/>
                </a:solidFill>
              </a:rPr>
              <a:t>The Believer’s Sure Hope (1 Thess. 4:13–15)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rPr>
              <a:t>	</a:t>
            </a:r>
          </a:p>
          <a:p>
            <a:pPr lvl="0">
              <a:tabLst>
                <a:tab pos="285750" algn="l"/>
                <a:tab pos="739775" algn="l"/>
              </a:tabLst>
              <a:defRPr/>
            </a:pPr>
            <a:r>
              <a:rPr lang="en-US" sz="2800" dirty="0">
                <a:solidFill>
                  <a:prstClr val="black"/>
                </a:solidFill>
              </a:rPr>
              <a:t>	A. Hope for the grieving (4:13)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7611737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FC8D78C1-1128-F368-FB6D-A80F1D207A8D}"/>
              </a:ext>
            </a:extLst>
          </p:cNvPr>
          <p:cNvSpPr txBox="1"/>
          <p:nvPr/>
        </p:nvSpPr>
        <p:spPr>
          <a:xfrm>
            <a:off x="3162105" y="367685"/>
            <a:ext cx="78486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tabLst>
                <a:tab pos="342900" algn="l"/>
                <a:tab pos="739775" algn="l"/>
              </a:tabLst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rPr>
              <a:t>I. </a:t>
            </a:r>
            <a:r>
              <a:rPr lang="en-US" sz="2800" dirty="0">
                <a:solidFill>
                  <a:prstClr val="black"/>
                </a:solidFill>
              </a:rPr>
              <a:t>The Believer’s Sure Hope (1 Thess. 4:13–15)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rPr>
              <a:t>	</a:t>
            </a:r>
          </a:p>
          <a:p>
            <a:pPr lvl="0">
              <a:tabLst>
                <a:tab pos="285750" algn="l"/>
                <a:tab pos="739775" algn="l"/>
              </a:tabLst>
              <a:defRPr/>
            </a:pPr>
            <a:r>
              <a:rPr lang="en-US" sz="2800" dirty="0">
                <a:solidFill>
                  <a:prstClr val="black"/>
                </a:solidFill>
              </a:rPr>
              <a:t>	A. Hope for the grieving (4:13)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361990831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FC8D78C1-1128-F368-FB6D-A80F1D207A8D}"/>
              </a:ext>
            </a:extLst>
          </p:cNvPr>
          <p:cNvSpPr txBox="1"/>
          <p:nvPr/>
        </p:nvSpPr>
        <p:spPr>
          <a:xfrm>
            <a:off x="3162105" y="367685"/>
            <a:ext cx="78486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tabLst>
                <a:tab pos="342900" algn="l"/>
                <a:tab pos="739775" algn="l"/>
              </a:tabLst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rPr>
              <a:t>I. </a:t>
            </a:r>
            <a:r>
              <a:rPr lang="en-US" sz="2800" dirty="0">
                <a:solidFill>
                  <a:prstClr val="black"/>
                </a:solidFill>
              </a:rPr>
              <a:t>The Believer’s Sure Hope (1 Thess. 4:13–15)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rPr>
              <a:t>	</a:t>
            </a:r>
          </a:p>
          <a:p>
            <a:pPr lvl="0">
              <a:tabLst>
                <a:tab pos="285750" algn="l"/>
                <a:tab pos="739775" algn="l"/>
              </a:tabLst>
              <a:defRPr/>
            </a:pPr>
            <a:r>
              <a:rPr lang="en-US" sz="2800" dirty="0">
                <a:solidFill>
                  <a:prstClr val="black"/>
                </a:solidFill>
              </a:rPr>
              <a:t>	A. Hope for the grieving (4:13)</a:t>
            </a:r>
          </a:p>
          <a:p>
            <a:pPr lvl="0">
              <a:tabLst>
                <a:tab pos="285750" algn="l"/>
                <a:tab pos="739775" algn="l"/>
              </a:tabLst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rPr>
              <a:t>	B</a:t>
            </a:r>
            <a:r>
              <a:rPr lang="en-US" sz="2800" dirty="0">
                <a:solidFill>
                  <a:prstClr val="black"/>
                </a:solidFill>
                <a:latin typeface="Calibri" panose="020F0502020204030204"/>
              </a:rPr>
              <a:t>. Hope from God (4:14, 15)</a:t>
            </a:r>
          </a:p>
          <a:p>
            <a:pPr lvl="0">
              <a:tabLst>
                <a:tab pos="285750" algn="l"/>
                <a:tab pos="666750" algn="l"/>
              </a:tabLst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rPr>
              <a:t>		</a:t>
            </a:r>
            <a:r>
              <a:rPr lang="en-US" sz="2800" dirty="0">
                <a:solidFill>
                  <a:prstClr val="black"/>
                </a:solidFill>
                <a:latin typeface="Calibri" panose="020F0502020204030204"/>
              </a:rPr>
              <a:t>1. Hope in Jesus’ work (4:14)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1178646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BCA9E776-D0F7-8B7E-635D-EDE1E77BDE3C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C5E9F7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A9E61025-D01B-01A8-EF6D-DDB374691D7C}"/>
              </a:ext>
            </a:extLst>
          </p:cNvPr>
          <p:cNvGrpSpPr/>
          <p:nvPr/>
        </p:nvGrpSpPr>
        <p:grpSpPr>
          <a:xfrm>
            <a:off x="0" y="693576"/>
            <a:ext cx="12192000" cy="4232201"/>
            <a:chOff x="0" y="1393372"/>
            <a:chExt cx="12192000" cy="4232201"/>
          </a:xfrm>
        </p:grpSpPr>
        <p:pic>
          <p:nvPicPr>
            <p:cNvPr id="4" name="Picture 3" descr="A close-up of a website&#10;&#10;Description automatically generated">
              <a:extLst>
                <a:ext uri="{FF2B5EF4-FFF2-40B4-BE49-F238E27FC236}">
                  <a16:creationId xmlns:a16="http://schemas.microsoft.com/office/drawing/2014/main" id="{B9BC716C-5698-9127-EBCE-39BE71CFF5A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1792265"/>
              <a:ext cx="12192000" cy="3833308"/>
            </a:xfrm>
            <a:prstGeom prst="rect">
              <a:avLst/>
            </a:prstGeom>
          </p:spPr>
        </p:pic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8D9419BB-A60F-A8B6-47D8-2ECDA84B9E4E}"/>
                </a:ext>
              </a:extLst>
            </p:cNvPr>
            <p:cNvSpPr/>
            <p:nvPr/>
          </p:nvSpPr>
          <p:spPr>
            <a:xfrm>
              <a:off x="205274" y="1651518"/>
              <a:ext cx="1772816" cy="628261"/>
            </a:xfrm>
            <a:prstGeom prst="rect">
              <a:avLst/>
            </a:prstGeom>
            <a:solidFill>
              <a:srgbClr val="C5E9F7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801F5216-6E39-AE52-141C-0A3D15D261BC}"/>
                </a:ext>
              </a:extLst>
            </p:cNvPr>
            <p:cNvSpPr/>
            <p:nvPr/>
          </p:nvSpPr>
          <p:spPr>
            <a:xfrm rot="5400000">
              <a:off x="11202954" y="2177143"/>
              <a:ext cx="1772816" cy="205274"/>
            </a:xfrm>
            <a:prstGeom prst="rect">
              <a:avLst/>
            </a:prstGeom>
            <a:solidFill>
              <a:srgbClr val="C5E9F7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90019F5F-67D8-D716-87D5-A2D2E17A3FF0}"/>
              </a:ext>
            </a:extLst>
          </p:cNvPr>
          <p:cNvSpPr txBox="1"/>
          <p:nvPr/>
        </p:nvSpPr>
        <p:spPr>
          <a:xfrm>
            <a:off x="0" y="372435"/>
            <a:ext cx="1219199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tabLst>
                <a:tab pos="561975" algn="l"/>
              </a:tabLst>
              <a:defRPr/>
            </a:pPr>
            <a:r>
              <a:rPr lang="en-US" sz="3200" b="1" dirty="0"/>
              <a:t>End-Time Events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Calibri" panose="020F0502020204030204"/>
            </a:endParaRP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437FDAC2-15DE-CC13-7423-924DA8FE8515}"/>
              </a:ext>
            </a:extLst>
          </p:cNvPr>
          <p:cNvCxnSpPr>
            <a:cxnSpLocks/>
          </p:cNvCxnSpPr>
          <p:nvPr/>
        </p:nvCxnSpPr>
        <p:spPr>
          <a:xfrm>
            <a:off x="2176751" y="1698171"/>
            <a:ext cx="0" cy="1077857"/>
          </a:xfrm>
          <a:prstGeom prst="straightConnector1">
            <a:avLst/>
          </a:prstGeom>
          <a:ln w="76200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099706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FC8D78C1-1128-F368-FB6D-A80F1D207A8D}"/>
              </a:ext>
            </a:extLst>
          </p:cNvPr>
          <p:cNvSpPr txBox="1"/>
          <p:nvPr/>
        </p:nvSpPr>
        <p:spPr>
          <a:xfrm>
            <a:off x="3162105" y="367685"/>
            <a:ext cx="784860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tabLst>
                <a:tab pos="342900" algn="l"/>
                <a:tab pos="739775" algn="l"/>
              </a:tabLst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rPr>
              <a:t>I. </a:t>
            </a:r>
            <a:r>
              <a:rPr lang="en-US" sz="2800" dirty="0">
                <a:solidFill>
                  <a:prstClr val="black"/>
                </a:solidFill>
              </a:rPr>
              <a:t>The Believer’s Sure Hope (1 Thess. 4:13–15)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rPr>
              <a:t>	</a:t>
            </a:r>
          </a:p>
          <a:p>
            <a:pPr lvl="0">
              <a:tabLst>
                <a:tab pos="285750" algn="l"/>
                <a:tab pos="739775" algn="l"/>
              </a:tabLst>
              <a:defRPr/>
            </a:pPr>
            <a:r>
              <a:rPr lang="en-US" sz="2800" dirty="0">
                <a:solidFill>
                  <a:prstClr val="black"/>
                </a:solidFill>
              </a:rPr>
              <a:t>	A. Hope for the grieving (4:13)</a:t>
            </a:r>
          </a:p>
          <a:p>
            <a:pPr lvl="0">
              <a:tabLst>
                <a:tab pos="285750" algn="l"/>
                <a:tab pos="739775" algn="l"/>
              </a:tabLst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rPr>
              <a:t>	B</a:t>
            </a:r>
            <a:r>
              <a:rPr lang="en-US" sz="2800" dirty="0">
                <a:solidFill>
                  <a:prstClr val="black"/>
                </a:solidFill>
                <a:latin typeface="Calibri" panose="020F0502020204030204"/>
              </a:rPr>
              <a:t>. Hope from God (4:14, 15)</a:t>
            </a:r>
          </a:p>
          <a:p>
            <a:pPr lvl="0">
              <a:tabLst>
                <a:tab pos="285750" algn="l"/>
                <a:tab pos="666750" algn="l"/>
              </a:tabLst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rPr>
              <a:t>		</a:t>
            </a:r>
            <a:r>
              <a:rPr lang="en-US" sz="2800" dirty="0">
                <a:solidFill>
                  <a:prstClr val="black"/>
                </a:solidFill>
                <a:latin typeface="Calibri" panose="020F0502020204030204"/>
              </a:rPr>
              <a:t>1. Hope in Jesus’ work (4:14)</a:t>
            </a:r>
          </a:p>
          <a:p>
            <a:pPr lvl="0">
              <a:tabLst>
                <a:tab pos="285750" algn="l"/>
                <a:tab pos="666750" algn="l"/>
              </a:tabLst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rPr>
              <a:t>		2. Hope in Jesus’ word (4:15) </a:t>
            </a:r>
          </a:p>
        </p:txBody>
      </p:sp>
    </p:spTree>
    <p:extLst>
      <p:ext uri="{BB962C8B-B14F-4D97-AF65-F5344CB8AC3E}">
        <p14:creationId xmlns:p14="http://schemas.microsoft.com/office/powerpoint/2010/main" val="42087053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32A61E71-E8AC-AD07-BCB6-CF39200B3451}"/>
              </a:ext>
            </a:extLst>
          </p:cNvPr>
          <p:cNvSpPr txBox="1"/>
          <p:nvPr/>
        </p:nvSpPr>
        <p:spPr>
          <a:xfrm>
            <a:off x="3077468" y="367685"/>
            <a:ext cx="839043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tabLst>
                <a:tab pos="342900" algn="l"/>
                <a:tab pos="739775" algn="l"/>
              </a:tabLst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II. </a:t>
            </a:r>
            <a:r>
              <a:rPr lang="en-US" sz="2800" dirty="0">
                <a:solidFill>
                  <a:prstClr val="black"/>
                </a:solidFill>
              </a:rPr>
              <a:t>Christ’s Certain Coming (1 Thess. 4:16, 17)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	</a:t>
            </a:r>
          </a:p>
          <a:p>
            <a:pPr lvl="0">
              <a:tabLst>
                <a:tab pos="371475" algn="l"/>
                <a:tab pos="739775" algn="l"/>
              </a:tabLst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	A. </a:t>
            </a:r>
            <a:r>
              <a:rPr lang="en-US" sz="2800" dirty="0">
                <a:solidFill>
                  <a:prstClr val="black"/>
                </a:solidFill>
              </a:rPr>
              <a:t>Christ’s return to the air (4:16)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028326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32A61E71-E8AC-AD07-BCB6-CF39200B3451}"/>
              </a:ext>
            </a:extLst>
          </p:cNvPr>
          <p:cNvSpPr txBox="1"/>
          <p:nvPr/>
        </p:nvSpPr>
        <p:spPr>
          <a:xfrm>
            <a:off x="3077468" y="367685"/>
            <a:ext cx="839043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tabLst>
                <a:tab pos="342900" algn="l"/>
                <a:tab pos="739775" algn="l"/>
              </a:tabLst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II. </a:t>
            </a:r>
            <a:r>
              <a:rPr lang="en-US" sz="2800" dirty="0">
                <a:solidFill>
                  <a:prstClr val="black"/>
                </a:solidFill>
              </a:rPr>
              <a:t>Christ’s Certain Coming (1 Thess. 4:16, 17)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	</a:t>
            </a:r>
          </a:p>
          <a:p>
            <a:pPr lvl="0">
              <a:tabLst>
                <a:tab pos="371475" algn="l"/>
                <a:tab pos="739775" algn="l"/>
              </a:tabLst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	A. </a:t>
            </a:r>
            <a:r>
              <a:rPr lang="en-US" sz="2800" dirty="0">
                <a:solidFill>
                  <a:prstClr val="black"/>
                </a:solidFill>
              </a:rPr>
              <a:t>Christ’s return to the air (4:16)</a:t>
            </a:r>
          </a:p>
          <a:p>
            <a:pPr lvl="0">
              <a:tabLst>
                <a:tab pos="371475" algn="l"/>
                <a:tab pos="739775" algn="l"/>
              </a:tabLst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	B. Resurrection of Church-age believers (4:16)</a:t>
            </a:r>
          </a:p>
        </p:txBody>
      </p:sp>
    </p:spTree>
    <p:extLst>
      <p:ext uri="{BB962C8B-B14F-4D97-AF65-F5344CB8AC3E}">
        <p14:creationId xmlns:p14="http://schemas.microsoft.com/office/powerpoint/2010/main" val="22167277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32A61E71-E8AC-AD07-BCB6-CF39200B3451}"/>
              </a:ext>
            </a:extLst>
          </p:cNvPr>
          <p:cNvSpPr txBox="1"/>
          <p:nvPr/>
        </p:nvSpPr>
        <p:spPr>
          <a:xfrm>
            <a:off x="3077468" y="367685"/>
            <a:ext cx="8390436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tabLst>
                <a:tab pos="342900" algn="l"/>
                <a:tab pos="739775" algn="l"/>
              </a:tabLst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II. </a:t>
            </a:r>
            <a:r>
              <a:rPr lang="en-US" sz="2800" dirty="0">
                <a:solidFill>
                  <a:prstClr val="black"/>
                </a:solidFill>
              </a:rPr>
              <a:t>Christ’s Certain Coming (1 Thess. 4:16, 17)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	</a:t>
            </a:r>
          </a:p>
          <a:p>
            <a:pPr lvl="0">
              <a:tabLst>
                <a:tab pos="371475" algn="l"/>
                <a:tab pos="739775" algn="l"/>
              </a:tabLst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	A. </a:t>
            </a:r>
            <a:r>
              <a:rPr lang="en-US" sz="2800" dirty="0">
                <a:solidFill>
                  <a:prstClr val="black"/>
                </a:solidFill>
              </a:rPr>
              <a:t>Christ’s return to the air (4:16)</a:t>
            </a:r>
          </a:p>
          <a:p>
            <a:pPr lvl="0">
              <a:tabLst>
                <a:tab pos="371475" algn="l"/>
                <a:tab pos="739775" algn="l"/>
              </a:tabLst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	B. Resurrection of Church-age believers (4:16)</a:t>
            </a:r>
          </a:p>
          <a:p>
            <a:pPr lvl="0">
              <a:tabLst>
                <a:tab pos="371475" algn="l"/>
                <a:tab pos="739775" algn="l"/>
              </a:tabLst>
              <a:defRPr/>
            </a:pPr>
            <a:r>
              <a:rPr lang="en-US" sz="2800" dirty="0">
                <a:solidFill>
                  <a:prstClr val="black"/>
                </a:solidFill>
                <a:latin typeface="Calibri" panose="020F0502020204030204"/>
              </a:rPr>
              <a:t>	C. Rapture of Church-age believers (4:17)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901827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7295</TotalTime>
  <Words>324</Words>
  <Application>Microsoft Office PowerPoint</Application>
  <PresentationFormat>Widescreen</PresentationFormat>
  <Paragraphs>29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5" baseType="lpstr">
      <vt:lpstr>Arial</vt:lpstr>
      <vt:lpstr>Calibri</vt:lpstr>
      <vt:lpstr>STONE HARBOUR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Big Picture</dc:title>
  <dc:creator>Brennan Wilson</dc:creator>
  <cp:lastModifiedBy>Alex Bauman</cp:lastModifiedBy>
  <cp:revision>162</cp:revision>
  <dcterms:created xsi:type="dcterms:W3CDTF">2020-12-02T03:38:14Z</dcterms:created>
  <dcterms:modified xsi:type="dcterms:W3CDTF">2024-07-01T20:10:45Z</dcterms:modified>
</cp:coreProperties>
</file>