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0" r:id="rId3"/>
    <p:sldId id="287" r:id="rId4"/>
    <p:sldId id="284" r:id="rId5"/>
    <p:sldId id="289" r:id="rId6"/>
    <p:sldId id="290" r:id="rId7"/>
    <p:sldId id="277" r:id="rId8"/>
    <p:sldId id="291" r:id="rId9"/>
    <p:sldId id="288" r:id="rId10"/>
    <p:sldId id="293" r:id="rId11"/>
    <p:sldId id="292" r:id="rId12"/>
    <p:sldId id="294" r:id="rId13"/>
    <p:sldId id="295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C62"/>
    <a:srgbClr val="B8A087"/>
    <a:srgbClr val="795B52"/>
    <a:srgbClr val="51565B"/>
    <a:srgbClr val="8B766A"/>
    <a:srgbClr val="0A6CA1"/>
    <a:srgbClr val="854228"/>
    <a:srgbClr val="874329"/>
    <a:srgbClr val="F8F3CA"/>
    <a:srgbClr val="948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37433332-D2C0-4181-AF3A-FAA15DE16B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39" y="63315"/>
            <a:ext cx="658425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06C5F59-D18D-4D4D-8380-80F76A1A357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0" name="Picture 139" descr="Text&#10;&#10;Description automatically generated">
              <a:extLst>
                <a:ext uri="{FF2B5EF4-FFF2-40B4-BE49-F238E27FC236}">
                  <a16:creationId xmlns:a16="http://schemas.microsoft.com/office/drawing/2014/main" id="{FBB51DE7-3D5E-4637-9874-EA4D38FD3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26" y="1452980"/>
              <a:ext cx="6773243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3" y="829727"/>
            <a:ext cx="6313714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How God Blessed Us (1:7–14)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A. Redemption (1:7–10)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Its means (1:7b)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2. Its meaning (1:7c)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3. Its measure (1:7d–10)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C5063D-1740-4718-AD68-EE697C81E3E0}"/>
              </a:ext>
            </a:extLst>
          </p:cNvPr>
          <p:cNvGrpSpPr/>
          <p:nvPr/>
        </p:nvGrpSpPr>
        <p:grpSpPr>
          <a:xfrm>
            <a:off x="4432516" y="5443619"/>
            <a:ext cx="7470448" cy="892552"/>
            <a:chOff x="4432516" y="5443619"/>
            <a:chExt cx="7470448" cy="8925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CAE60-F99E-469D-B36F-1F047F9D8B45}"/>
                </a:ext>
              </a:extLst>
            </p:cNvPr>
            <p:cNvSpPr txBox="1"/>
            <p:nvPr/>
          </p:nvSpPr>
          <p:spPr>
            <a:xfrm>
              <a:off x="4432516" y="5443619"/>
              <a:ext cx="74704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en-US" sz="2600" b="1" dirty="0"/>
                <a:t>	How should we respond to the revelation of the culmination of all things in Christ?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D73DAD4-10DE-439B-B21B-4F76AC8C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875" y="5443619"/>
              <a:ext cx="523176" cy="41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8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3" y="829727"/>
            <a:ext cx="6313714" cy="313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How God Blessed Us (1:7–14)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A. Redemption (1:7–10)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Its means (1:7b)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2. Its meaning (1:7c)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3. Its measure (1:7d–10)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B. Inheritance (1:11–14)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For the Jews (1:11, 12)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CEFDEC-F262-45D0-AB2E-E349BB2048C0}"/>
              </a:ext>
            </a:extLst>
          </p:cNvPr>
          <p:cNvGrpSpPr/>
          <p:nvPr/>
        </p:nvGrpSpPr>
        <p:grpSpPr>
          <a:xfrm>
            <a:off x="4432516" y="5443619"/>
            <a:ext cx="7470448" cy="492443"/>
            <a:chOff x="4432516" y="5443619"/>
            <a:chExt cx="7470448" cy="4924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CAE60-F99E-469D-B36F-1F047F9D8B45}"/>
                </a:ext>
              </a:extLst>
            </p:cNvPr>
            <p:cNvSpPr txBox="1"/>
            <p:nvPr/>
          </p:nvSpPr>
          <p:spPr>
            <a:xfrm>
              <a:off x="4432516" y="5443619"/>
              <a:ext cx="74704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en-US" sz="2600" b="1" dirty="0"/>
                <a:t>	Why did God devise a plan for Jewish believers?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D73DAD4-10DE-439B-B21B-4F76AC8C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875" y="5443619"/>
              <a:ext cx="523176" cy="41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6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3" y="829727"/>
            <a:ext cx="6313714" cy="356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How God Blessed Us (1:7–14)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A. Redemption (1:7–10)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Its means (1:7b)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2. Its meaning (1:7c)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3. Its measure (1:7d–10)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B. Inheritance (1:11–14)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For the Jews (1:11, 12)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2. For the Gentiles (1:13, 14)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E33827-F299-4D7E-96EE-3CFFE14028E5}"/>
              </a:ext>
            </a:extLst>
          </p:cNvPr>
          <p:cNvGrpSpPr/>
          <p:nvPr/>
        </p:nvGrpSpPr>
        <p:grpSpPr>
          <a:xfrm>
            <a:off x="4432516" y="5443619"/>
            <a:ext cx="7470448" cy="892552"/>
            <a:chOff x="4432516" y="5443619"/>
            <a:chExt cx="7470448" cy="8925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CAE60-F99E-469D-B36F-1F047F9D8B45}"/>
                </a:ext>
              </a:extLst>
            </p:cNvPr>
            <p:cNvSpPr txBox="1"/>
            <p:nvPr/>
          </p:nvSpPr>
          <p:spPr>
            <a:xfrm>
              <a:off x="4432516" y="5443619"/>
              <a:ext cx="74704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en-US" sz="2600" b="1" dirty="0"/>
                <a:t>	Why is certainty about a future inheritance such an attractive prospect in our world today?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D73DAD4-10DE-439B-B21B-4F76AC8C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875" y="5443619"/>
              <a:ext cx="523176" cy="41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8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3" y="829727"/>
            <a:ext cx="6313714" cy="356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How God Blessed Us (1:7–14)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A. Redemption (1:7–10)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Its means (1:7b)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2. Its meaning (1:7c)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3. Its measure (1:7d–10)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B. Inheritance (1:11–14)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For the Jews (1:11, 12)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2. For the Gentiles (1:13, 14)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DFF6DD-33D0-40B6-8E9F-57A26DB025E5}"/>
              </a:ext>
            </a:extLst>
          </p:cNvPr>
          <p:cNvGrpSpPr/>
          <p:nvPr/>
        </p:nvGrpSpPr>
        <p:grpSpPr>
          <a:xfrm>
            <a:off x="4432516" y="5443619"/>
            <a:ext cx="7470448" cy="1292662"/>
            <a:chOff x="4432516" y="5443619"/>
            <a:chExt cx="7470448" cy="12926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CAE60-F99E-469D-B36F-1F047F9D8B45}"/>
                </a:ext>
              </a:extLst>
            </p:cNvPr>
            <p:cNvSpPr txBox="1"/>
            <p:nvPr/>
          </p:nvSpPr>
          <p:spPr>
            <a:xfrm>
              <a:off x="4432516" y="5443619"/>
              <a:ext cx="747044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en-US" sz="2600" b="1" dirty="0"/>
                <a:t>	How should knowing that the Holy Spirit is the keeper of our spiritual inheritance affect our hope for the future?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D73DAD4-10DE-439B-B21B-4F76AC8C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875" y="5443619"/>
              <a:ext cx="523176" cy="41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06C5F59-D18D-4D4D-8380-80F76A1A357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0" name="Picture 139" descr="Text&#10;&#10;Description automatically generated">
              <a:extLst>
                <a:ext uri="{FF2B5EF4-FFF2-40B4-BE49-F238E27FC236}">
                  <a16:creationId xmlns:a16="http://schemas.microsoft.com/office/drawing/2014/main" id="{FBB51DE7-3D5E-4637-9874-EA4D38FD3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26" y="1452980"/>
              <a:ext cx="6773243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56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313714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Why God Blessed Us (1:6)</a:t>
            </a:r>
          </a:p>
        </p:txBody>
      </p:sp>
    </p:spTree>
    <p:extLst>
      <p:ext uri="{BB962C8B-B14F-4D97-AF65-F5344CB8AC3E}">
        <p14:creationId xmlns:p14="http://schemas.microsoft.com/office/powerpoint/2010/main" val="354036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9EC480-604F-44CA-9B66-98ADAB76E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96"/>
            <a:ext cx="12192000" cy="6851904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00BC1E28-B1A5-494F-9D6B-0368606570C3}"/>
              </a:ext>
            </a:extLst>
          </p:cNvPr>
          <p:cNvSpPr txBox="1"/>
          <p:nvPr/>
        </p:nvSpPr>
        <p:spPr>
          <a:xfrm>
            <a:off x="4736565" y="1716765"/>
            <a:ext cx="3966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68A0"/>
                </a:solidFill>
              </a:rPr>
              <a:t>By sharing the gospel.</a:t>
            </a:r>
          </a:p>
          <a:p>
            <a:pPr>
              <a:tabLst>
                <a:tab pos="284163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testifying of God’s </a:t>
            </a:r>
            <a:br>
              <a:rPr lang="en-US" sz="2800" b="1" dirty="0">
                <a:solidFill>
                  <a:srgbClr val="0768A0"/>
                </a:solidFill>
              </a:rPr>
            </a:br>
            <a:r>
              <a:rPr lang="en-US" sz="2800" b="1" dirty="0">
                <a:solidFill>
                  <a:srgbClr val="0768A0"/>
                </a:solidFill>
              </a:rPr>
              <a:t>	enabling.</a:t>
            </a:r>
          </a:p>
          <a:p>
            <a:pPr>
              <a:tabLst>
                <a:tab pos="284163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thanking God for His </a:t>
            </a:r>
            <a:br>
              <a:rPr lang="en-US" sz="2800" b="1" dirty="0">
                <a:solidFill>
                  <a:srgbClr val="0768A0"/>
                </a:solidFill>
              </a:rPr>
            </a:br>
            <a:r>
              <a:rPr lang="en-US" sz="2800" b="1" dirty="0">
                <a:solidFill>
                  <a:srgbClr val="0768A0"/>
                </a:solidFill>
              </a:rPr>
              <a:t>	grace.</a:t>
            </a:r>
          </a:p>
          <a:p>
            <a:pPr>
              <a:tabLst>
                <a:tab pos="284163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depending on God’s </a:t>
            </a:r>
            <a:br>
              <a:rPr lang="en-US" sz="2800" b="1" dirty="0">
                <a:solidFill>
                  <a:srgbClr val="0768A0"/>
                </a:solidFill>
              </a:rPr>
            </a:br>
            <a:r>
              <a:rPr lang="en-US" sz="2800" b="1" dirty="0">
                <a:solidFill>
                  <a:srgbClr val="0768A0"/>
                </a:solidFill>
              </a:rPr>
              <a:t>	grace every day.</a:t>
            </a:r>
          </a:p>
          <a:p>
            <a:pPr>
              <a:tabLst>
                <a:tab pos="284163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By discipling others to </a:t>
            </a:r>
            <a:br>
              <a:rPr lang="en-US" sz="2800" b="1" dirty="0">
                <a:solidFill>
                  <a:srgbClr val="0768A0"/>
                </a:solidFill>
              </a:rPr>
            </a:br>
            <a:r>
              <a:rPr lang="en-US" sz="2800" b="1" dirty="0">
                <a:solidFill>
                  <a:srgbClr val="0768A0"/>
                </a:solidFill>
              </a:rPr>
              <a:t>	appreciate God’s grace.</a:t>
            </a:r>
          </a:p>
        </p:txBody>
      </p:sp>
    </p:spTree>
    <p:extLst>
      <p:ext uri="{BB962C8B-B14F-4D97-AF65-F5344CB8AC3E}">
        <p14:creationId xmlns:p14="http://schemas.microsoft.com/office/powerpoint/2010/main" val="7517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3" y="829727"/>
            <a:ext cx="6313714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How God Blessed Us (1:7–14)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A. Redemption (1:7–10)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53905F-6349-4442-B6C9-CF79E9633226}"/>
              </a:ext>
            </a:extLst>
          </p:cNvPr>
          <p:cNvGrpSpPr/>
          <p:nvPr/>
        </p:nvGrpSpPr>
        <p:grpSpPr>
          <a:xfrm>
            <a:off x="4432516" y="5443619"/>
            <a:ext cx="7470448" cy="892552"/>
            <a:chOff x="4432516" y="5443619"/>
            <a:chExt cx="7470448" cy="8925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CAE60-F99E-469D-B36F-1F047F9D8B45}"/>
                </a:ext>
              </a:extLst>
            </p:cNvPr>
            <p:cNvSpPr txBox="1"/>
            <p:nvPr/>
          </p:nvSpPr>
          <p:spPr>
            <a:xfrm>
              <a:off x="4432516" y="5443619"/>
              <a:ext cx="74704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en-US" sz="2600" b="1" dirty="0"/>
                <a:t>	According to Hebrews 9:22, Why did our redemption require the shedding of Jesus’ blood?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D73DAD4-10DE-439B-B21B-4F76AC8C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875" y="5443619"/>
              <a:ext cx="523176" cy="41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3" y="829727"/>
            <a:ext cx="6313714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How God Blessed Us (1:7–14)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A. Redemption (1:7–10)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Its means (1:7b)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B67821-7998-4C06-81C8-48999E87DFC2}"/>
              </a:ext>
            </a:extLst>
          </p:cNvPr>
          <p:cNvGrpSpPr/>
          <p:nvPr/>
        </p:nvGrpSpPr>
        <p:grpSpPr>
          <a:xfrm>
            <a:off x="4432516" y="5443619"/>
            <a:ext cx="7470448" cy="892552"/>
            <a:chOff x="4432516" y="5443619"/>
            <a:chExt cx="7470448" cy="8925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CAE60-F99E-469D-B36F-1F047F9D8B45}"/>
                </a:ext>
              </a:extLst>
            </p:cNvPr>
            <p:cNvSpPr txBox="1"/>
            <p:nvPr/>
          </p:nvSpPr>
          <p:spPr>
            <a:xfrm>
              <a:off x="4432516" y="5443619"/>
              <a:ext cx="74704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en-US" sz="2600" b="1" dirty="0"/>
                <a:t>	What might we gain from remembering the awful state from which God redeemed us?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D73DAD4-10DE-439B-B21B-4F76AC8C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875" y="5443619"/>
              <a:ext cx="523176" cy="41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9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3" y="829727"/>
            <a:ext cx="6313714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How God Blessed Us (1:7–14)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A. Redemption (1:7–10)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Its means (1:7b)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2. Its meaning (1:7c)</a:t>
            </a:r>
          </a:p>
        </p:txBody>
      </p:sp>
    </p:spTree>
    <p:extLst>
      <p:ext uri="{BB962C8B-B14F-4D97-AF65-F5344CB8AC3E}">
        <p14:creationId xmlns:p14="http://schemas.microsoft.com/office/powerpoint/2010/main" val="122095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59CED19-ADC4-4C89-AC92-3AFD9ECAF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37A2F6-2105-41BB-B793-153D795580B9}"/>
              </a:ext>
            </a:extLst>
          </p:cNvPr>
          <p:cNvSpPr txBox="1"/>
          <p:nvPr/>
        </p:nvSpPr>
        <p:spPr>
          <a:xfrm rot="20723471">
            <a:off x="10388011" y="801545"/>
            <a:ext cx="984250" cy="46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solidFill>
                  <a:srgbClr val="0768A0"/>
                </a:solidFill>
                <a:latin typeface="MetaOT-Bold" panose="020B0804030101020102" pitchFamily="34" charset="0"/>
              </a:rPr>
              <a:t>PAID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4A98DD4-A94B-47A2-B872-409E74BE7AA4}"/>
              </a:ext>
            </a:extLst>
          </p:cNvPr>
          <p:cNvSpPr txBox="1"/>
          <p:nvPr/>
        </p:nvSpPr>
        <p:spPr>
          <a:xfrm>
            <a:off x="4736565" y="1716765"/>
            <a:ext cx="3966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68A0"/>
                </a:solidFill>
              </a:rPr>
              <a:t>No one keeps a grudge.</a:t>
            </a:r>
          </a:p>
          <a:p>
            <a:pPr>
              <a:tabLst>
                <a:tab pos="284163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No one mentions the </a:t>
            </a:r>
            <a:br>
              <a:rPr lang="en-US" sz="2800" b="1" dirty="0">
                <a:solidFill>
                  <a:srgbClr val="0768A0"/>
                </a:solidFill>
              </a:rPr>
            </a:br>
            <a:r>
              <a:rPr lang="en-US" sz="2800" b="1" dirty="0">
                <a:solidFill>
                  <a:srgbClr val="0768A0"/>
                </a:solidFill>
              </a:rPr>
              <a:t>	offense.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Love flows freely.</a:t>
            </a:r>
          </a:p>
          <a:p>
            <a:pPr>
              <a:tabLst>
                <a:tab pos="284163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The forgiven expresses </a:t>
            </a:r>
            <a:br>
              <a:rPr lang="en-US" sz="2800" b="1" dirty="0">
                <a:solidFill>
                  <a:srgbClr val="0768A0"/>
                </a:solidFill>
              </a:rPr>
            </a:br>
            <a:r>
              <a:rPr lang="en-US" sz="2800" b="1" dirty="0">
                <a:solidFill>
                  <a:srgbClr val="0768A0"/>
                </a:solidFill>
              </a:rPr>
              <a:t>	gratitude. </a:t>
            </a:r>
          </a:p>
        </p:txBody>
      </p:sp>
    </p:spTree>
    <p:extLst>
      <p:ext uri="{BB962C8B-B14F-4D97-AF65-F5344CB8AC3E}">
        <p14:creationId xmlns:p14="http://schemas.microsoft.com/office/powerpoint/2010/main" val="70063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3" y="829727"/>
            <a:ext cx="6313714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How God Blessed Us (1:7–14)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A. Redemption (1:7–10)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Its means (1:7b)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2. Its meaning (1:7c)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99675A-9E9D-4682-94DF-EE620245C65B}"/>
              </a:ext>
            </a:extLst>
          </p:cNvPr>
          <p:cNvGrpSpPr/>
          <p:nvPr/>
        </p:nvGrpSpPr>
        <p:grpSpPr>
          <a:xfrm>
            <a:off x="4432516" y="5443619"/>
            <a:ext cx="7470448" cy="892552"/>
            <a:chOff x="4432516" y="5443619"/>
            <a:chExt cx="7470448" cy="8925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CAE60-F99E-469D-B36F-1F047F9D8B45}"/>
                </a:ext>
              </a:extLst>
            </p:cNvPr>
            <p:cNvSpPr txBox="1"/>
            <p:nvPr/>
          </p:nvSpPr>
          <p:spPr>
            <a:xfrm>
              <a:off x="4432516" y="5443619"/>
              <a:ext cx="74704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en-US" sz="2600" b="1" dirty="0"/>
                <a:t>	According to 1 Peter 1:18–22, what has our redemption done for us?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D73DAD4-10DE-439B-B21B-4F76AC8C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875" y="5443619"/>
              <a:ext cx="523176" cy="41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0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3" y="829727"/>
            <a:ext cx="6313714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How God Blessed Us (1:7–14)</a:t>
            </a:r>
          </a:p>
          <a:p>
            <a:pPr>
              <a:lnSpc>
                <a:spcPts val="3400"/>
              </a:lnSpc>
              <a:tabLst>
                <a:tab pos="385763" algn="l"/>
              </a:tabLst>
            </a:pPr>
            <a:r>
              <a:rPr lang="en-US" sz="2800" b="1" dirty="0"/>
              <a:t>	A. Redemption (1:7–10)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1. Its means (1:7b)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2. Its meaning (1:7c)</a:t>
            </a:r>
          </a:p>
          <a:p>
            <a:pPr>
              <a:lnSpc>
                <a:spcPts val="3400"/>
              </a:lnSpc>
              <a:tabLst>
                <a:tab pos="385763" algn="l"/>
                <a:tab pos="803275" algn="l"/>
              </a:tabLst>
            </a:pPr>
            <a:r>
              <a:rPr lang="en-US" sz="2800" b="1" dirty="0"/>
              <a:t>		3. Its measure (1:7d–10)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EF94E1-1523-4F79-9EEC-2413E3986B62}"/>
              </a:ext>
            </a:extLst>
          </p:cNvPr>
          <p:cNvGrpSpPr/>
          <p:nvPr/>
        </p:nvGrpSpPr>
        <p:grpSpPr>
          <a:xfrm>
            <a:off x="4432516" y="5443619"/>
            <a:ext cx="7470448" cy="892552"/>
            <a:chOff x="4432516" y="5443619"/>
            <a:chExt cx="7470448" cy="8925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CAE60-F99E-469D-B36F-1F047F9D8B45}"/>
                </a:ext>
              </a:extLst>
            </p:cNvPr>
            <p:cNvSpPr txBox="1"/>
            <p:nvPr/>
          </p:nvSpPr>
          <p:spPr>
            <a:xfrm>
              <a:off x="4432516" y="5443619"/>
              <a:ext cx="74704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en-US" sz="2600" b="1" dirty="0"/>
                <a:t>	What did God communicate to us by abundantly pouring out His grace toward us?</a:t>
              </a: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D73DAD4-10DE-439B-B21B-4F76AC8C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875" y="5443619"/>
              <a:ext cx="523176" cy="41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8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624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73</cp:revision>
  <dcterms:created xsi:type="dcterms:W3CDTF">2021-04-22T15:46:18Z</dcterms:created>
  <dcterms:modified xsi:type="dcterms:W3CDTF">2021-06-16T00:18:03Z</dcterms:modified>
</cp:coreProperties>
</file>