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1"/>
  </p:sldMasterIdLst>
  <p:sldIdLst>
    <p:sldId id="258" r:id="rId2"/>
    <p:sldId id="259" r:id="rId3"/>
    <p:sldId id="264" r:id="rId4"/>
    <p:sldId id="262" r:id="rId5"/>
    <p:sldId id="266" r:id="rId6"/>
    <p:sldId id="265" r:id="rId7"/>
    <p:sldId id="268" r:id="rId8"/>
    <p:sldId id="267" r:id="rId9"/>
    <p:sldId id="260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6612"/>
    <a:srgbClr val="832B1D"/>
    <a:srgbClr val="8C34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38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802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 userDrawn="1"/>
        </p:nvGrpSpPr>
        <p:grpSpPr>
          <a:xfrm>
            <a:off x="0" y="1066"/>
            <a:ext cx="12192000" cy="6868761"/>
            <a:chOff x="0" y="1066"/>
            <a:chExt cx="12192000" cy="6868761"/>
          </a:xfrm>
        </p:grpSpPr>
        <p:pic>
          <p:nvPicPr>
            <p:cNvPr id="14" name="Picture 13"/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383" t="50709"/>
            <a:stretch/>
          </p:blipFill>
          <p:spPr>
            <a:xfrm>
              <a:off x="0" y="892340"/>
              <a:ext cx="12192000" cy="581406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39" t="8220" r="761" b="79673"/>
            <a:stretch/>
          </p:blipFill>
          <p:spPr>
            <a:xfrm>
              <a:off x="0" y="1066"/>
              <a:ext cx="12192000" cy="1043940"/>
            </a:xfrm>
            <a:prstGeom prst="roundRect">
              <a:avLst>
                <a:gd name="adj" fmla="val 0"/>
              </a:avLst>
            </a:prstGeom>
            <a:ln w="38100">
              <a:noFill/>
            </a:ln>
            <a:effectLst>
              <a:innerShdw blurRad="114300">
                <a:prstClr val="black"/>
              </a:innerShdw>
            </a:effectLst>
          </p:spPr>
        </p:pic>
        <p:sp>
          <p:nvSpPr>
            <p:cNvPr id="16" name="Rectangle 15"/>
            <p:cNvSpPr/>
            <p:nvPr userDrawn="1"/>
          </p:nvSpPr>
          <p:spPr>
            <a:xfrm>
              <a:off x="1" y="278487"/>
              <a:ext cx="4786183" cy="486967"/>
            </a:xfrm>
            <a:prstGeom prst="rect">
              <a:avLst/>
            </a:prstGeom>
            <a:solidFill>
              <a:srgbClr val="741012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11689492" y="278487"/>
              <a:ext cx="502508" cy="486967"/>
            </a:xfrm>
            <a:prstGeom prst="rect">
              <a:avLst/>
            </a:prstGeom>
            <a:solidFill>
              <a:srgbClr val="741012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/>
                <a:t>04</a:t>
              </a:r>
            </a:p>
          </p:txBody>
        </p:sp>
        <p:pic>
          <p:nvPicPr>
            <p:cNvPr id="18" name="Picture 17"/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47" t="14149" r="287" b="82460"/>
            <a:stretch/>
          </p:blipFill>
          <p:spPr>
            <a:xfrm>
              <a:off x="0" y="6577384"/>
              <a:ext cx="12192000" cy="292443"/>
            </a:xfrm>
            <a:prstGeom prst="roundRect">
              <a:avLst>
                <a:gd name="adj" fmla="val 0"/>
              </a:avLst>
            </a:prstGeom>
            <a:ln w="38100">
              <a:noFill/>
            </a:ln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233" y="126839"/>
            <a:ext cx="4051230" cy="98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654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128" t="31267" r="-1" b="10590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86" t="50700" r="10541" b="13776"/>
            <a:stretch/>
          </p:blipFill>
          <p:spPr>
            <a:xfrm>
              <a:off x="1280944" y="2293257"/>
              <a:ext cx="9653773" cy="43090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360158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1905000" y="1282628"/>
            <a:ext cx="8173552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>
              <a:spcAft>
                <a:spcPts val="600"/>
              </a:spcAft>
              <a:tabLst>
                <a:tab pos="339725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I. Servants with a Selfish Attitude (5:1–11)</a:t>
            </a:r>
          </a:p>
          <a:p>
            <a:pPr marL="0" lvl="2">
              <a:spcAft>
                <a:spcPts val="600"/>
              </a:spcAft>
              <a:tabLst>
                <a:tab pos="339725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	A. The selfishness was serious (5:1–10)</a:t>
            </a:r>
          </a:p>
          <a:p>
            <a:pPr marL="0" lvl="2">
              <a:spcAft>
                <a:spcPts val="600"/>
              </a:spcAft>
              <a:tabLst>
                <a:tab pos="339725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	B. The discipline was swift (5:11)</a:t>
            </a:r>
            <a:endParaRPr lang="en-US" sz="4000" b="1" dirty="0">
              <a:latin typeface="Trebuchet MS" panose="020B06030202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4031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788635" y="1503848"/>
            <a:ext cx="5682882" cy="4413302"/>
          </a:xfrm>
          <a:prstGeom prst="rect">
            <a:avLst/>
          </a:prstGeom>
          <a:solidFill>
            <a:srgbClr val="F3D8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95004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1806759" y="1282628"/>
            <a:ext cx="8438048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tabLst>
                <a:tab pos="476250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II. Servants with a Sacrificial Attitude (5:12–42)</a:t>
            </a:r>
          </a:p>
          <a:p>
            <a:pPr>
              <a:spcAft>
                <a:spcPts val="600"/>
              </a:spcAft>
              <a:tabLst>
                <a:tab pos="476250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	A. The apostles’ influence expands (5:12–16)</a:t>
            </a:r>
          </a:p>
          <a:p>
            <a:pPr>
              <a:spcAft>
                <a:spcPts val="600"/>
              </a:spcAft>
              <a:tabLst>
                <a:tab pos="476250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	B. The apostles take a stand (5:17–42)</a:t>
            </a:r>
          </a:p>
        </p:txBody>
      </p:sp>
    </p:spTree>
    <p:extLst>
      <p:ext uri="{BB962C8B-B14F-4D97-AF65-F5344CB8AC3E}">
        <p14:creationId xmlns:p14="http://schemas.microsoft.com/office/powerpoint/2010/main" val="1047423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652748" y="1503848"/>
            <a:ext cx="2818769" cy="4413302"/>
          </a:xfrm>
          <a:prstGeom prst="rect">
            <a:avLst/>
          </a:prstGeom>
          <a:solidFill>
            <a:srgbClr val="F3D8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3955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08518" y="1287299"/>
            <a:ext cx="1037639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tabLst>
                <a:tab pos="544513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III. Servants with a Selfless Attitude (6:1–7)</a:t>
            </a:r>
          </a:p>
          <a:p>
            <a:pPr>
              <a:spcAft>
                <a:spcPts val="600"/>
              </a:spcAft>
              <a:tabLst>
                <a:tab pos="544513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	A. The situation: Neglected widows (6:1)</a:t>
            </a:r>
          </a:p>
          <a:p>
            <a:pPr>
              <a:spcAft>
                <a:spcPts val="600"/>
              </a:spcAft>
              <a:tabLst>
                <a:tab pos="536575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	B. The solution: Appoint Spirit-filled servants (6:2–7)</a:t>
            </a:r>
          </a:p>
        </p:txBody>
      </p:sp>
    </p:spTree>
    <p:extLst>
      <p:ext uri="{BB962C8B-B14F-4D97-AF65-F5344CB8AC3E}">
        <p14:creationId xmlns:p14="http://schemas.microsoft.com/office/powerpoint/2010/main" val="3406649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4094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4774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89887" y="1705820"/>
            <a:ext cx="43874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>
                <a:latin typeface="Trebuchet MS" panose="020B0603020202020204" pitchFamily="34" charset="0"/>
                <a:cs typeface="Arial" pitchFamily="34" charset="0"/>
              </a:rPr>
              <a:t>Commit to spread the Word.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89885" y="2390989"/>
            <a:ext cx="43874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>
                <a:latin typeface="Trebuchet MS" panose="020B0603020202020204" pitchFamily="34" charset="0"/>
                <a:cs typeface="Arial" pitchFamily="34" charset="0"/>
              </a:rPr>
              <a:t>Serve God by the Spirit.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89886" y="3076159"/>
            <a:ext cx="43874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>
                <a:latin typeface="Trebuchet MS" panose="020B0603020202020204" pitchFamily="34" charset="0"/>
                <a:cs typeface="Arial" pitchFamily="34" charset="0"/>
              </a:rPr>
              <a:t>Pray for God’s great grace.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89885" y="3761328"/>
            <a:ext cx="43874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>
                <a:latin typeface="Trebuchet MS" panose="020B0603020202020204" pitchFamily="34" charset="0"/>
                <a:cs typeface="Arial" pitchFamily="34" charset="0"/>
              </a:rPr>
              <a:t>Serve with a genuine sacrificial heart.</a:t>
            </a:r>
          </a:p>
        </p:txBody>
      </p:sp>
    </p:spTree>
    <p:extLst>
      <p:ext uri="{BB962C8B-B14F-4D97-AF65-F5344CB8AC3E}">
        <p14:creationId xmlns:p14="http://schemas.microsoft.com/office/powerpoint/2010/main" val="4065316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161</TotalTime>
  <Words>55</Words>
  <Application>Microsoft Office PowerPoint</Application>
  <PresentationFormat>Widescreen</PresentationFormat>
  <Paragraphs>13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Trebuchet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 Bauman</dc:creator>
  <cp:lastModifiedBy>Alex Bauman</cp:lastModifiedBy>
  <cp:revision>15</cp:revision>
  <dcterms:created xsi:type="dcterms:W3CDTF">2016-06-21T18:24:48Z</dcterms:created>
  <dcterms:modified xsi:type="dcterms:W3CDTF">2016-06-22T20:04:01Z</dcterms:modified>
</cp:coreProperties>
</file>