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2" r:id="rId4"/>
    <p:sldId id="261" r:id="rId5"/>
    <p:sldId id="263" r:id="rId6"/>
    <p:sldId id="264" r:id="rId7"/>
    <p:sldId id="265" r:id="rId8"/>
    <p:sldId id="266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428"/>
    <a:srgbClr val="556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13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" y="0"/>
            <a:ext cx="12181182" cy="6864096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689492" y="259024"/>
            <a:ext cx="502508" cy="486967"/>
          </a:xfrm>
          <a:prstGeom prst="rect">
            <a:avLst/>
          </a:prstGeom>
          <a:solidFill>
            <a:srgbClr val="7410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133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</a:rPr>
              <a:t>I. Preparation for the Church (1)</a:t>
            </a:r>
          </a:p>
          <a:p>
            <a:pPr marL="0" lvl="1">
              <a:spcAft>
                <a:spcPts val="600"/>
              </a:spcAft>
              <a:tabLst>
                <a:tab pos="35560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Jesus’ preparation (1:1–11)</a:t>
            </a:r>
          </a:p>
          <a:p>
            <a:pPr marL="0" lvl="1">
              <a:spcAft>
                <a:spcPts val="600"/>
              </a:spcAft>
              <a:tabLst>
                <a:tab pos="8159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</a:t>
            </a:r>
            <a:r>
              <a:rPr lang="en-US" sz="2800" b="1" dirty="0">
                <a:latin typeface="Trebuchet MS" panose="020B0603020202020204" pitchFamily="34" charset="0"/>
                <a:cs typeface="Arial" pitchFamily="34" charset="0"/>
              </a:rPr>
              <a:t>Jesus </a:t>
            </a:r>
            <a:r>
              <a:rPr lang="en-US" sz="2800" b="1" dirty="0">
                <a:latin typeface="Trebuchet MS" panose="020B0603020202020204" pitchFamily="34" charset="0"/>
              </a:rPr>
              <a:t>resurrection (1:1–3)</a:t>
            </a:r>
          </a:p>
          <a:p>
            <a:pPr marL="0" lvl="1">
              <a:spcAft>
                <a:spcPts val="600"/>
              </a:spcAft>
              <a:tabLst>
                <a:tab pos="8159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Jesus’ instructions (1:4–8)</a:t>
            </a:r>
          </a:p>
          <a:p>
            <a:pPr marL="0" lvl="1">
              <a:spcAft>
                <a:spcPts val="600"/>
              </a:spcAft>
              <a:tabLst>
                <a:tab pos="8159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3. Jesus’ ascension (1:9–11)</a:t>
            </a:r>
          </a:p>
          <a:p>
            <a:pPr marL="0" lvl="1">
              <a:spcAft>
                <a:spcPts val="600"/>
              </a:spcAft>
              <a:tabLst>
                <a:tab pos="35560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People’s preparation (1:12–26)</a:t>
            </a:r>
          </a:p>
          <a:p>
            <a:pPr marL="0" lvl="1">
              <a:spcAft>
                <a:spcPts val="600"/>
              </a:spcAft>
              <a:tabLst>
                <a:tab pos="8159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Supplication to God (1:12–14)</a:t>
            </a:r>
          </a:p>
          <a:p>
            <a:pPr marL="0" lvl="1">
              <a:spcAft>
                <a:spcPts val="600"/>
              </a:spcAft>
              <a:tabLst>
                <a:tab pos="81597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Selection of an apostle (1:15–26)</a:t>
            </a:r>
            <a:endParaRPr lang="en-US" sz="4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68737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</a:rPr>
              <a:t>II. Establishment of the Church (2)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Holy Spirit’s arrival (2:1–13)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Peter’s explanation (2:14–36)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687374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Trebuchet MS" panose="020B0603020202020204" pitchFamily="34" charset="0"/>
              </a:rPr>
              <a:t>II. Establishment of the Church (2)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Holy Spirit’s arrival (2:1–13)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Peter’s explanation (2:14–36)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The people’s response (2:37–47)</a:t>
            </a:r>
            <a:endParaRPr lang="en-US" sz="6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2665" y="218734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The fruits of the Spirit will 	be evident in your life.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2665" y="294955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be sensitive to the 	Spirit’s leading.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2665" y="37084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be convicted of 	your sin and seek God’s 	forgiveness.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2665" y="477363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give God the glory 	for ministry success.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2665" y="553599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live with humble 	dependence on God.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34414" r="63919" b="15078"/>
          <a:stretch/>
        </p:blipFill>
        <p:spPr>
          <a:xfrm>
            <a:off x="7093032" y="2187346"/>
            <a:ext cx="3451400" cy="385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34414" r="61297" b="47709"/>
          <a:stretch/>
        </p:blipFill>
        <p:spPr>
          <a:xfrm>
            <a:off x="6545216" y="1347226"/>
            <a:ext cx="3727368" cy="13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2665" y="218734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The fruits of the Spirit will 	be evident in your life.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2665" y="294955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be sensitive to the 	Spirit’s leading.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2665" y="37084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be convicted of 	your sin and seek God’s 	forgiveness.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2665" y="477363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give God the glory 	for ministry success.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2665" y="553599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SzPct val="130000"/>
              <a:buFont typeface="Arial" pitchFamily="34" charset="0"/>
              <a:buChar char="•"/>
              <a:tabLst>
                <a:tab pos="169863" algn="l"/>
              </a:tabLst>
              <a:defRPr/>
            </a:pPr>
            <a:r>
              <a:rPr lang="en-US" b="1" kern="0" dirty="0">
                <a:solidFill>
                  <a:srgbClr val="832B1D"/>
                </a:solidFill>
                <a:latin typeface="Arial" pitchFamily="34" charset="0"/>
                <a:cs typeface="Arial" pitchFamily="34" charset="0"/>
              </a:rPr>
              <a:t> You will live with humble 	dependence on God.</a:t>
            </a:r>
          </a:p>
        </p:txBody>
      </p:sp>
    </p:spTree>
    <p:extLst>
      <p:ext uri="{BB962C8B-B14F-4D97-AF65-F5344CB8AC3E}">
        <p14:creationId xmlns:p14="http://schemas.microsoft.com/office/powerpoint/2010/main" val="365362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7" y="1705820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7" y="2379654"/>
            <a:ext cx="4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105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12</cp:revision>
  <dcterms:created xsi:type="dcterms:W3CDTF">2016-06-21T18:24:48Z</dcterms:created>
  <dcterms:modified xsi:type="dcterms:W3CDTF">2018-12-03T01:24:20Z</dcterms:modified>
</cp:coreProperties>
</file>