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sldIdLst>
    <p:sldId id="258" r:id="rId2"/>
    <p:sldId id="259" r:id="rId3"/>
    <p:sldId id="262" r:id="rId4"/>
    <p:sldId id="264" r:id="rId5"/>
    <p:sldId id="263" r:id="rId6"/>
    <p:sldId id="261" r:id="rId7"/>
    <p:sldId id="260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8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0457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" y="0"/>
            <a:ext cx="12197450" cy="6869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39" y="137887"/>
            <a:ext cx="5030549" cy="93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0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15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905000" y="1282627"/>
            <a:ext cx="464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latin typeface="Trebuchet MS" panose="020B0603020202020204" pitchFamily="34" charset="0"/>
                <a:cs typeface="Arial" pitchFamily="34" charset="0"/>
              </a:rPr>
              <a:t>I. Luke, the Writer</a:t>
            </a:r>
          </a:p>
        </p:txBody>
      </p:sp>
    </p:spTree>
    <p:extLst>
      <p:ext uri="{BB962C8B-B14F-4D97-AF65-F5344CB8AC3E}">
        <p14:creationId xmlns:p14="http://schemas.microsoft.com/office/powerpoint/2010/main" val="3834031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806759" y="1282627"/>
            <a:ext cx="6873744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latin typeface="Trebuchet MS" panose="020B0603020202020204" pitchFamily="34" charset="0"/>
                <a:cs typeface="Arial" pitchFamily="34" charset="0"/>
              </a:rPr>
              <a:t>II. Overview of Acts</a:t>
            </a:r>
          </a:p>
          <a:p>
            <a:pPr lvl="1">
              <a:spcAft>
                <a:spcPts val="600"/>
              </a:spcAft>
              <a:tabLst>
                <a:tab pos="446088" algn="l"/>
              </a:tabLst>
            </a:pPr>
            <a:r>
              <a:rPr lang="en-US" sz="2800" b="1" dirty="0">
                <a:latin typeface="Trebuchet MS" panose="020B0603020202020204" pitchFamily="34" charset="0"/>
                <a:cs typeface="Arial" pitchFamily="34" charset="0"/>
              </a:rPr>
              <a:t>A. Date</a:t>
            </a:r>
          </a:p>
          <a:p>
            <a:pPr lvl="1">
              <a:spcAft>
                <a:spcPts val="600"/>
              </a:spcAft>
              <a:tabLst>
                <a:tab pos="446088" algn="l"/>
              </a:tabLst>
            </a:pPr>
            <a:r>
              <a:rPr lang="en-US" sz="2800" b="1" dirty="0">
                <a:latin typeface="Trebuchet MS" panose="020B0603020202020204" pitchFamily="34" charset="0"/>
                <a:cs typeface="Arial" pitchFamily="34" charset="0"/>
              </a:rPr>
              <a:t>B. Literary nature</a:t>
            </a:r>
          </a:p>
          <a:p>
            <a:pPr lvl="1">
              <a:spcAft>
                <a:spcPts val="600"/>
              </a:spcAft>
              <a:tabLst>
                <a:tab pos="446088" algn="l"/>
              </a:tabLst>
            </a:pPr>
            <a:r>
              <a:rPr lang="en-US" sz="2800" b="1" dirty="0">
                <a:latin typeface="Trebuchet MS" panose="020B0603020202020204" pitchFamily="34" charset="0"/>
                <a:cs typeface="Arial" pitchFamily="34" charset="0"/>
              </a:rPr>
              <a:t>C. Purpose</a:t>
            </a:r>
          </a:p>
          <a:p>
            <a:pPr lvl="1">
              <a:spcAft>
                <a:spcPts val="600"/>
              </a:spcAft>
              <a:tabLst>
                <a:tab pos="446088" algn="l"/>
              </a:tabLst>
            </a:pPr>
            <a:r>
              <a:rPr lang="en-US" sz="2800" b="1" dirty="0">
                <a:latin typeface="Trebuchet MS" panose="020B0603020202020204" pitchFamily="34" charset="0"/>
                <a:cs typeface="Arial" pitchFamily="34" charset="0"/>
              </a:rPr>
              <a:t>D. Basic outline</a:t>
            </a:r>
          </a:p>
          <a:p>
            <a:pPr lvl="1">
              <a:spcAft>
                <a:spcPts val="600"/>
              </a:spcAft>
              <a:tabLst>
                <a:tab pos="446088" algn="l"/>
              </a:tabLst>
            </a:pPr>
            <a:r>
              <a:rPr lang="en-US" sz="2800" b="1" dirty="0">
                <a:latin typeface="Trebuchet MS" panose="020B0603020202020204" pitchFamily="34" charset="0"/>
                <a:cs typeface="Arial" pitchFamily="34" charset="0"/>
              </a:rPr>
              <a:t>E. Chronology</a:t>
            </a:r>
          </a:p>
        </p:txBody>
      </p:sp>
    </p:spTree>
    <p:extLst>
      <p:ext uri="{BB962C8B-B14F-4D97-AF65-F5344CB8AC3E}">
        <p14:creationId xmlns:p14="http://schemas.microsoft.com/office/powerpoint/2010/main" val="104742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2"/>
          <p:cNvGrpSpPr>
            <a:grpSpLocks/>
          </p:cNvGrpSpPr>
          <p:nvPr/>
        </p:nvGrpSpPr>
        <p:grpSpPr bwMode="auto">
          <a:xfrm>
            <a:off x="1453979" y="3155089"/>
            <a:ext cx="5378450" cy="533400"/>
            <a:chOff x="152400" y="3352800"/>
            <a:chExt cx="5378450" cy="533400"/>
          </a:xfrm>
        </p:grpSpPr>
        <p:cxnSp>
          <p:nvCxnSpPr>
            <p:cNvPr id="3" name="Straight Connector 2"/>
            <p:cNvCxnSpPr/>
            <p:nvPr/>
          </p:nvCxnSpPr>
          <p:spPr>
            <a:xfrm flipH="1" flipV="1">
              <a:off x="533400" y="3603625"/>
              <a:ext cx="4876800" cy="33338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25"/>
            <p:cNvGrpSpPr>
              <a:grpSpLocks/>
            </p:cNvGrpSpPr>
            <p:nvPr/>
          </p:nvGrpSpPr>
          <p:grpSpPr bwMode="auto">
            <a:xfrm>
              <a:off x="152400" y="3352800"/>
              <a:ext cx="2362200" cy="533400"/>
              <a:chOff x="6477000" y="2514600"/>
              <a:chExt cx="1752600" cy="5334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477000" y="2514600"/>
                <a:ext cx="1752600" cy="533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975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" name="TextBox 27"/>
              <p:cNvSpPr txBox="1">
                <a:spLocks noChangeArrowheads="1"/>
              </p:cNvSpPr>
              <p:nvPr/>
            </p:nvSpPr>
            <p:spPr bwMode="auto">
              <a:xfrm>
                <a:off x="6553200" y="2590800"/>
                <a:ext cx="1600200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>
                    <a:cs typeface="Arial" panose="020B0604020202020204" pitchFamily="34" charset="0"/>
                  </a:rPr>
                  <a:t>Acts 15</a:t>
                </a:r>
              </a:p>
            </p:txBody>
          </p:sp>
        </p:grpSp>
        <p:grpSp>
          <p:nvGrpSpPr>
            <p:cNvPr id="5" name="Group 51"/>
            <p:cNvGrpSpPr>
              <a:grpSpLocks/>
            </p:cNvGrpSpPr>
            <p:nvPr/>
          </p:nvGrpSpPr>
          <p:grpSpPr bwMode="auto">
            <a:xfrm>
              <a:off x="2732088" y="3352800"/>
              <a:ext cx="2798762" cy="533400"/>
              <a:chOff x="6477000" y="2514600"/>
              <a:chExt cx="1752600" cy="53340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6477000" y="2514600"/>
                <a:ext cx="1752600" cy="533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975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" name="TextBox 53"/>
              <p:cNvSpPr txBox="1">
                <a:spLocks noChangeArrowheads="1"/>
              </p:cNvSpPr>
              <p:nvPr/>
            </p:nvSpPr>
            <p:spPr bwMode="auto">
              <a:xfrm>
                <a:off x="6553200" y="2590800"/>
                <a:ext cx="1600200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>
                    <a:cs typeface="Arial" panose="020B0604020202020204" pitchFamily="34" charset="0"/>
                  </a:rPr>
                  <a:t>Jerusalem Council</a:t>
                </a:r>
              </a:p>
            </p:txBody>
          </p:sp>
        </p:grpSp>
      </p:grpSp>
      <p:grpSp>
        <p:nvGrpSpPr>
          <p:cNvPr id="10" name="Group 59"/>
          <p:cNvGrpSpPr>
            <a:grpSpLocks/>
          </p:cNvGrpSpPr>
          <p:nvPr/>
        </p:nvGrpSpPr>
        <p:grpSpPr bwMode="auto">
          <a:xfrm>
            <a:off x="1453979" y="1783489"/>
            <a:ext cx="8839200" cy="533400"/>
            <a:chOff x="152400" y="1981200"/>
            <a:chExt cx="8839200" cy="533400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990600" y="2220913"/>
              <a:ext cx="5715000" cy="0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21"/>
            <p:cNvGrpSpPr>
              <a:grpSpLocks/>
            </p:cNvGrpSpPr>
            <p:nvPr/>
          </p:nvGrpSpPr>
          <p:grpSpPr bwMode="auto">
            <a:xfrm>
              <a:off x="152400" y="1981200"/>
              <a:ext cx="2362200" cy="533400"/>
              <a:chOff x="6477000" y="2514600"/>
              <a:chExt cx="1752600" cy="53340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6477000" y="2514600"/>
                <a:ext cx="1752600" cy="533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975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0" name="TextBox 1"/>
              <p:cNvSpPr txBox="1">
                <a:spLocks noChangeArrowheads="1"/>
              </p:cNvSpPr>
              <p:nvPr/>
            </p:nvSpPr>
            <p:spPr bwMode="auto">
              <a:xfrm>
                <a:off x="6553200" y="2590800"/>
                <a:ext cx="1600200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>
                    <a:cs typeface="Arial" panose="020B0604020202020204" pitchFamily="34" charset="0"/>
                  </a:rPr>
                  <a:t>Acts 1:1—6:3</a:t>
                </a:r>
              </a:p>
            </p:txBody>
          </p:sp>
        </p:grpSp>
        <p:grpSp>
          <p:nvGrpSpPr>
            <p:cNvPr id="13" name="Group 45"/>
            <p:cNvGrpSpPr>
              <a:grpSpLocks/>
            </p:cNvGrpSpPr>
            <p:nvPr/>
          </p:nvGrpSpPr>
          <p:grpSpPr bwMode="auto">
            <a:xfrm>
              <a:off x="2732088" y="1981200"/>
              <a:ext cx="2798762" cy="533400"/>
              <a:chOff x="6477000" y="2514600"/>
              <a:chExt cx="1752600" cy="533400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6477000" y="2514600"/>
                <a:ext cx="1752600" cy="533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975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8" name="TextBox 47"/>
              <p:cNvSpPr txBox="1">
                <a:spLocks noChangeArrowheads="1"/>
              </p:cNvSpPr>
              <p:nvPr/>
            </p:nvSpPr>
            <p:spPr bwMode="auto">
              <a:xfrm>
                <a:off x="6553200" y="2590800"/>
                <a:ext cx="1600200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>
                    <a:cs typeface="Arial" panose="020B0604020202020204" pitchFamily="34" charset="0"/>
                  </a:rPr>
                  <a:t>Gospel to Jerusalem</a:t>
                </a:r>
              </a:p>
            </p:txBody>
          </p:sp>
        </p:grpSp>
        <p:grpSp>
          <p:nvGrpSpPr>
            <p:cNvPr id="14" name="Group 64"/>
            <p:cNvGrpSpPr>
              <a:grpSpLocks/>
            </p:cNvGrpSpPr>
            <p:nvPr/>
          </p:nvGrpSpPr>
          <p:grpSpPr bwMode="auto">
            <a:xfrm>
              <a:off x="5715000" y="1981200"/>
              <a:ext cx="3276600" cy="533400"/>
              <a:chOff x="6477000" y="2514600"/>
              <a:chExt cx="1752600" cy="53340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6477000" y="2514600"/>
                <a:ext cx="1752600" cy="533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975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6" name="TextBox 66"/>
              <p:cNvSpPr txBox="1">
                <a:spLocks noChangeArrowheads="1"/>
              </p:cNvSpPr>
              <p:nvPr/>
            </p:nvSpPr>
            <p:spPr bwMode="auto">
              <a:xfrm>
                <a:off x="6553200" y="2590800"/>
                <a:ext cx="1600200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>
                    <a:cs typeface="Arial" panose="020B0604020202020204" pitchFamily="34" charset="0"/>
                  </a:rPr>
                  <a:t>James</a:t>
                </a:r>
              </a:p>
            </p:txBody>
          </p:sp>
        </p:grpSp>
      </p:grpSp>
      <p:grpSp>
        <p:nvGrpSpPr>
          <p:cNvPr id="21" name="Group 60"/>
          <p:cNvGrpSpPr>
            <a:grpSpLocks/>
          </p:cNvGrpSpPr>
          <p:nvPr/>
        </p:nvGrpSpPr>
        <p:grpSpPr bwMode="auto">
          <a:xfrm>
            <a:off x="1453979" y="2469289"/>
            <a:ext cx="8839200" cy="533400"/>
            <a:chOff x="152400" y="2667000"/>
            <a:chExt cx="8839200" cy="533400"/>
          </a:xfrm>
        </p:grpSpPr>
        <p:cxnSp>
          <p:nvCxnSpPr>
            <p:cNvPr id="22" name="Straight Connector 21"/>
            <p:cNvCxnSpPr/>
            <p:nvPr/>
          </p:nvCxnSpPr>
          <p:spPr>
            <a:xfrm flipH="1">
              <a:off x="1143000" y="2917825"/>
              <a:ext cx="5715000" cy="0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>
              <a:grpSpLocks/>
            </p:cNvGrpSpPr>
            <p:nvPr/>
          </p:nvGrpSpPr>
          <p:grpSpPr bwMode="auto">
            <a:xfrm>
              <a:off x="152400" y="2667000"/>
              <a:ext cx="2362200" cy="533400"/>
              <a:chOff x="6477000" y="2514600"/>
              <a:chExt cx="1752600" cy="533400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6477000" y="2514600"/>
                <a:ext cx="1752600" cy="533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975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1" name="TextBox 24"/>
              <p:cNvSpPr txBox="1">
                <a:spLocks noChangeArrowheads="1"/>
              </p:cNvSpPr>
              <p:nvPr/>
            </p:nvSpPr>
            <p:spPr bwMode="auto">
              <a:xfrm>
                <a:off x="6553200" y="2590800"/>
                <a:ext cx="1600200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>
                    <a:cs typeface="Arial" panose="020B0604020202020204" pitchFamily="34" charset="0"/>
                  </a:rPr>
                  <a:t>Acts 13; 14</a:t>
                </a:r>
              </a:p>
            </p:txBody>
          </p:sp>
        </p:grpSp>
        <p:grpSp>
          <p:nvGrpSpPr>
            <p:cNvPr id="24" name="Group 48"/>
            <p:cNvGrpSpPr>
              <a:grpSpLocks/>
            </p:cNvGrpSpPr>
            <p:nvPr/>
          </p:nvGrpSpPr>
          <p:grpSpPr bwMode="auto">
            <a:xfrm>
              <a:off x="2732088" y="2667000"/>
              <a:ext cx="2798762" cy="533400"/>
              <a:chOff x="6477000" y="2514600"/>
              <a:chExt cx="1752600" cy="533400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6477000" y="2514600"/>
                <a:ext cx="1752600" cy="533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975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9" name="TextBox 50"/>
              <p:cNvSpPr txBox="1">
                <a:spLocks noChangeArrowheads="1"/>
              </p:cNvSpPr>
              <p:nvPr/>
            </p:nvSpPr>
            <p:spPr bwMode="auto">
              <a:xfrm>
                <a:off x="6553200" y="2590800"/>
                <a:ext cx="1600200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>
                    <a:cs typeface="Arial" panose="020B0604020202020204" pitchFamily="34" charset="0"/>
                  </a:rPr>
                  <a:t>1</a:t>
                </a:r>
                <a:r>
                  <a:rPr lang="en-US" altLang="en-US" baseline="30000">
                    <a:cs typeface="Arial" panose="020B0604020202020204" pitchFamily="34" charset="0"/>
                  </a:rPr>
                  <a:t>st</a:t>
                </a:r>
                <a:r>
                  <a:rPr lang="en-US" altLang="en-US">
                    <a:cs typeface="Arial" panose="020B0604020202020204" pitchFamily="34" charset="0"/>
                  </a:rPr>
                  <a:t> Missionary Journey</a:t>
                </a:r>
              </a:p>
            </p:txBody>
          </p:sp>
        </p:grpSp>
        <p:grpSp>
          <p:nvGrpSpPr>
            <p:cNvPr id="25" name="Group 67"/>
            <p:cNvGrpSpPr>
              <a:grpSpLocks/>
            </p:cNvGrpSpPr>
            <p:nvPr/>
          </p:nvGrpSpPr>
          <p:grpSpPr bwMode="auto">
            <a:xfrm>
              <a:off x="5715000" y="2667000"/>
              <a:ext cx="3276600" cy="533400"/>
              <a:chOff x="6477000" y="2514600"/>
              <a:chExt cx="1752600" cy="53340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6477000" y="2514600"/>
                <a:ext cx="1752600" cy="533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975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7" name="TextBox 69"/>
              <p:cNvSpPr txBox="1">
                <a:spLocks noChangeArrowheads="1"/>
              </p:cNvSpPr>
              <p:nvPr/>
            </p:nvSpPr>
            <p:spPr bwMode="auto">
              <a:xfrm>
                <a:off x="6553200" y="2590800"/>
                <a:ext cx="1600200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>
                    <a:cs typeface="Arial" panose="020B0604020202020204" pitchFamily="34" charset="0"/>
                  </a:rPr>
                  <a:t>Galatians</a:t>
                </a:r>
              </a:p>
            </p:txBody>
          </p:sp>
        </p:grpSp>
      </p:grpSp>
      <p:grpSp>
        <p:nvGrpSpPr>
          <p:cNvPr id="32" name="Group 66"/>
          <p:cNvGrpSpPr>
            <a:grpSpLocks/>
          </p:cNvGrpSpPr>
          <p:nvPr/>
        </p:nvGrpSpPr>
        <p:grpSpPr bwMode="auto">
          <a:xfrm>
            <a:off x="1453979" y="4526689"/>
            <a:ext cx="8839200" cy="533400"/>
            <a:chOff x="152400" y="4724400"/>
            <a:chExt cx="8839200" cy="533400"/>
          </a:xfrm>
        </p:grpSpPr>
        <p:cxnSp>
          <p:nvCxnSpPr>
            <p:cNvPr id="33" name="Straight Connector 32"/>
            <p:cNvCxnSpPr/>
            <p:nvPr/>
          </p:nvCxnSpPr>
          <p:spPr>
            <a:xfrm flipH="1">
              <a:off x="1143000" y="5018088"/>
              <a:ext cx="5715000" cy="0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1"/>
            <p:cNvGrpSpPr>
              <a:grpSpLocks/>
            </p:cNvGrpSpPr>
            <p:nvPr/>
          </p:nvGrpSpPr>
          <p:grpSpPr bwMode="auto">
            <a:xfrm>
              <a:off x="152400" y="4724400"/>
              <a:ext cx="2362200" cy="533400"/>
              <a:chOff x="6477000" y="2514600"/>
              <a:chExt cx="1752600" cy="533400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6477000" y="2514600"/>
                <a:ext cx="1752600" cy="533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975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2" name="TextBox 33"/>
              <p:cNvSpPr txBox="1">
                <a:spLocks noChangeArrowheads="1"/>
              </p:cNvSpPr>
              <p:nvPr/>
            </p:nvSpPr>
            <p:spPr bwMode="auto">
              <a:xfrm>
                <a:off x="6553200" y="2590800"/>
                <a:ext cx="1600200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>
                    <a:cs typeface="Arial" panose="020B0604020202020204" pitchFamily="34" charset="0"/>
                  </a:rPr>
                  <a:t>Acts 18:23—21:16</a:t>
                </a:r>
              </a:p>
            </p:txBody>
          </p:sp>
        </p:grpSp>
        <p:grpSp>
          <p:nvGrpSpPr>
            <p:cNvPr id="35" name="Group 54"/>
            <p:cNvGrpSpPr>
              <a:grpSpLocks/>
            </p:cNvGrpSpPr>
            <p:nvPr/>
          </p:nvGrpSpPr>
          <p:grpSpPr bwMode="auto">
            <a:xfrm>
              <a:off x="2732088" y="4724400"/>
              <a:ext cx="2798762" cy="533400"/>
              <a:chOff x="6477000" y="2514600"/>
              <a:chExt cx="1752600" cy="533400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6477000" y="2514600"/>
                <a:ext cx="1752600" cy="533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975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0" name="TextBox 56"/>
              <p:cNvSpPr txBox="1">
                <a:spLocks noChangeArrowheads="1"/>
              </p:cNvSpPr>
              <p:nvPr/>
            </p:nvSpPr>
            <p:spPr bwMode="auto">
              <a:xfrm>
                <a:off x="6553200" y="2590800"/>
                <a:ext cx="1600200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>
                    <a:cs typeface="Arial" panose="020B0604020202020204" pitchFamily="34" charset="0"/>
                  </a:rPr>
                  <a:t>3</a:t>
                </a:r>
                <a:r>
                  <a:rPr lang="en-US" altLang="en-US" baseline="30000">
                    <a:cs typeface="Arial" panose="020B0604020202020204" pitchFamily="34" charset="0"/>
                  </a:rPr>
                  <a:t>rd</a:t>
                </a:r>
                <a:r>
                  <a:rPr lang="en-US" altLang="en-US">
                    <a:cs typeface="Arial" panose="020B0604020202020204" pitchFamily="34" charset="0"/>
                  </a:rPr>
                  <a:t> Missionary Journey</a:t>
                </a:r>
              </a:p>
            </p:txBody>
          </p:sp>
        </p:grpSp>
        <p:grpSp>
          <p:nvGrpSpPr>
            <p:cNvPr id="36" name="Group 73"/>
            <p:cNvGrpSpPr>
              <a:grpSpLocks/>
            </p:cNvGrpSpPr>
            <p:nvPr/>
          </p:nvGrpSpPr>
          <p:grpSpPr bwMode="auto">
            <a:xfrm>
              <a:off x="5715000" y="4724400"/>
              <a:ext cx="3276600" cy="533400"/>
              <a:chOff x="6477000" y="2514600"/>
              <a:chExt cx="1752600" cy="533400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6477000" y="2514600"/>
                <a:ext cx="1752600" cy="533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975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8" name="TextBox 75"/>
              <p:cNvSpPr txBox="1">
                <a:spLocks noChangeArrowheads="1"/>
              </p:cNvSpPr>
              <p:nvPr/>
            </p:nvSpPr>
            <p:spPr bwMode="auto">
              <a:xfrm>
                <a:off x="6553200" y="2590800"/>
                <a:ext cx="1600200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>
                    <a:cs typeface="Arial" panose="020B0604020202020204" pitchFamily="34" charset="0"/>
                  </a:rPr>
                  <a:t>1 &amp; 2 Corinthians; Romans</a:t>
                </a:r>
              </a:p>
            </p:txBody>
          </p:sp>
        </p:grpSp>
      </p:grpSp>
      <p:grpSp>
        <p:nvGrpSpPr>
          <p:cNvPr id="43" name="Group 67"/>
          <p:cNvGrpSpPr>
            <a:grpSpLocks/>
          </p:cNvGrpSpPr>
          <p:nvPr/>
        </p:nvGrpSpPr>
        <p:grpSpPr bwMode="auto">
          <a:xfrm>
            <a:off x="1453979" y="5212489"/>
            <a:ext cx="8839200" cy="762000"/>
            <a:chOff x="152400" y="5410200"/>
            <a:chExt cx="8839200" cy="762000"/>
          </a:xfrm>
        </p:grpSpPr>
        <p:cxnSp>
          <p:nvCxnSpPr>
            <p:cNvPr id="44" name="Straight Connector 43"/>
            <p:cNvCxnSpPr/>
            <p:nvPr/>
          </p:nvCxnSpPr>
          <p:spPr>
            <a:xfrm flipH="1">
              <a:off x="1143000" y="5715000"/>
              <a:ext cx="5715000" cy="0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oup 37"/>
            <p:cNvGrpSpPr>
              <a:grpSpLocks/>
            </p:cNvGrpSpPr>
            <p:nvPr/>
          </p:nvGrpSpPr>
          <p:grpSpPr bwMode="auto">
            <a:xfrm>
              <a:off x="152400" y="5410200"/>
              <a:ext cx="2362200" cy="533400"/>
              <a:chOff x="6477000" y="2514600"/>
              <a:chExt cx="1752600" cy="533400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6477000" y="2514600"/>
                <a:ext cx="1752600" cy="533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975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3" name="TextBox 39"/>
              <p:cNvSpPr txBox="1">
                <a:spLocks noChangeArrowheads="1"/>
              </p:cNvSpPr>
              <p:nvPr/>
            </p:nvSpPr>
            <p:spPr bwMode="auto">
              <a:xfrm>
                <a:off x="6553200" y="2590800"/>
                <a:ext cx="1600200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>
                    <a:cs typeface="Arial" panose="020B0604020202020204" pitchFamily="34" charset="0"/>
                  </a:rPr>
                  <a:t>Acts 21:17—28:31</a:t>
                </a:r>
              </a:p>
            </p:txBody>
          </p:sp>
        </p:grpSp>
        <p:grpSp>
          <p:nvGrpSpPr>
            <p:cNvPr id="46" name="Group 57"/>
            <p:cNvGrpSpPr>
              <a:grpSpLocks/>
            </p:cNvGrpSpPr>
            <p:nvPr/>
          </p:nvGrpSpPr>
          <p:grpSpPr bwMode="auto">
            <a:xfrm>
              <a:off x="2732088" y="5410200"/>
              <a:ext cx="2798762" cy="533400"/>
              <a:chOff x="6477000" y="2514600"/>
              <a:chExt cx="1752600" cy="533400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6477000" y="2514600"/>
                <a:ext cx="1752600" cy="533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975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1" name="TextBox 59"/>
              <p:cNvSpPr txBox="1">
                <a:spLocks noChangeArrowheads="1"/>
              </p:cNvSpPr>
              <p:nvPr/>
            </p:nvSpPr>
            <p:spPr bwMode="auto">
              <a:xfrm>
                <a:off x="6553200" y="2590800"/>
                <a:ext cx="1600200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>
                    <a:cs typeface="Arial" panose="020B0604020202020204" pitchFamily="34" charset="0"/>
                  </a:rPr>
                  <a:t>Rome Imprisonment</a:t>
                </a:r>
              </a:p>
            </p:txBody>
          </p:sp>
        </p:grpSp>
        <p:grpSp>
          <p:nvGrpSpPr>
            <p:cNvPr id="47" name="Group 76"/>
            <p:cNvGrpSpPr>
              <a:grpSpLocks/>
            </p:cNvGrpSpPr>
            <p:nvPr/>
          </p:nvGrpSpPr>
          <p:grpSpPr bwMode="auto">
            <a:xfrm>
              <a:off x="5715000" y="5410200"/>
              <a:ext cx="3276600" cy="762000"/>
              <a:chOff x="6477000" y="2514600"/>
              <a:chExt cx="1752600" cy="762000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6477000" y="2514600"/>
                <a:ext cx="1752600" cy="762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975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9" name="TextBox 78"/>
              <p:cNvSpPr txBox="1">
                <a:spLocks noChangeArrowheads="1"/>
              </p:cNvSpPr>
              <p:nvPr/>
            </p:nvSpPr>
            <p:spPr bwMode="auto">
              <a:xfrm>
                <a:off x="6553200" y="2590800"/>
                <a:ext cx="1600200" cy="6463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>
                    <a:cs typeface="Arial" panose="020B0604020202020204" pitchFamily="34" charset="0"/>
                  </a:rPr>
                  <a:t>Ephesians; Colossians; Philippians; Philemon</a:t>
                </a:r>
              </a:p>
            </p:txBody>
          </p:sp>
        </p:grpSp>
      </p:grpSp>
      <p:grpSp>
        <p:nvGrpSpPr>
          <p:cNvPr id="54" name="Group 64"/>
          <p:cNvGrpSpPr>
            <a:grpSpLocks/>
          </p:cNvGrpSpPr>
          <p:nvPr/>
        </p:nvGrpSpPr>
        <p:grpSpPr bwMode="auto">
          <a:xfrm>
            <a:off x="1453979" y="3840889"/>
            <a:ext cx="8839200" cy="533400"/>
            <a:chOff x="152400" y="4038600"/>
            <a:chExt cx="8839200" cy="533400"/>
          </a:xfrm>
        </p:grpSpPr>
        <p:cxnSp>
          <p:nvCxnSpPr>
            <p:cNvPr id="55" name="Straight Connector 54"/>
            <p:cNvCxnSpPr/>
            <p:nvPr/>
          </p:nvCxnSpPr>
          <p:spPr>
            <a:xfrm flipH="1">
              <a:off x="990600" y="4310063"/>
              <a:ext cx="5715000" cy="0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41"/>
            <p:cNvGrpSpPr>
              <a:grpSpLocks/>
            </p:cNvGrpSpPr>
            <p:nvPr/>
          </p:nvGrpSpPr>
          <p:grpSpPr bwMode="auto">
            <a:xfrm>
              <a:off x="152400" y="4038600"/>
              <a:ext cx="2362200" cy="533400"/>
              <a:chOff x="6477000" y="2514600"/>
              <a:chExt cx="1752600" cy="533400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6477000" y="2514600"/>
                <a:ext cx="1752600" cy="533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975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4" name="TextBox 43"/>
              <p:cNvSpPr txBox="1">
                <a:spLocks noChangeArrowheads="1"/>
              </p:cNvSpPr>
              <p:nvPr/>
            </p:nvSpPr>
            <p:spPr bwMode="auto">
              <a:xfrm>
                <a:off x="6553200" y="2590800"/>
                <a:ext cx="1600200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>
                    <a:cs typeface="Arial" panose="020B0604020202020204" pitchFamily="34" charset="0"/>
                  </a:rPr>
                  <a:t>Acts 15:36—18:22</a:t>
                </a:r>
              </a:p>
            </p:txBody>
          </p:sp>
        </p:grpSp>
        <p:grpSp>
          <p:nvGrpSpPr>
            <p:cNvPr id="57" name="Group 60"/>
            <p:cNvGrpSpPr>
              <a:grpSpLocks/>
            </p:cNvGrpSpPr>
            <p:nvPr/>
          </p:nvGrpSpPr>
          <p:grpSpPr bwMode="auto">
            <a:xfrm>
              <a:off x="2732088" y="4038600"/>
              <a:ext cx="2798762" cy="533400"/>
              <a:chOff x="6477000" y="2514600"/>
              <a:chExt cx="1752600" cy="533400"/>
            </a:xfrm>
          </p:grpSpPr>
          <p:sp>
            <p:nvSpPr>
              <p:cNvPr id="61" name="Rectangle 60"/>
              <p:cNvSpPr/>
              <p:nvPr/>
            </p:nvSpPr>
            <p:spPr>
              <a:xfrm>
                <a:off x="6477000" y="2514600"/>
                <a:ext cx="1752600" cy="533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975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2" name="TextBox 62"/>
              <p:cNvSpPr txBox="1">
                <a:spLocks noChangeArrowheads="1"/>
              </p:cNvSpPr>
              <p:nvPr/>
            </p:nvSpPr>
            <p:spPr bwMode="auto">
              <a:xfrm>
                <a:off x="6553200" y="2590800"/>
                <a:ext cx="1600200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>
                    <a:cs typeface="Arial" panose="020B0604020202020204" pitchFamily="34" charset="0"/>
                  </a:rPr>
                  <a:t>2</a:t>
                </a:r>
                <a:r>
                  <a:rPr lang="en-US" altLang="en-US" baseline="30000">
                    <a:cs typeface="Arial" panose="020B0604020202020204" pitchFamily="34" charset="0"/>
                  </a:rPr>
                  <a:t>nd</a:t>
                </a:r>
                <a:r>
                  <a:rPr lang="en-US" altLang="en-US">
                    <a:cs typeface="Arial" panose="020B0604020202020204" pitchFamily="34" charset="0"/>
                  </a:rPr>
                  <a:t> Missionary Journey</a:t>
                </a:r>
              </a:p>
            </p:txBody>
          </p:sp>
        </p:grpSp>
        <p:grpSp>
          <p:nvGrpSpPr>
            <p:cNvPr id="58" name="Group 79"/>
            <p:cNvGrpSpPr>
              <a:grpSpLocks/>
            </p:cNvGrpSpPr>
            <p:nvPr/>
          </p:nvGrpSpPr>
          <p:grpSpPr bwMode="auto">
            <a:xfrm>
              <a:off x="5715000" y="4038600"/>
              <a:ext cx="3276600" cy="533400"/>
              <a:chOff x="6477000" y="2514600"/>
              <a:chExt cx="1752600" cy="533400"/>
            </a:xfrm>
          </p:grpSpPr>
          <p:sp>
            <p:nvSpPr>
              <p:cNvPr id="59" name="Rectangle 58"/>
              <p:cNvSpPr/>
              <p:nvPr/>
            </p:nvSpPr>
            <p:spPr>
              <a:xfrm>
                <a:off x="6477000" y="2514600"/>
                <a:ext cx="1752600" cy="533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975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0" name="TextBox 81"/>
              <p:cNvSpPr txBox="1">
                <a:spLocks noChangeArrowheads="1"/>
              </p:cNvSpPr>
              <p:nvPr/>
            </p:nvSpPr>
            <p:spPr bwMode="auto">
              <a:xfrm>
                <a:off x="6553200" y="2590800"/>
                <a:ext cx="1600200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>
                    <a:cs typeface="Arial" panose="020B0604020202020204" pitchFamily="34" charset="0"/>
                  </a:rPr>
                  <a:t>1 &amp; 2 Thessalonians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1742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806759" y="1282627"/>
            <a:ext cx="6873744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latin typeface="Trebuchet MS" panose="020B0603020202020204" pitchFamily="34" charset="0"/>
                <a:cs typeface="Arial" pitchFamily="34" charset="0"/>
              </a:rPr>
              <a:t>II. Overview of Acts</a:t>
            </a:r>
          </a:p>
          <a:p>
            <a:pPr lvl="1">
              <a:spcAft>
                <a:spcPts val="600"/>
              </a:spcAft>
              <a:tabLst>
                <a:tab pos="446088" algn="l"/>
              </a:tabLst>
            </a:pPr>
            <a:r>
              <a:rPr lang="en-US" sz="2800" b="1" dirty="0">
                <a:latin typeface="Trebuchet MS" panose="020B0603020202020204" pitchFamily="34" charset="0"/>
                <a:cs typeface="Arial" pitchFamily="34" charset="0"/>
              </a:rPr>
              <a:t>A. Date</a:t>
            </a:r>
          </a:p>
          <a:p>
            <a:pPr lvl="1">
              <a:spcAft>
                <a:spcPts val="600"/>
              </a:spcAft>
              <a:tabLst>
                <a:tab pos="446088" algn="l"/>
              </a:tabLst>
            </a:pPr>
            <a:r>
              <a:rPr lang="en-US" sz="2800" b="1" dirty="0">
                <a:latin typeface="Trebuchet MS" panose="020B0603020202020204" pitchFamily="34" charset="0"/>
                <a:cs typeface="Arial" pitchFamily="34" charset="0"/>
              </a:rPr>
              <a:t>B. Literary nature</a:t>
            </a:r>
          </a:p>
          <a:p>
            <a:pPr lvl="1">
              <a:spcAft>
                <a:spcPts val="600"/>
              </a:spcAft>
              <a:tabLst>
                <a:tab pos="446088" algn="l"/>
              </a:tabLst>
            </a:pPr>
            <a:r>
              <a:rPr lang="en-US" sz="2800" b="1" dirty="0">
                <a:latin typeface="Trebuchet MS" panose="020B0603020202020204" pitchFamily="34" charset="0"/>
                <a:cs typeface="Arial" pitchFamily="34" charset="0"/>
              </a:rPr>
              <a:t>C. Purpose</a:t>
            </a:r>
          </a:p>
          <a:p>
            <a:pPr lvl="1">
              <a:spcAft>
                <a:spcPts val="600"/>
              </a:spcAft>
              <a:tabLst>
                <a:tab pos="446088" algn="l"/>
              </a:tabLst>
            </a:pPr>
            <a:r>
              <a:rPr lang="en-US" sz="2800" b="1" dirty="0">
                <a:latin typeface="Trebuchet MS" panose="020B0603020202020204" pitchFamily="34" charset="0"/>
                <a:cs typeface="Arial" pitchFamily="34" charset="0"/>
              </a:rPr>
              <a:t>D. Basic outline</a:t>
            </a:r>
          </a:p>
          <a:p>
            <a:pPr lvl="1">
              <a:spcAft>
                <a:spcPts val="600"/>
              </a:spcAft>
              <a:tabLst>
                <a:tab pos="446088" algn="l"/>
              </a:tabLst>
            </a:pPr>
            <a:r>
              <a:rPr lang="en-US" sz="2800" b="1" dirty="0">
                <a:latin typeface="Trebuchet MS" panose="020B0603020202020204" pitchFamily="34" charset="0"/>
                <a:cs typeface="Arial" pitchFamily="34" charset="0"/>
              </a:rPr>
              <a:t>E. Chronology</a:t>
            </a:r>
          </a:p>
          <a:p>
            <a:pPr lvl="1">
              <a:spcAft>
                <a:spcPts val="600"/>
              </a:spcAft>
              <a:tabLst>
                <a:tab pos="446088" algn="l"/>
              </a:tabLst>
            </a:pPr>
            <a:r>
              <a:rPr lang="en-US" sz="2800" b="1" dirty="0">
                <a:latin typeface="Trebuchet MS" panose="020B0603020202020204" pitchFamily="34" charset="0"/>
                <a:cs typeface="Arial" pitchFamily="34" charset="0"/>
              </a:rPr>
              <a:t>F. Key emphases</a:t>
            </a:r>
          </a:p>
          <a:p>
            <a:pPr marL="914400" lvl="4">
              <a:spcAft>
                <a:spcPts val="600"/>
              </a:spcAft>
              <a:tabLst>
                <a:tab pos="854075" algn="l"/>
              </a:tabLst>
            </a:pPr>
            <a:r>
              <a:rPr lang="en-US" sz="2800" b="1" dirty="0">
                <a:latin typeface="Trebuchet MS" panose="020B0603020202020204" pitchFamily="34" charset="0"/>
                <a:cs typeface="Arial" pitchFamily="34" charset="0"/>
              </a:rPr>
              <a:t>1. Jesus is alive</a:t>
            </a:r>
          </a:p>
          <a:p>
            <a:pPr marL="914400" lvl="4">
              <a:spcAft>
                <a:spcPts val="600"/>
              </a:spcAft>
              <a:tabLst>
                <a:tab pos="854075" algn="l"/>
              </a:tabLst>
            </a:pPr>
            <a:r>
              <a:rPr lang="en-US" sz="2800" b="1" dirty="0">
                <a:latin typeface="Trebuchet MS" panose="020B0603020202020204" pitchFamily="34" charset="0"/>
                <a:cs typeface="Arial" pitchFamily="34" charset="0"/>
              </a:rPr>
              <a:t>2. Jesus is one with His church</a:t>
            </a:r>
          </a:p>
          <a:p>
            <a:pPr marL="914400" lvl="4">
              <a:spcAft>
                <a:spcPts val="600"/>
              </a:spcAft>
              <a:tabLst>
                <a:tab pos="854075" algn="l"/>
              </a:tabLst>
            </a:pPr>
            <a:r>
              <a:rPr lang="en-US" sz="2800" b="1" dirty="0">
                <a:latin typeface="Trebuchet MS" panose="020B0603020202020204" pitchFamily="34" charset="0"/>
                <a:cs typeface="Arial" pitchFamily="34" charset="0"/>
              </a:rPr>
              <a:t>3. Jesus’ gospel is powerful</a:t>
            </a:r>
          </a:p>
        </p:txBody>
      </p:sp>
    </p:spTree>
    <p:extLst>
      <p:ext uri="{BB962C8B-B14F-4D97-AF65-F5344CB8AC3E}">
        <p14:creationId xmlns:p14="http://schemas.microsoft.com/office/powerpoint/2010/main" val="251313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15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9887" y="1705820"/>
            <a:ext cx="4387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latin typeface="Trebuchet MS" panose="020B0603020202020204" pitchFamily="34" charset="0"/>
                <a:cs typeface="Arial" pitchFamily="34" charset="0"/>
              </a:rPr>
              <a:t>Commit to spread the Word.</a:t>
            </a:r>
          </a:p>
        </p:txBody>
      </p:sp>
    </p:spTree>
    <p:extLst>
      <p:ext uri="{BB962C8B-B14F-4D97-AF65-F5344CB8AC3E}">
        <p14:creationId xmlns:p14="http://schemas.microsoft.com/office/powerpoint/2010/main" val="406531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</TotalTime>
  <Words>129</Words>
  <Application>Microsoft Office PowerPoint</Application>
  <PresentationFormat>Widescreen</PresentationFormat>
  <Paragraphs>35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Bauman</dc:creator>
  <cp:lastModifiedBy>Alex Bauman</cp:lastModifiedBy>
  <cp:revision>14</cp:revision>
  <dcterms:created xsi:type="dcterms:W3CDTF">2016-06-21T18:24:48Z</dcterms:created>
  <dcterms:modified xsi:type="dcterms:W3CDTF">2016-06-24T21:13:17Z</dcterms:modified>
</cp:coreProperties>
</file>