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86" r:id="rId3"/>
    <p:sldId id="259" r:id="rId4"/>
    <p:sldId id="281" r:id="rId5"/>
    <p:sldId id="285" r:id="rId6"/>
    <p:sldId id="280" r:id="rId7"/>
    <p:sldId id="27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20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1557211" y="278487"/>
            <a:ext cx="634789" cy="486967"/>
          </a:xfrm>
          <a:prstGeom prst="rect">
            <a:avLst/>
          </a:prstGeom>
          <a:solidFill>
            <a:srgbClr val="7410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6277232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12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5" y="107749"/>
            <a:ext cx="5354595" cy="97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5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600200" y="2317485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Become violent.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00200" y="2814019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Seek revenge.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00200" y="3325841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Demand justice.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00200" y="3860087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Gossip about those who </a:t>
            </a:r>
            <a:br>
              <a:rPr lang="en-US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treated us unfairly.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00200" y="472712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Hold a grudge.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3" t="32468" r="3305" b="58869"/>
          <a:stretch/>
        </p:blipFill>
        <p:spPr>
          <a:xfrm>
            <a:off x="6526750" y="1375379"/>
            <a:ext cx="3718057" cy="8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6345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Paul’s Journey to Jerusalem (21:1–14)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Paul warned in Tyre (21:1–6)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Paul warned in Caesarea (21:7–14)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1038524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Paul’s Reception in Jerusalem (21:15—23:35)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Meeting with the Jerusalem elders (21:15–26)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Seizure of Paul in the temple (21:27–36)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Paul’s defense before the people (21:37— 22:29)</a:t>
            </a:r>
          </a:p>
          <a:p>
            <a:pPr>
              <a:spcAft>
                <a:spcPts val="600"/>
              </a:spcAft>
              <a:tabLst>
                <a:tab pos="476250" algn="l"/>
                <a:tab pos="9556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Paul’s appearance before the Sanhedrin and the 		</a:t>
            </a:r>
            <a:br>
              <a:rPr lang="en-US" sz="2800" b="1" dirty="0">
                <a:latin typeface="Trebuchet MS" panose="020B0603020202020204" pitchFamily="34" charset="0"/>
              </a:rPr>
            </a:br>
            <a:r>
              <a:rPr lang="en-US" sz="2800" b="1" dirty="0">
                <a:latin typeface="Trebuchet MS" panose="020B0603020202020204" pitchFamily="34" charset="0"/>
              </a:rPr>
              <a:t>		conspiracy (23:1–35)</a:t>
            </a:r>
          </a:p>
        </p:txBody>
      </p:sp>
    </p:spTree>
    <p:extLst>
      <p:ext uri="{BB962C8B-B14F-4D97-AF65-F5344CB8AC3E}">
        <p14:creationId xmlns:p14="http://schemas.microsoft.com/office/powerpoint/2010/main" val="26948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9777" y="1222172"/>
            <a:ext cx="1048222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5524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III. Paul’s Steadfastness before Powerful Rulers (24:1—26:32)</a:t>
            </a:r>
          </a:p>
          <a:p>
            <a:pPr marL="0" lvl="2">
              <a:spcAft>
                <a:spcPts val="600"/>
              </a:spcAft>
              <a:tabLst>
                <a:tab pos="54451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Imprisonment under Felix (24:1–27)</a:t>
            </a:r>
          </a:p>
          <a:p>
            <a:pPr marL="0" lvl="2">
              <a:spcAft>
                <a:spcPts val="600"/>
              </a:spcAft>
              <a:tabLst>
                <a:tab pos="102076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1. The charges against Paul (24:1–9)</a:t>
            </a:r>
          </a:p>
          <a:p>
            <a:pPr marL="0" lvl="2">
              <a:spcAft>
                <a:spcPts val="600"/>
              </a:spcAft>
              <a:tabLst>
                <a:tab pos="102076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2. Paul’s defense (24:10–21)</a:t>
            </a:r>
          </a:p>
          <a:p>
            <a:pPr marL="0" lvl="2">
              <a:spcAft>
                <a:spcPts val="600"/>
              </a:spcAft>
              <a:tabLst>
                <a:tab pos="1027113" algn="l"/>
                <a:tab pos="14890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3. Felix’s indecision and Paul’s detention (24:22–27)</a:t>
            </a:r>
          </a:p>
          <a:p>
            <a:pPr marL="0" lvl="2">
              <a:spcAft>
                <a:spcPts val="600"/>
              </a:spcAft>
              <a:tabLst>
                <a:tab pos="5365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Imprisonment under Festus (25:1—26:32)</a:t>
            </a:r>
          </a:p>
          <a:p>
            <a:pPr marL="0" lvl="2">
              <a:spcAft>
                <a:spcPts val="600"/>
              </a:spcAft>
              <a:tabLst>
                <a:tab pos="1020763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1. Paul’s defense before Festus (25:1–12)</a:t>
            </a:r>
          </a:p>
          <a:p>
            <a:pPr marL="0" lvl="2">
              <a:spcAft>
                <a:spcPts val="600"/>
              </a:spcAft>
              <a:tabLst>
                <a:tab pos="1020763" algn="l"/>
                <a:tab pos="14890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2. Paul’s case discussed with Herod Agrippa II </a:t>
            </a:r>
          </a:p>
          <a:p>
            <a:pPr marL="0" lvl="2">
              <a:spcAft>
                <a:spcPts val="600"/>
              </a:spcAft>
              <a:tabLst>
                <a:tab pos="1020763" algn="l"/>
                <a:tab pos="14890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(25:13—26:32)</a:t>
            </a:r>
          </a:p>
        </p:txBody>
      </p:sp>
    </p:spTree>
    <p:extLst>
      <p:ext uri="{BB962C8B-B14F-4D97-AF65-F5344CB8AC3E}">
        <p14:creationId xmlns:p14="http://schemas.microsoft.com/office/powerpoint/2010/main" val="14462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210300" y="2317485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He did not compromise the gospel.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1702" y="2796263"/>
            <a:ext cx="377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He spoke the truth with    </a:t>
            </a:r>
            <a:br>
              <a:rPr lang="en-US" sz="2000" b="1" dirty="0"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latin typeface="Arial" pitchFamily="34" charset="0"/>
                <a:cs typeface="Arial" pitchFamily="34" charset="0"/>
              </a:rPr>
              <a:t>   confidence.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23755" y="3577373"/>
            <a:ext cx="350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  He did not whine about his situation.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10300" y="4366007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         He trusted that God was working behind the scenes.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10300" y="5156842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He used his appearances before dignitaries as opportunities to witness.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00200" y="2317485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Become violent.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00200" y="2814019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Seek revenge.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00200" y="3325841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Demand justice.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00200" y="3860087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Gossip about those who </a:t>
            </a:r>
            <a:br>
              <a:rPr lang="en-US" sz="2000" b="1" dirty="0"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latin typeface="Arial" pitchFamily="34" charset="0"/>
                <a:cs typeface="Arial" pitchFamily="34" charset="0"/>
              </a:rPr>
              <a:t>treated us unfairly.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00200" y="472712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Hold a grudge.</a:t>
            </a:r>
          </a:p>
        </p:txBody>
      </p:sp>
    </p:spTree>
    <p:extLst>
      <p:ext uri="{BB962C8B-B14F-4D97-AF65-F5344CB8AC3E}">
        <p14:creationId xmlns:p14="http://schemas.microsoft.com/office/powerpoint/2010/main" val="30616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252" y="1741535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Witness to all people.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252" y="2422114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active in and support missions.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3251" y="3100176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Hold to pure doctrine.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3252" y="3778237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sensitive to the Spirit’s leading.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3250" y="4464167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Focus on serving God, not self.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43252" y="5169901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Trust God steadfastly in all circumstances.</a:t>
            </a:r>
          </a:p>
        </p:txBody>
      </p:sp>
    </p:spTree>
    <p:extLst>
      <p:ext uri="{BB962C8B-B14F-4D97-AF65-F5344CB8AC3E}">
        <p14:creationId xmlns:p14="http://schemas.microsoft.com/office/powerpoint/2010/main" val="6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</TotalTime>
  <Words>178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38</cp:revision>
  <dcterms:created xsi:type="dcterms:W3CDTF">2016-06-21T18:24:48Z</dcterms:created>
  <dcterms:modified xsi:type="dcterms:W3CDTF">2016-06-22T20:26:09Z</dcterms:modified>
</cp:coreProperties>
</file>