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8" r:id="rId1"/>
  </p:sldMasterIdLst>
  <p:sldIdLst>
    <p:sldId id="258" r:id="rId2"/>
    <p:sldId id="259" r:id="rId3"/>
    <p:sldId id="281" r:id="rId4"/>
    <p:sldId id="280" r:id="rId5"/>
    <p:sldId id="279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6612"/>
    <a:srgbClr val="832B1D"/>
    <a:srgbClr val="8C34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38" y="3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7377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 userDrawn="1"/>
        </p:nvGrpSpPr>
        <p:grpSpPr>
          <a:xfrm>
            <a:off x="0" y="1066"/>
            <a:ext cx="12192000" cy="6868761"/>
            <a:chOff x="0" y="1066"/>
            <a:chExt cx="12192000" cy="6868761"/>
          </a:xfrm>
        </p:grpSpPr>
        <p:pic>
          <p:nvPicPr>
            <p:cNvPr id="14" name="Picture 13"/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383" t="50709"/>
            <a:stretch/>
          </p:blipFill>
          <p:spPr>
            <a:xfrm>
              <a:off x="0" y="892340"/>
              <a:ext cx="12192000" cy="5814061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39" t="8220" r="761" b="79673"/>
            <a:stretch/>
          </p:blipFill>
          <p:spPr>
            <a:xfrm>
              <a:off x="0" y="1066"/>
              <a:ext cx="12192000" cy="1043940"/>
            </a:xfrm>
            <a:prstGeom prst="roundRect">
              <a:avLst>
                <a:gd name="adj" fmla="val 0"/>
              </a:avLst>
            </a:prstGeom>
            <a:ln w="38100">
              <a:noFill/>
            </a:ln>
            <a:effectLst>
              <a:innerShdw blurRad="114300">
                <a:prstClr val="black"/>
              </a:innerShdw>
            </a:effectLst>
          </p:spPr>
        </p:pic>
        <p:sp>
          <p:nvSpPr>
            <p:cNvPr id="16" name="Rectangle 15"/>
            <p:cNvSpPr/>
            <p:nvPr userDrawn="1"/>
          </p:nvSpPr>
          <p:spPr>
            <a:xfrm>
              <a:off x="1" y="278487"/>
              <a:ext cx="6573794" cy="486967"/>
            </a:xfrm>
            <a:prstGeom prst="rect">
              <a:avLst/>
            </a:prstGeom>
            <a:solidFill>
              <a:srgbClr val="741012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7" name="Rectangle 16"/>
            <p:cNvSpPr/>
            <p:nvPr userDrawn="1"/>
          </p:nvSpPr>
          <p:spPr>
            <a:xfrm>
              <a:off x="11689492" y="278487"/>
              <a:ext cx="502508" cy="486967"/>
            </a:xfrm>
            <a:prstGeom prst="rect">
              <a:avLst/>
            </a:prstGeom>
            <a:solidFill>
              <a:srgbClr val="741012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/>
                <a:t>09</a:t>
              </a:r>
            </a:p>
          </p:txBody>
        </p:sp>
        <p:pic>
          <p:nvPicPr>
            <p:cNvPr id="18" name="Picture 17"/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47" t="14149" r="287" b="82460"/>
            <a:stretch/>
          </p:blipFill>
          <p:spPr>
            <a:xfrm>
              <a:off x="0" y="6577384"/>
              <a:ext cx="12192000" cy="292443"/>
            </a:xfrm>
            <a:prstGeom prst="roundRect">
              <a:avLst>
                <a:gd name="adj" fmla="val 0"/>
              </a:avLst>
            </a:prstGeom>
            <a:ln w="38100">
              <a:noFill/>
            </a:ln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029" y="120955"/>
            <a:ext cx="5594649" cy="976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21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128" t="31267" r="-1" b="10590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86" t="50700" r="10541" b="13776"/>
            <a:stretch/>
          </p:blipFill>
          <p:spPr>
            <a:xfrm>
              <a:off x="1280944" y="2293257"/>
              <a:ext cx="9653773" cy="43090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360158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1905000" y="1282628"/>
            <a:ext cx="8634531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>
              <a:spcAft>
                <a:spcPts val="600"/>
              </a:spcAft>
              <a:tabLst>
                <a:tab pos="339725" algn="l"/>
              </a:tabLst>
            </a:pPr>
            <a:r>
              <a:rPr lang="en-US" sz="2800" b="1" dirty="0">
                <a:latin typeface="Trebuchet MS" panose="020B0603020202020204" pitchFamily="34" charset="0"/>
              </a:rPr>
              <a:t>I. The Importance of Doctrinal Purity and Clarity</a:t>
            </a:r>
          </a:p>
          <a:p>
            <a:pPr marL="0" lvl="2">
              <a:spcAft>
                <a:spcPts val="600"/>
              </a:spcAft>
              <a:tabLst>
                <a:tab pos="339725" algn="l"/>
              </a:tabLst>
            </a:pPr>
            <a:r>
              <a:rPr lang="en-US" sz="2800" b="1" dirty="0">
                <a:latin typeface="Trebuchet MS" panose="020B0603020202020204" pitchFamily="34" charset="0"/>
              </a:rPr>
              <a:t>	A. Doctrinal importance of the content of faith</a:t>
            </a:r>
          </a:p>
          <a:p>
            <a:pPr marL="0" lvl="2">
              <a:spcAft>
                <a:spcPts val="600"/>
              </a:spcAft>
              <a:tabLst>
                <a:tab pos="339725" algn="l"/>
              </a:tabLst>
            </a:pPr>
            <a:r>
              <a:rPr lang="en-US" sz="2800" b="1" dirty="0">
                <a:latin typeface="Trebuchet MS" panose="020B0603020202020204" pitchFamily="34" charset="0"/>
              </a:rPr>
              <a:t>	B. Doctrinal importance of pure faith</a:t>
            </a:r>
          </a:p>
        </p:txBody>
      </p:sp>
    </p:spTree>
    <p:extLst>
      <p:ext uri="{BB962C8B-B14F-4D97-AF65-F5344CB8AC3E}">
        <p14:creationId xmlns:p14="http://schemas.microsoft.com/office/powerpoint/2010/main" val="3834031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1806759" y="1282627"/>
            <a:ext cx="8861241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tabLst>
                <a:tab pos="476250" algn="l"/>
              </a:tabLst>
            </a:pPr>
            <a:r>
              <a:rPr lang="en-US" sz="2800" b="1" dirty="0">
                <a:latin typeface="Trebuchet MS" panose="020B0603020202020204" pitchFamily="34" charset="0"/>
              </a:rPr>
              <a:t>II. The Issue before the Council (15:1–35)</a:t>
            </a:r>
          </a:p>
          <a:p>
            <a:pPr>
              <a:spcAft>
                <a:spcPts val="600"/>
              </a:spcAft>
              <a:tabLst>
                <a:tab pos="476250" algn="l"/>
              </a:tabLst>
            </a:pPr>
            <a:r>
              <a:rPr lang="en-US" sz="2800" b="1" dirty="0">
                <a:latin typeface="Trebuchet MS" panose="020B0603020202020204" pitchFamily="34" charset="0"/>
              </a:rPr>
              <a:t>	A. The problem of the Judaizers (15:1–5)</a:t>
            </a:r>
          </a:p>
          <a:p>
            <a:pPr>
              <a:spcAft>
                <a:spcPts val="600"/>
              </a:spcAft>
              <a:tabLst>
                <a:tab pos="476250" algn="l"/>
              </a:tabLst>
            </a:pPr>
            <a:r>
              <a:rPr lang="en-US" sz="2800" b="1" dirty="0">
                <a:latin typeface="Trebuchet MS" panose="020B0603020202020204" pitchFamily="34" charset="0"/>
              </a:rPr>
              <a:t>	B. The discussion of the council (15:6–21)</a:t>
            </a:r>
          </a:p>
          <a:p>
            <a:pPr>
              <a:spcAft>
                <a:spcPts val="600"/>
              </a:spcAft>
              <a:tabLst>
                <a:tab pos="476250" algn="l"/>
              </a:tabLst>
            </a:pPr>
            <a:r>
              <a:rPr lang="en-US" sz="2800" b="1" dirty="0">
                <a:latin typeface="Trebuchet MS" panose="020B0603020202020204" pitchFamily="34" charset="0"/>
              </a:rPr>
              <a:t>		1. Peter’s address (15:6–11)</a:t>
            </a:r>
          </a:p>
          <a:p>
            <a:pPr>
              <a:spcAft>
                <a:spcPts val="600"/>
              </a:spcAft>
              <a:tabLst>
                <a:tab pos="476250" algn="l"/>
              </a:tabLst>
            </a:pPr>
            <a:r>
              <a:rPr lang="en-US" sz="2800" b="1" dirty="0">
                <a:latin typeface="Trebuchet MS" panose="020B0603020202020204" pitchFamily="34" charset="0"/>
              </a:rPr>
              <a:t>		2. Barnabas and Paul’s testimony (15:12)</a:t>
            </a:r>
          </a:p>
          <a:p>
            <a:pPr>
              <a:spcAft>
                <a:spcPts val="600"/>
              </a:spcAft>
              <a:tabLst>
                <a:tab pos="476250" algn="l"/>
              </a:tabLst>
            </a:pPr>
            <a:r>
              <a:rPr lang="en-US" sz="2800" b="1" dirty="0">
                <a:latin typeface="Trebuchet MS" panose="020B0603020202020204" pitchFamily="34" charset="0"/>
              </a:rPr>
              <a:t>		3. James’s recommendation (15:13–21)</a:t>
            </a:r>
          </a:p>
          <a:p>
            <a:pPr>
              <a:spcAft>
                <a:spcPts val="600"/>
              </a:spcAft>
              <a:tabLst>
                <a:tab pos="476250" algn="l"/>
              </a:tabLst>
            </a:pPr>
            <a:r>
              <a:rPr lang="en-US" sz="2800" b="1" dirty="0">
                <a:latin typeface="Trebuchet MS" panose="020B0603020202020204" pitchFamily="34" charset="0"/>
              </a:rPr>
              <a:t>	C. The decision of the council (15:22–35)</a:t>
            </a:r>
          </a:p>
        </p:txBody>
      </p:sp>
    </p:spTree>
    <p:extLst>
      <p:ext uri="{BB962C8B-B14F-4D97-AF65-F5344CB8AC3E}">
        <p14:creationId xmlns:p14="http://schemas.microsoft.com/office/powerpoint/2010/main" val="2694833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1" cy="685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611314" y="1988404"/>
            <a:ext cx="374765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Pray for the church leadership.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611311" y="2906038"/>
            <a:ext cx="3747655" cy="831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Commit to teaching/ learning doctrine.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611314" y="3823494"/>
            <a:ext cx="3747655" cy="831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Use doctrinally sound Sunday School curriculum.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611310" y="4740951"/>
            <a:ext cx="3747655" cy="461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Type text here.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611309" y="5294710"/>
            <a:ext cx="3747655" cy="4619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Type text here.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837218" y="1988403"/>
            <a:ext cx="3747655" cy="4619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Show grace and patience.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632548" y="2533065"/>
            <a:ext cx="39523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Do not allow for compromise.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837218" y="3084513"/>
            <a:ext cx="3747655" cy="4619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Use meekness and humility.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837218" y="4559062"/>
            <a:ext cx="3747655" cy="461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Type text here.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837218" y="5112829"/>
            <a:ext cx="3747655" cy="4619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Type text here.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837218" y="3636260"/>
            <a:ext cx="374765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Have restoration as </a:t>
            </a:r>
            <a:br>
              <a:rPr lang="en-US" sz="2400" dirty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</a:br>
            <a:r>
              <a:rPr lang="en-US" sz="2400" dirty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your goal.</a:t>
            </a:r>
          </a:p>
        </p:txBody>
      </p:sp>
    </p:spTree>
    <p:extLst>
      <p:ext uri="{BB962C8B-B14F-4D97-AF65-F5344CB8AC3E}">
        <p14:creationId xmlns:p14="http://schemas.microsoft.com/office/powerpoint/2010/main" val="3061677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89885" y="1741535"/>
            <a:ext cx="438748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b="1" dirty="0">
                <a:latin typeface="Trebuchet MS" panose="020B0603020202020204" pitchFamily="34" charset="0"/>
                <a:cs typeface="Arial" pitchFamily="34" charset="0"/>
              </a:rPr>
              <a:t>Commit to spread the Word.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89885" y="2422115"/>
            <a:ext cx="438748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b="1" dirty="0">
                <a:latin typeface="Trebuchet MS" panose="020B0603020202020204" pitchFamily="34" charset="0"/>
                <a:cs typeface="Arial" pitchFamily="34" charset="0"/>
              </a:rPr>
              <a:t>Serve God by the Spirit.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89885" y="3100176"/>
            <a:ext cx="438748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b="1" dirty="0">
                <a:latin typeface="Trebuchet MS" panose="020B0603020202020204" pitchFamily="34" charset="0"/>
                <a:cs typeface="Arial" pitchFamily="34" charset="0"/>
              </a:rPr>
              <a:t>Pray for God’s great grace.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89885" y="3778237"/>
            <a:ext cx="43874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Trebuchet MS" panose="020B0603020202020204" pitchFamily="34" charset="0"/>
                <a:cs typeface="Arial" pitchFamily="34" charset="0"/>
              </a:rPr>
              <a:t>Serve with a genuine, </a:t>
            </a:r>
            <a:br>
              <a:rPr lang="en-US" sz="2200" b="1" dirty="0">
                <a:latin typeface="Trebuchet MS" panose="020B0603020202020204" pitchFamily="34" charset="0"/>
                <a:cs typeface="Arial" pitchFamily="34" charset="0"/>
              </a:rPr>
            </a:br>
            <a:r>
              <a:rPr lang="en-US" sz="2200" b="1" dirty="0">
                <a:latin typeface="Trebuchet MS" panose="020B0603020202020204" pitchFamily="34" charset="0"/>
                <a:cs typeface="Arial" pitchFamily="34" charset="0"/>
              </a:rPr>
              <a:t>sacrificial heart.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89884" y="4491840"/>
            <a:ext cx="43874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b="1" dirty="0">
                <a:latin typeface="Trebuchet MS" panose="020B0603020202020204" pitchFamily="34" charset="0"/>
                <a:cs typeface="Arial" pitchFamily="34" charset="0"/>
              </a:rPr>
              <a:t>Recognize the Spirit’s power </a:t>
            </a:r>
            <a:br>
              <a:rPr lang="en-US" sz="2200" b="1" dirty="0">
                <a:latin typeface="Trebuchet MS" panose="020B0603020202020204" pitchFamily="34" charset="0"/>
                <a:cs typeface="Arial" pitchFamily="34" charset="0"/>
              </a:rPr>
            </a:br>
            <a:r>
              <a:rPr lang="en-US" sz="2200" b="1" dirty="0">
                <a:latin typeface="Trebuchet MS" panose="020B0603020202020204" pitchFamily="34" charset="0"/>
                <a:cs typeface="Arial" pitchFamily="34" charset="0"/>
              </a:rPr>
              <a:t>is superior.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89884" y="5169901"/>
            <a:ext cx="438748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b="1" dirty="0">
                <a:latin typeface="Trebuchet MS" panose="020B0603020202020204" pitchFamily="34" charset="0"/>
                <a:cs typeface="Arial" pitchFamily="34" charset="0"/>
              </a:rPr>
              <a:t>Set no limits on the gospel.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43252" y="1741535"/>
            <a:ext cx="40247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b="1" dirty="0">
                <a:latin typeface="Trebuchet MS" panose="020B0603020202020204" pitchFamily="34" charset="0"/>
                <a:cs typeface="Arial" pitchFamily="34" charset="0"/>
              </a:rPr>
              <a:t>Witness to all people.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643252" y="2422114"/>
            <a:ext cx="40247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b="1" dirty="0">
                <a:latin typeface="Trebuchet MS" panose="020B0603020202020204" pitchFamily="34" charset="0"/>
                <a:cs typeface="Arial" pitchFamily="34" charset="0"/>
              </a:rPr>
              <a:t>Be active in and support missions.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643251" y="3100176"/>
            <a:ext cx="40247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b="1" dirty="0">
                <a:latin typeface="Trebuchet MS" panose="020B0603020202020204" pitchFamily="34" charset="0"/>
                <a:cs typeface="Arial" pitchFamily="34" charset="0"/>
              </a:rPr>
              <a:t>Hold to pure doctrine.</a:t>
            </a:r>
          </a:p>
        </p:txBody>
      </p:sp>
    </p:spTree>
    <p:extLst>
      <p:ext uri="{BB962C8B-B14F-4D97-AF65-F5344CB8AC3E}">
        <p14:creationId xmlns:p14="http://schemas.microsoft.com/office/powerpoint/2010/main" val="615959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306</TotalTime>
  <Words>125</Words>
  <Application>Microsoft Office PowerPoint</Application>
  <PresentationFormat>Widescreen</PresentationFormat>
  <Paragraphs>30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Trebuchet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 Bauman</dc:creator>
  <cp:lastModifiedBy>Alex Bauman</cp:lastModifiedBy>
  <cp:revision>30</cp:revision>
  <dcterms:created xsi:type="dcterms:W3CDTF">2016-06-21T18:24:48Z</dcterms:created>
  <dcterms:modified xsi:type="dcterms:W3CDTF">2016-06-22T20:15:08Z</dcterms:modified>
</cp:coreProperties>
</file>