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58" r:id="rId2"/>
    <p:sldId id="259" r:id="rId3"/>
    <p:sldId id="262" r:id="rId4"/>
    <p:sldId id="278" r:id="rId5"/>
    <p:sldId id="282" r:id="rId6"/>
    <p:sldId id="281" r:id="rId7"/>
    <p:sldId id="280" r:id="rId8"/>
    <p:sldId id="279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612"/>
    <a:srgbClr val="832B1D"/>
    <a:srgbClr val="8C3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891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0" y="1066"/>
            <a:ext cx="12192000" cy="6868761"/>
            <a:chOff x="0" y="1066"/>
            <a:chExt cx="12192000" cy="6868761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83" t="50709"/>
            <a:stretch/>
          </p:blipFill>
          <p:spPr>
            <a:xfrm>
              <a:off x="0" y="892340"/>
              <a:ext cx="12192000" cy="581406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9" t="8220" r="761" b="79673"/>
            <a:stretch/>
          </p:blipFill>
          <p:spPr>
            <a:xfrm>
              <a:off x="0" y="1066"/>
              <a:ext cx="12192000" cy="1043940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  <p:sp>
          <p:nvSpPr>
            <p:cNvPr id="16" name="Rectangle 15"/>
            <p:cNvSpPr/>
            <p:nvPr userDrawn="1"/>
          </p:nvSpPr>
          <p:spPr>
            <a:xfrm>
              <a:off x="1" y="278487"/>
              <a:ext cx="7873464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11689492" y="278487"/>
              <a:ext cx="502508" cy="486967"/>
            </a:xfrm>
            <a:prstGeom prst="rect">
              <a:avLst/>
            </a:prstGeom>
            <a:solidFill>
              <a:srgbClr val="741012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b="1" dirty="0"/>
                <a:t>08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t="14149" r="287" b="82460"/>
            <a:stretch/>
          </p:blipFill>
          <p:spPr>
            <a:xfrm>
              <a:off x="0" y="6577384"/>
              <a:ext cx="12192000" cy="292443"/>
            </a:xfrm>
            <a:prstGeom prst="roundRect">
              <a:avLst>
                <a:gd name="adj" fmla="val 0"/>
              </a:avLst>
            </a:prstGeom>
            <a:ln w="38100">
              <a:noFill/>
            </a:ln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3" y="130580"/>
            <a:ext cx="7424708" cy="97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6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28" t="31267" r="-1" b="10590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6" t="50700" r="10541" b="13776"/>
            <a:stretch/>
          </p:blipFill>
          <p:spPr>
            <a:xfrm>
              <a:off x="1280944" y="2293257"/>
              <a:ext cx="9653773" cy="43090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015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1282627"/>
            <a:ext cx="1028700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I. The Divine Commission of Paul and Barnabas (12:25—13:3)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The church at Antioch (13:1–3)</a:t>
            </a:r>
          </a:p>
          <a:p>
            <a:pPr marL="0" lvl="2">
              <a:spcAft>
                <a:spcPts val="600"/>
              </a:spcAft>
              <a:tabLst>
                <a:tab pos="801688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1. Thrived spiritually</a:t>
            </a:r>
          </a:p>
          <a:p>
            <a:pPr marL="0" lvl="2">
              <a:spcAft>
                <a:spcPts val="600"/>
              </a:spcAft>
              <a:tabLst>
                <a:tab pos="801688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2. Understood the Holy Spirit</a:t>
            </a:r>
          </a:p>
          <a:p>
            <a:pPr marL="0" lvl="2">
              <a:spcAft>
                <a:spcPts val="600"/>
              </a:spcAft>
              <a:tabLst>
                <a:tab pos="801688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3. Valued quality leadership</a:t>
            </a:r>
          </a:p>
          <a:p>
            <a:pPr marL="0" lvl="2">
              <a:spcAft>
                <a:spcPts val="600"/>
              </a:spcAft>
              <a:tabLst>
                <a:tab pos="339725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The call to ministry</a:t>
            </a:r>
          </a:p>
        </p:txBody>
      </p:sp>
    </p:spTree>
    <p:extLst>
      <p:ext uri="{BB962C8B-B14F-4D97-AF65-F5344CB8AC3E}">
        <p14:creationId xmlns:p14="http://schemas.microsoft.com/office/powerpoint/2010/main" val="383403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7"/>
            <a:ext cx="8861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The First Missionary Journey (13:4—14:28)</a:t>
            </a:r>
          </a:p>
        </p:txBody>
      </p:sp>
    </p:spTree>
    <p:extLst>
      <p:ext uri="{BB962C8B-B14F-4D97-AF65-F5344CB8AC3E}">
        <p14:creationId xmlns:p14="http://schemas.microsoft.com/office/powerpoint/2010/main" val="10474232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50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8824" r="9091" b="8823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2" t="27208" r="9091" b="3261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83858" r="70454" b="12483"/>
          <a:stretch>
            <a:fillRect/>
          </a:stretch>
        </p:blipFill>
        <p:spPr bwMode="auto">
          <a:xfrm>
            <a:off x="6858000" y="1219200"/>
            <a:ext cx="34290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136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806759" y="1282628"/>
            <a:ext cx="10385241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II. The First Missionary Journey (13:4—14:28)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A. Ministry in Cyprus (13:4–12)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B. Ministry in Pamphylia and </a:t>
            </a:r>
            <a:r>
              <a:rPr lang="en-US" sz="2800" b="1" dirty="0" err="1">
                <a:latin typeface="Trebuchet MS" panose="020B0603020202020204" pitchFamily="34" charset="0"/>
              </a:rPr>
              <a:t>Pisidian</a:t>
            </a:r>
            <a:r>
              <a:rPr lang="en-US" sz="2800" b="1" dirty="0">
                <a:latin typeface="Trebuchet MS" panose="020B0603020202020204" pitchFamily="34" charset="0"/>
              </a:rPr>
              <a:t> Antioch (13:13–52)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1. Departure of John Mark (13:13)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	2. Paul’s sermon in the synagogue (13:14–41)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C. Ministry in Iconium (14:1–5)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D. Ministry in Lystra and Derbe (14:6–20)</a:t>
            </a:r>
          </a:p>
          <a:p>
            <a:pPr>
              <a:spcAft>
                <a:spcPts val="600"/>
              </a:spcAft>
              <a:tabLst>
                <a:tab pos="476250" algn="l"/>
              </a:tabLst>
            </a:pPr>
            <a:r>
              <a:rPr lang="en-US" sz="2800" b="1" dirty="0">
                <a:latin typeface="Trebuchet MS" panose="020B0603020202020204" pitchFamily="34" charset="0"/>
              </a:rPr>
              <a:t>	E. The return to Antioch of Syria (14:21–28)</a:t>
            </a:r>
          </a:p>
        </p:txBody>
      </p:sp>
    </p:spTree>
    <p:extLst>
      <p:ext uri="{BB962C8B-B14F-4D97-AF65-F5344CB8AC3E}">
        <p14:creationId xmlns:p14="http://schemas.microsoft.com/office/powerpoint/2010/main" val="269483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1658859" y="2833697"/>
            <a:ext cx="2562276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3F8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God’s part </a:t>
            </a:r>
            <a:br>
              <a:rPr lang="en-US" altLang="en-US" sz="1900" b="1" dirty="0">
                <a:solidFill>
                  <a:srgbClr val="3F80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900" b="1" dirty="0">
                <a:solidFill>
                  <a:srgbClr val="3F8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me in reaching </a:t>
            </a:r>
            <a:br>
              <a:rPr lang="en-US" altLang="en-US" sz="1900" b="1" dirty="0">
                <a:solidFill>
                  <a:srgbClr val="3F809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1900" b="1" dirty="0">
                <a:solidFill>
                  <a:srgbClr val="3F8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lost?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700350" y="3877206"/>
            <a:ext cx="24508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3F8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has yet to be reached?</a:t>
            </a: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770263" y="4628327"/>
            <a:ext cx="2450872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3F8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God working?</a:t>
            </a:r>
          </a:p>
        </p:txBody>
      </p:sp>
      <p:sp>
        <p:nvSpPr>
          <p:cNvPr id="18" name="TextBox 5"/>
          <p:cNvSpPr txBox="1">
            <a:spLocks noChangeArrowheads="1"/>
          </p:cNvSpPr>
          <p:nvPr/>
        </p:nvSpPr>
        <p:spPr bwMode="auto">
          <a:xfrm>
            <a:off x="5032158" y="2833698"/>
            <a:ext cx="2194304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726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God to send workers.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5073589" y="3617923"/>
            <a:ext cx="2098899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726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salvation decisions.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81526" y="4433897"/>
            <a:ext cx="2098899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>
                <a:solidFill>
                  <a:srgbClr val="7264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boldness to share the gospel.</a:t>
            </a:r>
          </a:p>
        </p:txBody>
      </p:sp>
      <p:sp>
        <p:nvSpPr>
          <p:cNvPr id="21" name="TextBox 8"/>
          <p:cNvSpPr txBox="1">
            <a:spLocks noChangeArrowheads="1"/>
          </p:cNvSpPr>
          <p:nvPr/>
        </p:nvSpPr>
        <p:spPr bwMode="auto">
          <a:xfrm>
            <a:off x="8037485" y="2824172"/>
            <a:ext cx="2343348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608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Pray God would give missionaries wisdom.</a:t>
            </a: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8088428" y="3877207"/>
            <a:ext cx="2241463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608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Give resources.</a:t>
            </a:r>
          </a:p>
        </p:txBody>
      </p:sp>
      <p:sp>
        <p:nvSpPr>
          <p:cNvPr id="23" name="TextBox 10"/>
          <p:cNvSpPr txBox="1">
            <a:spLocks noChangeArrowheads="1"/>
          </p:cNvSpPr>
          <p:nvPr/>
        </p:nvSpPr>
        <p:spPr bwMode="auto">
          <a:xfrm>
            <a:off x="8047802" y="4433897"/>
            <a:ext cx="2322712" cy="969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en-US" sz="1900" b="1" dirty="0">
                <a:solidFill>
                  <a:srgbClr val="6083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 vocational missions.</a:t>
            </a:r>
          </a:p>
        </p:txBody>
      </p:sp>
    </p:spTree>
    <p:extLst>
      <p:ext uri="{BB962C8B-B14F-4D97-AF65-F5344CB8AC3E}">
        <p14:creationId xmlns:p14="http://schemas.microsoft.com/office/powerpoint/2010/main" val="30616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89885" y="174153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Commit to spread the Word.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9885" y="2422115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God by the Spirit.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89885" y="3100176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Pray for God’s great grace.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89885" y="3778237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Serve with a genuine,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sacrificial heart.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89884" y="4491840"/>
            <a:ext cx="4387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Recognize the Spirit’s power </a:t>
            </a:r>
            <a:br>
              <a:rPr lang="en-US" sz="2200" b="1" dirty="0">
                <a:latin typeface="Trebuchet MS" panose="020B0603020202020204" pitchFamily="34" charset="0"/>
                <a:cs typeface="Arial" pitchFamily="34" charset="0"/>
              </a:rPr>
            </a:b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is superior.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89884" y="5169901"/>
            <a:ext cx="4387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Set no limits on the gospel.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3252" y="1741535"/>
            <a:ext cx="40247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Witness to all people.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3252" y="2422114"/>
            <a:ext cx="40247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b="1" dirty="0">
                <a:latin typeface="Trebuchet MS" panose="020B0603020202020204" pitchFamily="34" charset="0"/>
                <a:cs typeface="Arial" pitchFamily="34" charset="0"/>
              </a:rPr>
              <a:t>Be active in and support missions.</a:t>
            </a:r>
          </a:p>
        </p:txBody>
      </p:sp>
    </p:spTree>
    <p:extLst>
      <p:ext uri="{BB962C8B-B14F-4D97-AF65-F5344CB8AC3E}">
        <p14:creationId xmlns:p14="http://schemas.microsoft.com/office/powerpoint/2010/main" val="61595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</TotalTime>
  <Words>122</Words>
  <Application>Microsoft Office PowerPoint</Application>
  <PresentationFormat>Widescreen</PresentationFormat>
  <Paragraphs>32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28</cp:revision>
  <dcterms:created xsi:type="dcterms:W3CDTF">2016-06-21T18:24:48Z</dcterms:created>
  <dcterms:modified xsi:type="dcterms:W3CDTF">2016-06-22T20:10:40Z</dcterms:modified>
</cp:coreProperties>
</file>