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5" r:id="rId2"/>
    <p:sldId id="342" r:id="rId3"/>
    <p:sldId id="369" r:id="rId4"/>
    <p:sldId id="360" r:id="rId5"/>
    <p:sldId id="361" r:id="rId6"/>
    <p:sldId id="362" r:id="rId7"/>
    <p:sldId id="344" r:id="rId8"/>
    <p:sldId id="357" r:id="rId9"/>
    <p:sldId id="359" r:id="rId10"/>
    <p:sldId id="363" r:id="rId11"/>
    <p:sldId id="279" r:id="rId12"/>
    <p:sldId id="365" r:id="rId13"/>
    <p:sldId id="366" r:id="rId14"/>
    <p:sldId id="367" r:id="rId15"/>
    <p:sldId id="368" r:id="rId16"/>
    <p:sldId id="364" r:id="rId17"/>
    <p:sldId id="358" r:id="rId18"/>
    <p:sldId id="3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67"/>
    <a:srgbClr val="FFE099"/>
    <a:srgbClr val="F0BBAA"/>
    <a:srgbClr val="FC996F"/>
    <a:srgbClr val="BD8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C02BE-7F14-9E4C-B03B-6E08CB035B8B}" v="11" dt="2025-10-28T20:51:22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98"/>
    <p:restoredTop sz="94733"/>
  </p:normalViewPr>
  <p:slideViewPr>
    <p:cSldViewPr snapToGrid="0">
      <p:cViewPr varScale="1">
        <p:scale>
          <a:sx n="69" d="100"/>
          <a:sy n="69" d="100"/>
        </p:scale>
        <p:origin x="23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Keeler" userId="4db9b7d9-2fc6-4369-9fe9-4ed3570fbc23" providerId="ADAL" clId="{B0ED4AE0-BAF4-56E2-8A80-CDABD17E5E1C}"/>
    <pc:docChg chg="undo custSel addSld modSld">
      <pc:chgData name="Rachel Keeler" userId="4db9b7d9-2fc6-4369-9fe9-4ed3570fbc23" providerId="ADAL" clId="{B0ED4AE0-BAF4-56E2-8A80-CDABD17E5E1C}" dt="2025-10-28T20:53:34.273" v="34" actId="1076"/>
      <pc:docMkLst>
        <pc:docMk/>
      </pc:docMkLst>
      <pc:sldChg chg="addSp delSp modSp mod setBg">
        <pc:chgData name="Rachel Keeler" userId="4db9b7d9-2fc6-4369-9fe9-4ed3570fbc23" providerId="ADAL" clId="{B0ED4AE0-BAF4-56E2-8A80-CDABD17E5E1C}" dt="2025-10-28T20:53:34.273" v="34" actId="1076"/>
        <pc:sldMkLst>
          <pc:docMk/>
          <pc:sldMk cId="1867825250" sldId="342"/>
        </pc:sldMkLst>
        <pc:spChg chg="del">
          <ac:chgData name="Rachel Keeler" userId="4db9b7d9-2fc6-4369-9fe9-4ed3570fbc23" providerId="ADAL" clId="{B0ED4AE0-BAF4-56E2-8A80-CDABD17E5E1C}" dt="2025-10-28T20:51:10.602" v="1" actId="478"/>
          <ac:spMkLst>
            <pc:docMk/>
            <pc:sldMk cId="1867825250" sldId="342"/>
            <ac:spMk id="3" creationId="{17016B64-C255-A35E-3A4C-6C3AB239F232}"/>
          </ac:spMkLst>
        </pc:spChg>
        <pc:spChg chg="add del">
          <ac:chgData name="Rachel Keeler" userId="4db9b7d9-2fc6-4369-9fe9-4ed3570fbc23" providerId="ADAL" clId="{B0ED4AE0-BAF4-56E2-8A80-CDABD17E5E1C}" dt="2025-10-28T20:52:46.253" v="24" actId="26606"/>
          <ac:spMkLst>
            <pc:docMk/>
            <pc:sldMk cId="1867825250" sldId="342"/>
            <ac:spMk id="11" creationId="{11BE3FA7-0D70-4431-814F-D8C40576EA93}"/>
          </ac:spMkLst>
        </pc:spChg>
        <pc:spChg chg="add del">
          <ac:chgData name="Rachel Keeler" userId="4db9b7d9-2fc6-4369-9fe9-4ed3570fbc23" providerId="ADAL" clId="{B0ED4AE0-BAF4-56E2-8A80-CDABD17E5E1C}" dt="2025-10-28T20:52:54.556" v="26" actId="26606"/>
          <ac:spMkLst>
            <pc:docMk/>
            <pc:sldMk cId="1867825250" sldId="342"/>
            <ac:spMk id="13" creationId="{8213F8A0-12AE-4514-8372-0DD766EC28EE}"/>
          </ac:spMkLst>
        </pc:spChg>
        <pc:spChg chg="add del">
          <ac:chgData name="Rachel Keeler" userId="4db9b7d9-2fc6-4369-9fe9-4ed3570fbc23" providerId="ADAL" clId="{B0ED4AE0-BAF4-56E2-8A80-CDABD17E5E1C}" dt="2025-10-28T20:52:54.556" v="26" actId="26606"/>
          <ac:spMkLst>
            <pc:docMk/>
            <pc:sldMk cId="1867825250" sldId="342"/>
            <ac:spMk id="14" creationId="{5F9CFCE6-877F-4858-B8BD-2C52CA8AFBC4}"/>
          </ac:spMkLst>
        </pc:spChg>
        <pc:spChg chg="add del">
          <ac:chgData name="Rachel Keeler" userId="4db9b7d9-2fc6-4369-9fe9-4ed3570fbc23" providerId="ADAL" clId="{B0ED4AE0-BAF4-56E2-8A80-CDABD17E5E1C}" dt="2025-10-28T20:52:54.556" v="26" actId="26606"/>
          <ac:spMkLst>
            <pc:docMk/>
            <pc:sldMk cId="1867825250" sldId="342"/>
            <ac:spMk id="15" creationId="{9EFF17D4-9A8C-4CE5-B096-D8CCD4400437}"/>
          </ac:spMkLst>
        </pc:spChg>
        <pc:picChg chg="add mod modCrop">
          <ac:chgData name="Rachel Keeler" userId="4db9b7d9-2fc6-4369-9fe9-4ed3570fbc23" providerId="ADAL" clId="{B0ED4AE0-BAF4-56E2-8A80-CDABD17E5E1C}" dt="2025-10-28T20:53:34.273" v="34" actId="1076"/>
          <ac:picMkLst>
            <pc:docMk/>
            <pc:sldMk cId="1867825250" sldId="342"/>
            <ac:picMk id="4" creationId="{781C33FE-4596-D187-6DA3-16A6B7B3FF43}"/>
          </ac:picMkLst>
        </pc:picChg>
        <pc:picChg chg="add mod modCrop">
          <ac:chgData name="Rachel Keeler" userId="4db9b7d9-2fc6-4369-9fe9-4ed3570fbc23" providerId="ADAL" clId="{B0ED4AE0-BAF4-56E2-8A80-CDABD17E5E1C}" dt="2025-10-28T20:53:26.357" v="32" actId="1076"/>
          <ac:picMkLst>
            <pc:docMk/>
            <pc:sldMk cId="1867825250" sldId="342"/>
            <ac:picMk id="6" creationId="{539C6232-18A7-2D7F-2DBF-42592C082AAB}"/>
          </ac:picMkLst>
        </pc:picChg>
      </pc:sldChg>
      <pc:sldChg chg="add">
        <pc:chgData name="Rachel Keeler" userId="4db9b7d9-2fc6-4369-9fe9-4ed3570fbc23" providerId="ADAL" clId="{B0ED4AE0-BAF4-56E2-8A80-CDABD17E5E1C}" dt="2025-10-28T20:51:06.387" v="0" actId="2890"/>
        <pc:sldMkLst>
          <pc:docMk/>
          <pc:sldMk cId="3842883817" sldId="3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D6BC1-7756-3646-B3F5-06DFA8E9F3E1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C1EB0-A7BC-F444-8423-7C7A54B4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6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1EB0-A7BC-F444-8423-7C7A54B48F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5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DAB7C-0548-489B-306D-142DAC717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AF2579-B874-EF34-C7C6-B4D8444D0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D4859D-6809-9CBD-8D4A-76CC11F1A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6661F-034E-805C-FB10-3615E407C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1EB0-A7BC-F444-8423-7C7A54B48F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BB516-792F-AFCA-9BA9-00169634B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B2D21-9F1E-AE67-EFE3-14AA1045F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49B64-2B17-B6EF-4A91-49F37270E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096DF-9BC0-2BA6-7836-6603B71AA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1EB0-A7BC-F444-8423-7C7A54B48F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2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1338E-1BDF-ADBB-958C-FD51C25CC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CAA1F7-EEA7-EC8D-328D-919BB1D69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9A77E8-8D57-8710-56EF-4CD6A59F3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DB561-4B7E-2D67-60E3-F409FB992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1EB0-A7BC-F444-8423-7C7A54B48F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9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2A46A-35A8-C940-B894-A1720B0E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59D31C-5CA8-1321-8948-670C071382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1011C0-1D0B-2DFA-93E2-326B5D669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CB90B-1B74-A005-8256-A2895B0A2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1EB0-A7BC-F444-8423-7C7A54B48F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03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ED559-13B0-DBEC-2CF6-8BE54220C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CBEB89-197E-3303-ED6C-6321FD500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F052C7-8E6A-A35E-C006-90720DB9B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4B743-4814-4FED-8571-E2FB4BACE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1EB0-A7BC-F444-8423-7C7A54B48F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0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796D-2950-57D4-FEAC-8D3D3E486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ED07A-66D4-E8EF-9C7A-AF8DD03CA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17E4D-5066-3C1B-E781-708B470B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91072-39C5-8459-CCCD-94C1199C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EF18B-0176-11C6-9448-01258D92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0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0F3DE-EA24-EEFE-0143-3B93A3AC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5802B-BE5C-C9E9-29E6-70D0CEC40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1B8AA-951D-7A8B-5C43-CA99C7AC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5F1C0-2E3D-04AF-FECA-D307456F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DE8F5-2A41-ED50-3E0D-18B8734C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CA0A6-558F-4352-8854-F3327BE86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748B0-EDBE-7A6D-FAC5-1B796144D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89CE0-3C00-B810-28A5-918CAF3A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D8282-9E69-6553-3D31-B1713604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6EA57-7421-8085-D118-EF943693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1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6B56-34EF-64A5-E8E3-18935EDC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212E1-90A9-067F-665D-DE59532BC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88135-C3C9-96E2-C623-C3BEB44D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524D8-421D-F60C-D4DC-00628295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5F1D8-530E-9B42-61A2-824AC3BF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0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6CA3-6F8B-9D9B-98BA-F9E3ECFC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329F3-B770-D6AB-0B4E-9A408708D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60D25-2ECD-BCB5-81D2-65D40879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3643D-1A9D-0600-989E-48EE0F27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8A03C-FE0A-BE29-BCF7-F2ACF2DC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7E5E-B23F-477B-F7FD-C4FDB614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636DA-97E4-91E2-DD14-72DC3A967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2F426-2F37-2945-4593-DF5023655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715E8-A998-17F8-4272-01A2CE83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4564D-5DB1-C27A-F6D7-0C61A67B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43A86-11A4-0724-4F75-3B7FA345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1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E500-6AF7-5793-B803-B003B986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94076-F0A1-A268-2F7B-C32D24F77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C0E24-264C-FB6A-A771-4874B6085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2C8DB-3995-0889-B7B8-27C128696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552D7-21A1-5521-15FF-918AEED02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F23B0-D20F-7DD4-1137-DFC14652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CD97A-2403-5BCA-973C-514525F5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8BDCB-3595-A91F-A88A-5A3E6B01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6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477BF-711E-81E4-5FF9-7519C297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2EE31-F4F5-11B8-05F5-AF7F99B6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E07FA-0000-1758-2BCE-63D7C680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70AE8-C5AB-70FD-525C-F9B7AD41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3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0EC741-7FF5-E9EA-48CB-BD764A7C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9516E-63A4-1A0C-160D-EF61BE7A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07E3C-E5F2-3F72-73D2-672601EE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188A1-DEDE-6625-ADAC-CFD5F7B1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65E3F-2396-084C-59C9-0F3BDD15B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A3E2C-F77D-D0B9-9AF4-CD5F3F1EC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A7A6D-CA26-63EE-444C-3330B2DC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19CC7-1D9D-CF36-8A4A-403AD505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4AAF8-8987-CAC1-D29D-40D8699B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7138-ACC6-0A11-3936-98895A50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A0BAB-E8B2-D9BC-9B9D-F8886AC73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6D05F-0D35-1B9D-D245-7AD3A5D37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670B3-8BF4-23A7-415F-3761EC92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7ED22-24B9-2A6B-2BC9-715A4E6F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58449-32BC-78BB-D009-DC530C3F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6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8DEC">
            <a:alpha val="6705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749B0-8268-D32B-D1E2-54F7273F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55EDF-66F8-DF86-EF8D-A857511D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71606-CBAC-55AC-8A89-75A41641C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E289F-AC47-4C46-ABBF-3D57DB5A9705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DB41-2E63-BF0A-16EA-5C7C69376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A70FB-4A0C-BAD4-2DE8-CAFC3A514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0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yellow and black logo&#10;&#10;AI-generated content may be incorrect.">
            <a:extLst>
              <a:ext uri="{FF2B5EF4-FFF2-40B4-BE49-F238E27FC236}">
                <a16:creationId xmlns:a16="http://schemas.microsoft.com/office/drawing/2014/main" id="{6EEE4BB0-A820-639A-05A1-72EE2A6C4C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8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FE7C25-B8CC-689F-1543-A1E44817B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23282E-463F-ADFB-190C-BFBC9D8BF29E}"/>
              </a:ext>
            </a:extLst>
          </p:cNvPr>
          <p:cNvSpPr txBox="1"/>
          <p:nvPr/>
        </p:nvSpPr>
        <p:spPr>
          <a:xfrm>
            <a:off x="881605" y="742951"/>
            <a:ext cx="10428790" cy="56015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parallelism</a:t>
            </a:r>
            <a:endParaRPr lang="en-US" sz="1400" dirty="0">
              <a:latin typeface="Beloved Sans" panose="02000505000000020004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synonymous parallelism: the second line repeats the first line in different words to convey the same meaning </a:t>
            </a:r>
            <a:r>
              <a:rPr lang="en-US" sz="2600" dirty="0">
                <a:latin typeface="Baskerville" panose="02020502070401020303" pitchFamily="18" charset="0"/>
                <a:ea typeface="Baskerville" panose="02020502070401020303" pitchFamily="18" charset="0"/>
              </a:rPr>
              <a:t>(e.g., Isaiah 53:5: “But he was pierced for our transgressions,//he was crushed for our iniquities;//the punishment that brought us peace was on him,//and by his wounds we are healed.”)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antithetical parallelism: the second line presents a contrasting or opposite idea to the first </a:t>
            </a:r>
            <a:r>
              <a:rPr lang="en-US" sz="2600" dirty="0">
                <a:latin typeface="Baskerville" panose="02020502070401020303" pitchFamily="18" charset="0"/>
                <a:ea typeface="Baskerville" panose="02020502070401020303" pitchFamily="18" charset="0"/>
              </a:rPr>
              <a:t>(e.g., Prov. 10:1-2: “A wise son brings joy to his father,//but a foolish son brings grief to his mother.//Ill-gotten treasures have no lasting value,// but righteousness delivers from death.”)</a:t>
            </a:r>
          </a:p>
        </p:txBody>
      </p:sp>
    </p:spTree>
    <p:extLst>
      <p:ext uri="{BB962C8B-B14F-4D97-AF65-F5344CB8AC3E}">
        <p14:creationId xmlns:p14="http://schemas.microsoft.com/office/powerpoint/2010/main" val="428303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267BDF-6A1C-FA26-7BDD-14E318BC1D0B}"/>
              </a:ext>
            </a:extLst>
          </p:cNvPr>
          <p:cNvSpPr txBox="1"/>
          <p:nvPr/>
        </p:nvSpPr>
        <p:spPr>
          <a:xfrm>
            <a:off x="881605" y="859065"/>
            <a:ext cx="10428790" cy="51398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“Salvation” in Parallel</a:t>
            </a:r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Exodus 15:2: “The LORD is </a:t>
            </a:r>
            <a:r>
              <a:rPr lang="en-US" sz="40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my strength and my defense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//he has become my salvation.”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2 Chronicles 6:41: “May your priests, LORD God, be clothed with salvation,//may your faithful people rejoice in </a:t>
            </a:r>
            <a:r>
              <a:rPr lang="en-US" sz="40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your goodness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Psalm 13:5: “But I trust in </a:t>
            </a:r>
            <a:r>
              <a:rPr lang="en-US" sz="40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your unfailing love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;//my heart rejoices in your salvation.”</a:t>
            </a:r>
          </a:p>
        </p:txBody>
      </p:sp>
    </p:spTree>
    <p:extLst>
      <p:ext uri="{BB962C8B-B14F-4D97-AF65-F5344CB8AC3E}">
        <p14:creationId xmlns:p14="http://schemas.microsoft.com/office/powerpoint/2010/main" val="106618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B5DF8C-F994-845F-53AD-9E1EF1B85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D23258-C3D6-5146-263C-F2068B32877F}"/>
              </a:ext>
            </a:extLst>
          </p:cNvPr>
          <p:cNvSpPr txBox="1"/>
          <p:nvPr/>
        </p:nvSpPr>
        <p:spPr>
          <a:xfrm>
            <a:off x="881605" y="859065"/>
            <a:ext cx="10428790" cy="550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“Salvation” in Parallel, cont.</a:t>
            </a:r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Baskerville" panose="02020502070401020303" pitchFamily="18" charset="0"/>
                <a:ea typeface="Baskerville" panose="02020502070401020303" pitchFamily="18" charset="0"/>
              </a:rPr>
              <a:t>**Psalm 27:1: “The LORD is my light and my salvation— whom shall I fear?//The LORD is </a:t>
            </a:r>
            <a:r>
              <a:rPr lang="en-US" sz="38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the stronghold of my life</a:t>
            </a:r>
            <a:r>
              <a:rPr lang="en-US" sz="3800" dirty="0">
                <a:latin typeface="Baskerville" panose="02020502070401020303" pitchFamily="18" charset="0"/>
                <a:ea typeface="Baskerville" panose="02020502070401020303" pitchFamily="18" charset="0"/>
              </a:rPr>
              <a:t>— of whom shall I be afraid?”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Baskerville" panose="02020502070401020303" pitchFamily="18" charset="0"/>
                <a:ea typeface="Baskerville" panose="02020502070401020303" pitchFamily="18" charset="0"/>
              </a:rPr>
              <a:t>Psalm 62:1: “Truly my soul finds </a:t>
            </a:r>
            <a:r>
              <a:rPr lang="en-US" sz="38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rest in God</a:t>
            </a:r>
            <a:r>
              <a:rPr lang="en-US" sz="3800" dirty="0">
                <a:latin typeface="Baskerville" panose="02020502070401020303" pitchFamily="18" charset="0"/>
                <a:ea typeface="Baskerville" panose="02020502070401020303" pitchFamily="18" charset="0"/>
              </a:rPr>
              <a:t>; my salvation comes from him.”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Baskerville" panose="02020502070401020303" pitchFamily="18" charset="0"/>
                <a:ea typeface="Baskerville" panose="02020502070401020303" pitchFamily="18" charset="0"/>
              </a:rPr>
              <a:t>Psalm 119:123: “My eyes fail, looking for your salvation,// looking for </a:t>
            </a:r>
            <a:r>
              <a:rPr lang="en-US" sz="38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your righteous promise</a:t>
            </a:r>
            <a:r>
              <a:rPr lang="en-US" sz="3800" dirty="0">
                <a:latin typeface="Baskerville" panose="02020502070401020303" pitchFamily="18" charset="0"/>
                <a:ea typeface="Baskerville" panose="02020502070401020303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9794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D08408-3AF6-F55B-D5A5-CF489474C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1AC895-98A7-C555-B876-8195332FE7D2}"/>
              </a:ext>
            </a:extLst>
          </p:cNvPr>
          <p:cNvSpPr txBox="1"/>
          <p:nvPr/>
        </p:nvSpPr>
        <p:spPr>
          <a:xfrm>
            <a:off x="881605" y="859065"/>
            <a:ext cx="10428790" cy="51398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“Salvation” in Parallel, cont.</a:t>
            </a:r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Isaiah 49:8: “This is what the LORD says: “In the time of </a:t>
            </a:r>
            <a:r>
              <a:rPr lang="en-US" sz="40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my favor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I will answer you, //and in the day of salvation I will help you”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Isaiah 51:5: “</a:t>
            </a:r>
            <a:r>
              <a:rPr lang="en-US" sz="40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My righteousness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draws near speedily, //my salvation is on the way”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7CA4E9-0921-1CA3-4DB2-3908A67CB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1CFA4E-AE54-370F-54AD-8C93F4954DE3}"/>
              </a:ext>
            </a:extLst>
          </p:cNvPr>
          <p:cNvSpPr txBox="1"/>
          <p:nvPr/>
        </p:nvSpPr>
        <p:spPr>
          <a:xfrm>
            <a:off x="881605" y="859065"/>
            <a:ext cx="10428790" cy="550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“Salvation” in Parallel, cont.</a:t>
            </a:r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Baskerville" panose="02020502070401020303" pitchFamily="18" charset="0"/>
                <a:ea typeface="Baskerville" panose="02020502070401020303" pitchFamily="18" charset="0"/>
              </a:rPr>
              <a:t>Isaiah 62:1: “For Zion’s sake I will not keep silent,//for Jerusalem’s sake I will not remain quiet,//till </a:t>
            </a:r>
            <a:r>
              <a:rPr lang="en-US" sz="38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her vindication</a:t>
            </a:r>
            <a:r>
              <a:rPr lang="en-US" sz="3800" dirty="0">
                <a:latin typeface="Baskerville" panose="02020502070401020303" pitchFamily="18" charset="0"/>
                <a:ea typeface="Baskerville" panose="02020502070401020303" pitchFamily="18" charset="0"/>
              </a:rPr>
              <a:t> shines out like the dawn,//her salvation like a blazing torch.”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Baskerville" panose="02020502070401020303" pitchFamily="18" charset="0"/>
                <a:ea typeface="Baskerville" panose="02020502070401020303" pitchFamily="18" charset="0"/>
              </a:rPr>
              <a:t>Luke 2:30-32: “For my eyes have seen your salvation,//which you have prepared in the sight of all nations://a light for revelation to the Gentiles, //and </a:t>
            </a:r>
            <a:r>
              <a:rPr lang="en-US" sz="38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the glory </a:t>
            </a:r>
            <a:r>
              <a:rPr lang="en-US" sz="3800" dirty="0">
                <a:latin typeface="Baskerville" panose="02020502070401020303" pitchFamily="18" charset="0"/>
                <a:ea typeface="Baskerville" panose="02020502070401020303" pitchFamily="18" charset="0"/>
              </a:rPr>
              <a:t>of your people Israel.”</a:t>
            </a:r>
          </a:p>
        </p:txBody>
      </p:sp>
    </p:spTree>
    <p:extLst>
      <p:ext uri="{BB962C8B-B14F-4D97-AF65-F5344CB8AC3E}">
        <p14:creationId xmlns:p14="http://schemas.microsoft.com/office/powerpoint/2010/main" val="380725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250634-6E94-A77D-6B50-CD026C12B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200C59-065F-17EE-7CEE-567825FD4BB6}"/>
              </a:ext>
            </a:extLst>
          </p:cNvPr>
          <p:cNvSpPr txBox="1"/>
          <p:nvPr/>
        </p:nvSpPr>
        <p:spPr>
          <a:xfrm>
            <a:off x="881605" y="859065"/>
            <a:ext cx="10428790" cy="5447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“Salvation” in Parallel</a:t>
            </a:r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Baskerville" panose="02020502070401020303" pitchFamily="18" charset="0"/>
                <a:ea typeface="Baskerville" panose="02020502070401020303" pitchFamily="18" charset="0"/>
              </a:rPr>
              <a:t>our strength and defense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Baskerville" panose="02020502070401020303" pitchFamily="18" charset="0"/>
                <a:ea typeface="Baskerville" panose="02020502070401020303" pitchFamily="18" charset="0"/>
              </a:rPr>
              <a:t>God’s goodness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Baskerville" panose="02020502070401020303" pitchFamily="18" charset="0"/>
                <a:ea typeface="Baskerville" panose="02020502070401020303" pitchFamily="18" charset="0"/>
              </a:rPr>
              <a:t>God’s unfailing love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Baskerville" panose="02020502070401020303" pitchFamily="18" charset="0"/>
                <a:ea typeface="Baskerville" panose="02020502070401020303" pitchFamily="18" charset="0"/>
              </a:rPr>
              <a:t>the stronghold of my life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Baskerville" panose="02020502070401020303" pitchFamily="18" charset="0"/>
                <a:ea typeface="Baskerville" panose="02020502070401020303" pitchFamily="18" charset="0"/>
              </a:rPr>
              <a:t>rest for my soul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Baskerville" panose="02020502070401020303" pitchFamily="18" charset="0"/>
                <a:ea typeface="Baskerville" panose="02020502070401020303" pitchFamily="18" charset="0"/>
              </a:rPr>
              <a:t>God’s righteous promise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Baskerville" panose="02020502070401020303" pitchFamily="18" charset="0"/>
                <a:ea typeface="Baskerville" panose="02020502070401020303" pitchFamily="18" charset="0"/>
              </a:rPr>
              <a:t>God’s favor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Baskerville" panose="02020502070401020303" pitchFamily="18" charset="0"/>
                <a:ea typeface="Baskerville" panose="02020502070401020303" pitchFamily="18" charset="0"/>
              </a:rPr>
              <a:t>God’s righteousness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Baskerville" panose="02020502070401020303" pitchFamily="18" charset="0"/>
                <a:ea typeface="Baskerville" panose="02020502070401020303" pitchFamily="18" charset="0"/>
              </a:rPr>
              <a:t>vindication for God’s people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Baskerville" panose="02020502070401020303" pitchFamily="18" charset="0"/>
                <a:ea typeface="Baskerville" panose="02020502070401020303" pitchFamily="18" charset="0"/>
              </a:rPr>
              <a:t>a light for revelation </a:t>
            </a:r>
            <a:r>
              <a:rPr lang="en-US" sz="3000">
                <a:latin typeface="Baskerville" panose="02020502070401020303" pitchFamily="18" charset="0"/>
                <a:ea typeface="Baskerville" panose="02020502070401020303" pitchFamily="18" charset="0"/>
              </a:rPr>
              <a:t>and glory</a:t>
            </a:r>
            <a:endParaRPr lang="en-US" sz="3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6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2FFB8-5FAA-1BB4-8A58-4B928E7A8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799451-B296-30E2-58BF-8B5992F756C6}"/>
              </a:ext>
            </a:extLst>
          </p:cNvPr>
          <p:cNvSpPr txBox="1"/>
          <p:nvPr/>
        </p:nvSpPr>
        <p:spPr>
          <a:xfrm>
            <a:off x="881605" y="859065"/>
            <a:ext cx="10428790" cy="51398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Looking ahead</a:t>
            </a:r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Nov. 4/5: Global Awareness Week (also Food Bank collection week)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Nov. 11/12: Veterans Day—study content but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no meeting</a:t>
            </a:r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Nov. 18/19: Large-group teaching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Nov. 25/26: Thanksgiving Week—No Meeting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Dec. 2: Extended small groups</a:t>
            </a:r>
          </a:p>
        </p:txBody>
      </p:sp>
    </p:spTree>
    <p:extLst>
      <p:ext uri="{BB962C8B-B14F-4D97-AF65-F5344CB8AC3E}">
        <p14:creationId xmlns:p14="http://schemas.microsoft.com/office/powerpoint/2010/main" val="2590102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588FF-BFDC-6735-C971-FE0AF65BB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93853-E350-88DE-0927-1FC8EB3E48D3}"/>
              </a:ext>
            </a:extLst>
          </p:cNvPr>
          <p:cNvSpPr txBox="1"/>
          <p:nvPr/>
        </p:nvSpPr>
        <p:spPr>
          <a:xfrm>
            <a:off x="881605" y="859065"/>
            <a:ext cx="10428790" cy="51398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Global Awareness Week</a:t>
            </a:r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LEX: Gather in large group to hear from a panel of partners, then smaller groups to pray with one partner individually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AM: Please feel free to bring a brunch item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PM: Please feel free to bring desserts, cider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WAT &amp; WIL: Partners will come spend time with each group</a:t>
            </a:r>
          </a:p>
        </p:txBody>
      </p:sp>
    </p:spTree>
    <p:extLst>
      <p:ext uri="{BB962C8B-B14F-4D97-AF65-F5344CB8AC3E}">
        <p14:creationId xmlns:p14="http://schemas.microsoft.com/office/powerpoint/2010/main" val="682144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E1D112-DD88-5A90-B756-A59592D23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917310-18FB-7B45-6663-F0EDB80CCA0B}"/>
              </a:ext>
            </a:extLst>
          </p:cNvPr>
          <p:cNvSpPr txBox="1"/>
          <p:nvPr/>
        </p:nvSpPr>
        <p:spPr>
          <a:xfrm>
            <a:off x="1281112" y="920621"/>
            <a:ext cx="9629775" cy="5016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Beloved Sans" panose="02000505000000020004" pitchFamily="2" charset="77"/>
            </a:endParaRPr>
          </a:p>
          <a:p>
            <a:pPr algn="ctr"/>
            <a:endParaRPr lang="en-US" sz="3200" dirty="0">
              <a:latin typeface="Beloved Sans" panose="02000505000000020004" pitchFamily="2" charset="77"/>
            </a:endParaRPr>
          </a:p>
          <a:p>
            <a:pPr algn="ctr"/>
            <a:endParaRPr lang="en-US" sz="3200" dirty="0">
              <a:latin typeface="Beloved Sans" panose="02000505000000020004" pitchFamily="2" charset="77"/>
            </a:endParaRPr>
          </a:p>
          <a:p>
            <a:pPr algn="ctr"/>
            <a:endParaRPr lang="en-US" sz="3200" dirty="0">
              <a:latin typeface="Beloved Sans" panose="02000505000000020004" pitchFamily="2" charset="77"/>
            </a:endParaRPr>
          </a:p>
          <a:p>
            <a:pPr algn="ctr"/>
            <a:r>
              <a:rPr lang="en-US" sz="4800" dirty="0">
                <a:latin typeface="Beloved Sans" panose="02000505000000020004" pitchFamily="2" charset="77"/>
              </a:rPr>
              <a:t>Small Groups</a:t>
            </a:r>
          </a:p>
          <a:p>
            <a:endParaRPr lang="en-US" sz="3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3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5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2D670C-1372-A0AE-7F32-994B6266D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pink dress standing next to a food truck&#10;&#10;AI-generated content may be incorrect.">
            <a:extLst>
              <a:ext uri="{FF2B5EF4-FFF2-40B4-BE49-F238E27FC236}">
                <a16:creationId xmlns:a16="http://schemas.microsoft.com/office/drawing/2014/main" id="{781C33FE-4596-D187-6DA3-16A6B7B3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66" t="14444" r="23687" b="3908"/>
          <a:stretch>
            <a:fillRect/>
          </a:stretch>
        </p:blipFill>
        <p:spPr>
          <a:xfrm rot="5400000">
            <a:off x="6850223" y="685797"/>
            <a:ext cx="5178493" cy="5169159"/>
          </a:xfrm>
          <a:prstGeom prst="rect">
            <a:avLst/>
          </a:prstGeom>
        </p:spPr>
      </p:pic>
      <p:pic>
        <p:nvPicPr>
          <p:cNvPr id="6" name="Picture 5" descr="A person standing next to a car&#10;&#10;AI-generated content may be incorrect.">
            <a:extLst>
              <a:ext uri="{FF2B5EF4-FFF2-40B4-BE49-F238E27FC236}">
                <a16:creationId xmlns:a16="http://schemas.microsoft.com/office/drawing/2014/main" id="{539C6232-18A7-2D7F-2DBF-42592C082A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395" r="5853" b="8902"/>
          <a:stretch>
            <a:fillRect/>
          </a:stretch>
        </p:blipFill>
        <p:spPr>
          <a:xfrm rot="5400000">
            <a:off x="418047" y="300135"/>
            <a:ext cx="6205408" cy="625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2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6ADDF-B2C7-3EC3-5E55-BCC9AE0A5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8ADA1C-95AC-EB6E-CCE1-D5A0B8C83E67}"/>
              </a:ext>
            </a:extLst>
          </p:cNvPr>
          <p:cNvSpPr txBox="1"/>
          <p:nvPr/>
        </p:nvSpPr>
        <p:spPr>
          <a:xfrm>
            <a:off x="881605" y="651316"/>
            <a:ext cx="10428790" cy="55399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4700" dirty="0">
              <a:latin typeface="Beloved Sans" panose="02000505000000020004" pitchFamily="2" charset="77"/>
            </a:endParaRPr>
          </a:p>
          <a:p>
            <a:endParaRPr lang="en-US" sz="4700" dirty="0">
              <a:latin typeface="Beloved Sans" panose="02000505000000020004" pitchFamily="2" charset="77"/>
            </a:endParaRPr>
          </a:p>
          <a:p>
            <a:pPr algn="ctr"/>
            <a:r>
              <a:rPr lang="en-US" sz="6000" dirty="0">
                <a:latin typeface="Beloved Sans" panose="02000505000000020004" pitchFamily="2" charset="77"/>
              </a:rPr>
              <a:t>Light as Metaphor </a:t>
            </a:r>
          </a:p>
          <a:p>
            <a:pPr algn="ctr"/>
            <a:r>
              <a:rPr lang="en-US" sz="6000" dirty="0">
                <a:latin typeface="Beloved Sans" panose="02000505000000020004" pitchFamily="2" charset="77"/>
              </a:rPr>
              <a:t>for God’s </a:t>
            </a:r>
          </a:p>
          <a:p>
            <a:pPr algn="ctr"/>
            <a:r>
              <a:rPr lang="en-US" sz="6000" dirty="0">
                <a:latin typeface="Beloved Sans" panose="02000505000000020004" pitchFamily="2" charset="77"/>
              </a:rPr>
              <a:t>Life &amp; Salvation</a:t>
            </a:r>
          </a:p>
          <a:p>
            <a:pPr algn="ctr"/>
            <a:endParaRPr lang="en-US" sz="2000" dirty="0">
              <a:latin typeface="Beloved Sans" panose="02000505000000020004" pitchFamily="2" charset="77"/>
            </a:endParaRPr>
          </a:p>
          <a:p>
            <a:endParaRPr lang="en-US" sz="2000" dirty="0">
              <a:latin typeface="Beloved Sans" panose="02000505000000020004" pitchFamily="2" charset="77"/>
            </a:endParaRPr>
          </a:p>
          <a:p>
            <a:endParaRPr lang="en-US" sz="2000" dirty="0">
              <a:latin typeface="Beloved Sans" panose="02000505000000020004" pitchFamily="2" charset="77"/>
            </a:endParaRPr>
          </a:p>
          <a:p>
            <a:endParaRPr lang="en-US" sz="2000" dirty="0">
              <a:latin typeface="Beloved Sans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288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826608-157B-6D3E-EFF3-B4646D41C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2479EE-2824-3895-EF0F-67D73DE36989}"/>
              </a:ext>
            </a:extLst>
          </p:cNvPr>
          <p:cNvSpPr txBox="1"/>
          <p:nvPr/>
        </p:nvSpPr>
        <p:spPr>
          <a:xfrm>
            <a:off x="881605" y="666705"/>
            <a:ext cx="10428790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Walking in the 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Psalm 89:15: Blessed are those who have learned to acclaim you, who </a:t>
            </a:r>
            <a:r>
              <a:rPr lang="en-US" sz="3600" b="1" dirty="0">
                <a:latin typeface="Baskerville" panose="02020502070401020303" pitchFamily="18" charset="0"/>
                <a:ea typeface="Baskerville" panose="02020502070401020303" pitchFamily="18" charset="0"/>
              </a:rPr>
              <a:t>walk in the light </a:t>
            </a: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of your presence, LORD.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Isaiah 2:5: Come, descendants of Jacob, let us </a:t>
            </a:r>
            <a:r>
              <a:rPr lang="en-US" sz="3600" b="1" dirty="0">
                <a:latin typeface="Baskerville" panose="02020502070401020303" pitchFamily="18" charset="0"/>
                <a:ea typeface="Baskerville" panose="02020502070401020303" pitchFamily="18" charset="0"/>
              </a:rPr>
              <a:t>walk in the light </a:t>
            </a: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of the LORD.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1 John 1:7: But if we </a:t>
            </a:r>
            <a:r>
              <a:rPr lang="en-US" sz="3600" b="1" dirty="0">
                <a:latin typeface="Baskerville" panose="02020502070401020303" pitchFamily="18" charset="0"/>
                <a:ea typeface="Baskerville" panose="02020502070401020303" pitchFamily="18" charset="0"/>
              </a:rPr>
              <a:t>walk in the light</a:t>
            </a: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, as he is in the light, we have fellowship with one another, and the blood of Jesus, his Son, purifies us from all sin.</a:t>
            </a:r>
          </a:p>
        </p:txBody>
      </p:sp>
    </p:spTree>
    <p:extLst>
      <p:ext uri="{BB962C8B-B14F-4D97-AF65-F5344CB8AC3E}">
        <p14:creationId xmlns:p14="http://schemas.microsoft.com/office/powerpoint/2010/main" val="313082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E26032-D3DC-0898-24C9-FE6C76868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F992EB-A343-740E-EF8B-6B39426BDFC8}"/>
              </a:ext>
            </a:extLst>
          </p:cNvPr>
          <p:cNvSpPr txBox="1"/>
          <p:nvPr/>
        </p:nvSpPr>
        <p:spPr>
          <a:xfrm>
            <a:off x="881605" y="666705"/>
            <a:ext cx="10428790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Walking in the 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Isaiah 2:5: Come, descendants of Jacob, let us </a:t>
            </a:r>
            <a:r>
              <a:rPr lang="en-US" sz="3600" b="1" dirty="0">
                <a:latin typeface="Baskerville" panose="02020502070401020303" pitchFamily="18" charset="0"/>
                <a:ea typeface="Baskerville" panose="02020502070401020303" pitchFamily="18" charset="0"/>
              </a:rPr>
              <a:t>walk in the light </a:t>
            </a: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of the LORD.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Psalm 27:1a: The LORD is </a:t>
            </a:r>
            <a:r>
              <a:rPr lang="en-US" sz="3600" b="1" dirty="0">
                <a:latin typeface="Baskerville" panose="02020502070401020303" pitchFamily="18" charset="0"/>
                <a:ea typeface="Baskerville" panose="02020502070401020303" pitchFamily="18" charset="0"/>
              </a:rPr>
              <a:t>my light and my salvation</a:t>
            </a: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—whom shall I fear?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What does it mean to say that God is “my light and my salvation”? What is salvation, anyway?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How does the concept of light help us understand the concept of salvation?</a:t>
            </a:r>
          </a:p>
        </p:txBody>
      </p:sp>
    </p:spTree>
    <p:extLst>
      <p:ext uri="{BB962C8B-B14F-4D97-AF65-F5344CB8AC3E}">
        <p14:creationId xmlns:p14="http://schemas.microsoft.com/office/powerpoint/2010/main" val="412951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655428-5BA0-7F3C-1382-309DA8103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AC1988-1113-632A-383C-26EEB8D1B38B}"/>
              </a:ext>
            </a:extLst>
          </p:cNvPr>
          <p:cNvSpPr txBox="1"/>
          <p:nvPr/>
        </p:nvSpPr>
        <p:spPr>
          <a:xfrm>
            <a:off x="881605" y="666705"/>
            <a:ext cx="10428790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What does “Salvation” Mean?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>
              <a:latin typeface="Beloved Sans" panose="02000505000000020004" pitchFamily="2" charset="77"/>
              <a:ea typeface="Baskerville" panose="0202050207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>
              <a:latin typeface="Beloved Sans" panose="02000505000000020004" pitchFamily="2" charset="77"/>
              <a:ea typeface="Baskerville" panose="0202050207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>
              <a:latin typeface="Beloved Sans" panose="02000505000000020004" pitchFamily="2" charset="77"/>
              <a:ea typeface="Baskerville" panose="0202050207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>
              <a:latin typeface="Beloved Sans" panose="02000505000000020004" pitchFamily="2" charset="77"/>
              <a:ea typeface="Baskerville" panose="0202050207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>
              <a:latin typeface="Beloved Sans" panose="02000505000000020004" pitchFamily="2" charset="77"/>
              <a:ea typeface="Baskerville" panose="0202050207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>
              <a:latin typeface="Beloved Sans" panose="02000505000000020004" pitchFamily="2" charset="77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7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DA7416-0C4B-0068-953A-D36406E64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7642A7-202F-39C3-2773-58649F8994B8}"/>
              </a:ext>
            </a:extLst>
          </p:cNvPr>
          <p:cNvSpPr txBox="1"/>
          <p:nvPr/>
        </p:nvSpPr>
        <p:spPr>
          <a:xfrm>
            <a:off x="881605" y="742951"/>
            <a:ext cx="10428790" cy="5170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Exodus 15:1-3</a:t>
            </a:r>
            <a:endParaRPr lang="en-US" sz="1400" dirty="0">
              <a:latin typeface="Beloved Sans" panose="02000505000000020004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Then Moses and the Israelites sang this song to the LORD:</a:t>
            </a:r>
          </a:p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	“I will sing to the LORD,</a:t>
            </a:r>
          </a:p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	    for he is highly exalted.</a:t>
            </a:r>
          </a:p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	Both horse and driver</a:t>
            </a:r>
          </a:p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	    he has hurled into the sea.</a:t>
            </a:r>
          </a:p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	</a:t>
            </a:r>
          </a:p>
          <a:p>
            <a:endParaRPr lang="en-US" sz="3600" baseline="30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6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CB352B-1052-7C9F-B975-8E5AF1705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85EDFE-5101-5178-9FED-531D415B6C6E}"/>
              </a:ext>
            </a:extLst>
          </p:cNvPr>
          <p:cNvSpPr txBox="1"/>
          <p:nvPr/>
        </p:nvSpPr>
        <p:spPr>
          <a:xfrm>
            <a:off x="881605" y="742951"/>
            <a:ext cx="10428790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Exodus 15:1-3</a:t>
            </a:r>
            <a:endParaRPr lang="en-US" sz="1400" dirty="0">
              <a:latin typeface="Beloved Sans" panose="02000505000000020004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	</a:t>
            </a:r>
            <a:r>
              <a:rPr lang="en-US" sz="3600" baseline="30000" dirty="0">
                <a:latin typeface="Baskerville" panose="02020502070401020303" pitchFamily="18" charset="0"/>
                <a:ea typeface="Baskerville" panose="02020502070401020303" pitchFamily="18" charset="0"/>
              </a:rPr>
              <a:t>2</a:t>
            </a: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 “The LORD is my strength and my defense;</a:t>
            </a:r>
          </a:p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    	he has become my </a:t>
            </a:r>
            <a:r>
              <a:rPr lang="en-US" sz="3600" b="1" dirty="0">
                <a:latin typeface="Baskerville" panose="02020502070401020303" pitchFamily="18" charset="0"/>
                <a:ea typeface="Baskerville" panose="02020502070401020303" pitchFamily="18" charset="0"/>
              </a:rPr>
              <a:t>salvation</a:t>
            </a: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.</a:t>
            </a:r>
          </a:p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	He is my God, and I will praise him,</a:t>
            </a:r>
          </a:p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	    my father’s God, and I will exalt him.</a:t>
            </a:r>
          </a:p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	</a:t>
            </a:r>
            <a:r>
              <a:rPr lang="en-US" sz="3600" baseline="30000" dirty="0">
                <a:latin typeface="Baskerville" panose="02020502070401020303" pitchFamily="18" charset="0"/>
                <a:ea typeface="Baskerville" panose="02020502070401020303" pitchFamily="18" charset="0"/>
              </a:rPr>
              <a:t>3</a:t>
            </a: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 The LORD is a warrior;</a:t>
            </a:r>
          </a:p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    	the LORD is his name.”</a:t>
            </a:r>
          </a:p>
          <a:p>
            <a:endParaRPr lang="en-US" sz="3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3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4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888A40-14C9-1551-62AE-E10B18CB1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5BBC79-2105-87AC-5928-6F8CA0DDB33C}"/>
              </a:ext>
            </a:extLst>
          </p:cNvPr>
          <p:cNvSpPr txBox="1"/>
          <p:nvPr/>
        </p:nvSpPr>
        <p:spPr>
          <a:xfrm>
            <a:off x="881605" y="742951"/>
            <a:ext cx="10428790" cy="498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“Salvation”</a:t>
            </a:r>
            <a:endParaRPr lang="en-US" sz="1400" dirty="0">
              <a:latin typeface="Beloved Sans" panose="02000505000000020004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he-IL" sz="36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יְשׁוּעָה</a:t>
            </a:r>
            <a:r>
              <a:rPr lang="he-IL" sz="48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  <a:r>
              <a:rPr lang="en-US" sz="4800" dirty="0">
                <a:latin typeface="Baskerville" panose="02020502070401020303" pitchFamily="18" charset="0"/>
                <a:ea typeface="Baskerville" panose="02020502070401020303" pitchFamily="18" charset="0"/>
              </a:rPr>
              <a:t>    </a:t>
            </a:r>
            <a:r>
              <a:rPr lang="en-US" sz="48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yᵉšûʽâ</a:t>
            </a:r>
            <a:endParaRPr lang="en-US" sz="3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salvation, deliverance, help, rescue from a dangerous circumstance; rescue from earthly enemies; can refer to being saved from guilt, sin, and punishment; related concepts: victory, rescue, safety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latin typeface="Baskerville" panose="02020502070401020303" pitchFamily="18" charset="0"/>
                <a:ea typeface="Baskerville" panose="02020502070401020303" pitchFamily="18" charset="0"/>
              </a:rPr>
              <a:t>Joshua</a:t>
            </a: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 = “the LORD saves”; in Greek = </a:t>
            </a:r>
            <a:r>
              <a:rPr lang="en-US" sz="3600" i="1" dirty="0">
                <a:latin typeface="Baskerville" panose="02020502070401020303" pitchFamily="18" charset="0"/>
                <a:ea typeface="Baskerville" panose="02020502070401020303" pitchFamily="18" charset="0"/>
              </a:rPr>
              <a:t>Jesus </a:t>
            </a: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(see Mt. 1:21)</a:t>
            </a:r>
          </a:p>
        </p:txBody>
      </p:sp>
    </p:spTree>
    <p:extLst>
      <p:ext uri="{BB962C8B-B14F-4D97-AF65-F5344CB8AC3E}">
        <p14:creationId xmlns:p14="http://schemas.microsoft.com/office/powerpoint/2010/main" val="205857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7960</TotalTime>
  <Words>918</Words>
  <Application>Microsoft Macintosh PowerPoint</Application>
  <PresentationFormat>Widescreen</PresentationFormat>
  <Paragraphs>95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Baskerville</vt:lpstr>
      <vt:lpstr>Beloved Sans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Keeler</dc:creator>
  <cp:lastModifiedBy>Rachel Keeler</cp:lastModifiedBy>
  <cp:revision>3</cp:revision>
  <dcterms:created xsi:type="dcterms:W3CDTF">2023-09-23T01:00:28Z</dcterms:created>
  <dcterms:modified xsi:type="dcterms:W3CDTF">2025-10-28T20:53:39Z</dcterms:modified>
</cp:coreProperties>
</file>