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305" r:id="rId2"/>
    <p:sldId id="343" r:id="rId3"/>
    <p:sldId id="342" r:id="rId4"/>
    <p:sldId id="278" r:id="rId5"/>
    <p:sldId id="344" r:id="rId6"/>
    <p:sldId id="345" r:id="rId7"/>
    <p:sldId id="346" r:id="rId8"/>
    <p:sldId id="347" r:id="rId9"/>
    <p:sldId id="349" r:id="rId10"/>
    <p:sldId id="350" r:id="rId11"/>
    <p:sldId id="351" r:id="rId12"/>
    <p:sldId id="352" r:id="rId13"/>
    <p:sldId id="353" r:id="rId14"/>
    <p:sldId id="354" r:id="rId15"/>
    <p:sldId id="279" r:id="rId16"/>
    <p:sldId id="324" r:id="rId17"/>
    <p:sldId id="32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267"/>
    <a:srgbClr val="FFE099"/>
    <a:srgbClr val="F0BBAA"/>
    <a:srgbClr val="FC996F"/>
    <a:srgbClr val="BD8D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B94D6B-37AD-C040-A552-C80437109138}" v="16" dt="2025-09-30T11:36:46.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68"/>
    <p:restoredTop sz="94716"/>
  </p:normalViewPr>
  <p:slideViewPr>
    <p:cSldViewPr snapToGrid="0">
      <p:cViewPr varScale="1">
        <p:scale>
          <a:sx n="103" d="100"/>
          <a:sy n="103" d="100"/>
        </p:scale>
        <p:origin x="4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D6BC1-7756-3646-B3F5-06DFA8E9F3E1}" type="datetimeFigureOut">
              <a:rPr lang="en-US" smtClean="0"/>
              <a:t>9/29/25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C1EB0-A7BC-F444-8423-7C7A54B48F86}" type="slidenum">
              <a:rPr lang="en-US" smtClean="0"/>
              <a:t>‹#›</a:t>
            </a:fld>
            <a:endParaRPr lang="en-US"/>
          </a:p>
        </p:txBody>
      </p:sp>
    </p:spTree>
    <p:extLst>
      <p:ext uri="{BB962C8B-B14F-4D97-AF65-F5344CB8AC3E}">
        <p14:creationId xmlns:p14="http://schemas.microsoft.com/office/powerpoint/2010/main" val="1750761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FC1EB0-A7BC-F444-8423-7C7A54B48F86}" type="slidenum">
              <a:rPr lang="en-US" smtClean="0"/>
              <a:t>1</a:t>
            </a:fld>
            <a:endParaRPr lang="en-US"/>
          </a:p>
        </p:txBody>
      </p:sp>
    </p:spTree>
    <p:extLst>
      <p:ext uri="{BB962C8B-B14F-4D97-AF65-F5344CB8AC3E}">
        <p14:creationId xmlns:p14="http://schemas.microsoft.com/office/powerpoint/2010/main" val="2264655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EE565-95E2-B08B-719C-10ECAA4447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E2127D-5CDE-3132-B258-FE982613A4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30091-CDCA-FC76-9CE1-B7A083E57B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BA86AA-F7BD-6FC1-62B2-6DFE499FC177}"/>
              </a:ext>
            </a:extLst>
          </p:cNvPr>
          <p:cNvSpPr>
            <a:spLocks noGrp="1"/>
          </p:cNvSpPr>
          <p:nvPr>
            <p:ph type="sldNum" sz="quarter" idx="5"/>
          </p:nvPr>
        </p:nvSpPr>
        <p:spPr/>
        <p:txBody>
          <a:bodyPr/>
          <a:lstStyle/>
          <a:p>
            <a:fld id="{B2FC1EB0-A7BC-F444-8423-7C7A54B48F86}" type="slidenum">
              <a:rPr lang="en-US" smtClean="0"/>
              <a:t>2</a:t>
            </a:fld>
            <a:endParaRPr lang="en-US"/>
          </a:p>
        </p:txBody>
      </p:sp>
    </p:spTree>
    <p:extLst>
      <p:ext uri="{BB962C8B-B14F-4D97-AF65-F5344CB8AC3E}">
        <p14:creationId xmlns:p14="http://schemas.microsoft.com/office/powerpoint/2010/main" val="448167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DAB7C-0548-489B-306D-142DAC7175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F2579-B874-EF34-C7C6-B4D8444D0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4859D-6809-9CBD-8D4A-76CC11F1A1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46661F-034E-805C-FB10-3615E407C2DC}"/>
              </a:ext>
            </a:extLst>
          </p:cNvPr>
          <p:cNvSpPr>
            <a:spLocks noGrp="1"/>
          </p:cNvSpPr>
          <p:nvPr>
            <p:ph type="sldNum" sz="quarter" idx="5"/>
          </p:nvPr>
        </p:nvSpPr>
        <p:spPr/>
        <p:txBody>
          <a:bodyPr/>
          <a:lstStyle/>
          <a:p>
            <a:fld id="{B2FC1EB0-A7BC-F444-8423-7C7A54B48F86}" type="slidenum">
              <a:rPr lang="en-US" smtClean="0"/>
              <a:t>3</a:t>
            </a:fld>
            <a:endParaRPr lang="en-US"/>
          </a:p>
        </p:txBody>
      </p:sp>
    </p:spTree>
    <p:extLst>
      <p:ext uri="{BB962C8B-B14F-4D97-AF65-F5344CB8AC3E}">
        <p14:creationId xmlns:p14="http://schemas.microsoft.com/office/powerpoint/2010/main" val="59330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C5F2-F122-0459-6AA7-82B5D6E153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D13370-E29E-A368-64D2-C22A716FA3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024889-7E72-B283-3A77-EE912412D4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2CB021-7F5C-5330-F0D8-1A4CCC369905}"/>
              </a:ext>
            </a:extLst>
          </p:cNvPr>
          <p:cNvSpPr>
            <a:spLocks noGrp="1"/>
          </p:cNvSpPr>
          <p:nvPr>
            <p:ph type="sldNum" sz="quarter" idx="5"/>
          </p:nvPr>
        </p:nvSpPr>
        <p:spPr/>
        <p:txBody>
          <a:bodyPr/>
          <a:lstStyle/>
          <a:p>
            <a:fld id="{B2FC1EB0-A7BC-F444-8423-7C7A54B48F86}" type="slidenum">
              <a:rPr lang="en-US" smtClean="0"/>
              <a:t>13</a:t>
            </a:fld>
            <a:endParaRPr lang="en-US"/>
          </a:p>
        </p:txBody>
      </p:sp>
    </p:spTree>
    <p:extLst>
      <p:ext uri="{BB962C8B-B14F-4D97-AF65-F5344CB8AC3E}">
        <p14:creationId xmlns:p14="http://schemas.microsoft.com/office/powerpoint/2010/main" val="3780514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53926-7CCC-3214-21A2-340D992FF0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C6FC08-A994-9B56-5CBB-98563337CC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86EBBC-31A5-E211-4347-03DE55D07B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6B9AA5-4F59-F1BE-3E3F-DE75F0AE609B}"/>
              </a:ext>
            </a:extLst>
          </p:cNvPr>
          <p:cNvSpPr>
            <a:spLocks noGrp="1"/>
          </p:cNvSpPr>
          <p:nvPr>
            <p:ph type="sldNum" sz="quarter" idx="5"/>
          </p:nvPr>
        </p:nvSpPr>
        <p:spPr/>
        <p:txBody>
          <a:bodyPr/>
          <a:lstStyle/>
          <a:p>
            <a:fld id="{B2FC1EB0-A7BC-F444-8423-7C7A54B48F86}" type="slidenum">
              <a:rPr lang="en-US" smtClean="0"/>
              <a:t>14</a:t>
            </a:fld>
            <a:endParaRPr lang="en-US"/>
          </a:p>
        </p:txBody>
      </p:sp>
    </p:spTree>
    <p:extLst>
      <p:ext uri="{BB962C8B-B14F-4D97-AF65-F5344CB8AC3E}">
        <p14:creationId xmlns:p14="http://schemas.microsoft.com/office/powerpoint/2010/main" val="3003320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22625-E32E-10EE-8378-204E053B4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97BE43-5FAB-EC68-D3A2-81214290D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F29B45-93C3-6C94-8A56-4DF5CC8883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9B9F3A-53B9-ED0B-AB61-BAB098C743F9}"/>
              </a:ext>
            </a:extLst>
          </p:cNvPr>
          <p:cNvSpPr>
            <a:spLocks noGrp="1"/>
          </p:cNvSpPr>
          <p:nvPr>
            <p:ph type="sldNum" sz="quarter" idx="5"/>
          </p:nvPr>
        </p:nvSpPr>
        <p:spPr/>
        <p:txBody>
          <a:bodyPr/>
          <a:lstStyle/>
          <a:p>
            <a:fld id="{B2FC1EB0-A7BC-F444-8423-7C7A54B48F86}" type="slidenum">
              <a:rPr lang="en-US" smtClean="0"/>
              <a:t>16</a:t>
            </a:fld>
            <a:endParaRPr lang="en-US"/>
          </a:p>
        </p:txBody>
      </p:sp>
    </p:spTree>
    <p:extLst>
      <p:ext uri="{BB962C8B-B14F-4D97-AF65-F5344CB8AC3E}">
        <p14:creationId xmlns:p14="http://schemas.microsoft.com/office/powerpoint/2010/main" val="70932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796D-2950-57D4-FEAC-8D3D3E4861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0ED07A-66D4-E8EF-9C7A-AF8DD03CA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B17E4D-5066-3C1B-E781-708B470BD64C}"/>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1D791072-39C5-8459-CCCD-94C1199C54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0EF18B-0176-11C6-9448-01258D92C1BE}"/>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297040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0F3DE-EA24-EEFE-0143-3B93A3AC34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D5802B-BE5C-C9E9-29E6-70D0CEC40F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E1B8AA-951D-7A8B-5C43-CA99C7AC3F51}"/>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DBF5F1C0-2E3D-04AF-FECA-D307456F9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DE8F5-2A41-ED50-3E0D-18B8734C74C6}"/>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3840889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4CA0A6-558F-4352-8854-F3327BE868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1748B0-EDBE-7A6D-FAC5-1B796144D7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789CE0-3C00-B810-28A5-918CAF3AF009}"/>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911D8282-9E69-6553-3D31-B171360401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76EA57-7421-8085-D118-EF9436938B14}"/>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428151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B6B56-34EF-64A5-E8E3-18935EDCF6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F212E1-90A9-067F-665D-DE59532BCD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C88135-C3C9-96E2-C623-C3BEB44D1E06}"/>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BA8524D8-421D-F60C-D4DC-00628295B1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35F1D8-530E-9B42-61A2-824AC3BF3F7D}"/>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383070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A6CA3-6F8B-9D9B-98BA-F9E3ECFCC8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5329F3-B770-D6AB-0B4E-9A408708D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F60D25-2ECD-BCB5-81D2-65D408791ABD}"/>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29F3643D-1A9D-0600-989E-48EE0F273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58A03C-FE0A-BE29-BCF7-F2ACF2DC1688}"/>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294090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37E5E-B23F-477B-F7FD-C4FDB6144B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9636DA-97E4-91E2-DD14-72DC3A967F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12F426-2F37-2945-4593-DF5023655F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8715E8-A998-17F8-4272-01A2CE832B85}"/>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6" name="Footer Placeholder 5">
            <a:extLst>
              <a:ext uri="{FF2B5EF4-FFF2-40B4-BE49-F238E27FC236}">
                <a16:creationId xmlns:a16="http://schemas.microsoft.com/office/drawing/2014/main" id="{C1A4564D-5DB1-C27A-F6D7-0C61A67B51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343A86-11A4-0724-4F75-3B7FA345C208}"/>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951211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BE500-6AF7-5793-B803-B003B986D2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894076-F0A1-A268-2F7B-C32D24F778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0C0E24-264C-FB6A-A771-4874B6085B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D2C8DB-3995-0889-B7B8-27C1286960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6552D7-21A1-5521-15FF-918AEED027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5F23B0-D20F-7DD4-1137-DFC14652CAF1}"/>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8" name="Footer Placeholder 7">
            <a:extLst>
              <a:ext uri="{FF2B5EF4-FFF2-40B4-BE49-F238E27FC236}">
                <a16:creationId xmlns:a16="http://schemas.microsoft.com/office/drawing/2014/main" id="{A17CD97A-2403-5BCA-973C-514525F50D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C8BDCB-3595-A91F-A88A-5A3E6B011C81}"/>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216346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77BF-711E-81E4-5FF9-7519C297FB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A2EE31-F4F5-11B8-05F5-AF7F99B64E99}"/>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4" name="Footer Placeholder 3">
            <a:extLst>
              <a:ext uri="{FF2B5EF4-FFF2-40B4-BE49-F238E27FC236}">
                <a16:creationId xmlns:a16="http://schemas.microsoft.com/office/drawing/2014/main" id="{FDEE07FA-0000-1758-2BCE-63D7C680C4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170AE8-C5AB-70FD-525C-F9B7AD41F164}"/>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254343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0EC741-7FF5-E9EA-48CB-BD764A7CA7CC}"/>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3" name="Footer Placeholder 2">
            <a:extLst>
              <a:ext uri="{FF2B5EF4-FFF2-40B4-BE49-F238E27FC236}">
                <a16:creationId xmlns:a16="http://schemas.microsoft.com/office/drawing/2014/main" id="{D5F9516E-63A4-1A0C-160D-EF61BE7A6A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A07E3C-E5F2-3F72-73D2-672601EE0D5A}"/>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301742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188A1-DEDE-6625-ADAC-CFD5F7B129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865E3F-2396-084C-59C9-0F3BDD15BE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3A3E2C-F77D-D0B9-9AF4-CD5F3F1ECD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4A7A6D-CA26-63EE-444C-3330B2DC3835}"/>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6" name="Footer Placeholder 5">
            <a:extLst>
              <a:ext uri="{FF2B5EF4-FFF2-40B4-BE49-F238E27FC236}">
                <a16:creationId xmlns:a16="http://schemas.microsoft.com/office/drawing/2014/main" id="{29E19CC7-1D9D-CF36-8A4A-403AD5053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A4AAF8-8987-CAC1-D29D-40D8699B7F10}"/>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300561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37138-ACC6-0A11-3936-98895A509A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1A0BAB-E8B2-D9BC-9B9D-F8886AC73F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16D05F-0D35-1B9D-D245-7AD3A5D372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1670B3-8BF4-23A7-415F-3761EC92583A}"/>
              </a:ext>
            </a:extLst>
          </p:cNvPr>
          <p:cNvSpPr>
            <a:spLocks noGrp="1"/>
          </p:cNvSpPr>
          <p:nvPr>
            <p:ph type="dt" sz="half" idx="10"/>
          </p:nvPr>
        </p:nvSpPr>
        <p:spPr/>
        <p:txBody>
          <a:bodyPr/>
          <a:lstStyle/>
          <a:p>
            <a:fld id="{A17E289F-AC47-4C46-ABBF-3D57DB5A9705}" type="datetimeFigureOut">
              <a:rPr lang="en-US" smtClean="0"/>
              <a:t>9/29/25</a:t>
            </a:fld>
            <a:endParaRPr lang="en-US"/>
          </a:p>
        </p:txBody>
      </p:sp>
      <p:sp>
        <p:nvSpPr>
          <p:cNvPr id="6" name="Footer Placeholder 5">
            <a:extLst>
              <a:ext uri="{FF2B5EF4-FFF2-40B4-BE49-F238E27FC236}">
                <a16:creationId xmlns:a16="http://schemas.microsoft.com/office/drawing/2014/main" id="{FBE7ED22-24B9-2A6B-2BC9-715A4E6F3C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A58449-32BC-78BB-D009-DC530C3F8E73}"/>
              </a:ext>
            </a:extLst>
          </p:cNvPr>
          <p:cNvSpPr>
            <a:spLocks noGrp="1"/>
          </p:cNvSpPr>
          <p:nvPr>
            <p:ph type="sldNum" sz="quarter" idx="12"/>
          </p:nvPr>
        </p:nvSpPr>
        <p:spPr/>
        <p:txBody>
          <a:bodyPr/>
          <a:lstStyle/>
          <a:p>
            <a:fld id="{34735480-A0D1-2B44-94A9-761DF96CAE4D}" type="slidenum">
              <a:rPr lang="en-US" smtClean="0"/>
              <a:t>‹#›</a:t>
            </a:fld>
            <a:endParaRPr lang="en-US"/>
          </a:p>
        </p:txBody>
      </p:sp>
    </p:spTree>
    <p:extLst>
      <p:ext uri="{BB962C8B-B14F-4D97-AF65-F5344CB8AC3E}">
        <p14:creationId xmlns:p14="http://schemas.microsoft.com/office/powerpoint/2010/main" val="2695869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D8DEC">
            <a:alpha val="67059"/>
          </a:srgb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8749B0-8268-D32B-D1E2-54F7273F4D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355EDF-66F8-DF86-EF8D-A857511D6A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371606-CBAC-55AC-8A89-75A41641CF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E289F-AC47-4C46-ABBF-3D57DB5A9705}" type="datetimeFigureOut">
              <a:rPr lang="en-US" smtClean="0"/>
              <a:t>9/29/25</a:t>
            </a:fld>
            <a:endParaRPr lang="en-US"/>
          </a:p>
        </p:txBody>
      </p:sp>
      <p:sp>
        <p:nvSpPr>
          <p:cNvPr id="5" name="Footer Placeholder 4">
            <a:extLst>
              <a:ext uri="{FF2B5EF4-FFF2-40B4-BE49-F238E27FC236}">
                <a16:creationId xmlns:a16="http://schemas.microsoft.com/office/drawing/2014/main" id="{14F1DB41-2E63-BF0A-16EA-5C7C693765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5A70FB-4A0C-BAD4-2DE8-CAFC3A514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35480-A0D1-2B44-94A9-761DF96CAE4D}" type="slidenum">
              <a:rPr lang="en-US" smtClean="0"/>
              <a:t>‹#›</a:t>
            </a:fld>
            <a:endParaRPr lang="en-US"/>
          </a:p>
        </p:txBody>
      </p:sp>
    </p:spTree>
    <p:extLst>
      <p:ext uri="{BB962C8B-B14F-4D97-AF65-F5344CB8AC3E}">
        <p14:creationId xmlns:p14="http://schemas.microsoft.com/office/powerpoint/2010/main" val="614304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Picture 3" descr="A yellow and black logo&#10;&#10;AI-generated content may be incorrect.">
            <a:extLst>
              <a:ext uri="{FF2B5EF4-FFF2-40B4-BE49-F238E27FC236}">
                <a16:creationId xmlns:a16="http://schemas.microsoft.com/office/drawing/2014/main" id="{6EEE4BB0-A820-639A-05A1-72EE2A6C4C5F}"/>
              </a:ext>
            </a:extLst>
          </p:cNvPr>
          <p:cNvPicPr>
            <a:picLocks noChangeAspect="1"/>
          </p:cNvPicPr>
          <p:nvPr/>
        </p:nvPicPr>
        <p:blipFill>
          <a:blip r:embed="rId3"/>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2498286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93F7F809-D186-FB24-CFDE-63491E5C74E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3F8409-15BC-F2B4-0347-D6AB6F84921A}"/>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1:5</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“God called the light “day,” and the darkness he called “night.” And there was evening, and there was morning—the first day.”</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to name = to claim authority over</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daytime + nighttime = time</a:t>
            </a: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947628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359C3D28-5122-D417-381A-FC2C1949DE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ADC311E-6CEF-61F8-EE6C-BAB1D397EF9D}"/>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1:14-19</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“And God said, “Let there be lights in the vault of the sky to separate the day from the night, and let them serve as signs to mark sacred times, and days and years, and let them be lights in the vault of the sky to give light on the earth.” And it was so. God made two great lights—the greater light to govern the day and the lesser light to govern the night. He also made the stars. God set them in the vault of the sky to give light on the</a:t>
            </a:r>
          </a:p>
        </p:txBody>
      </p:sp>
    </p:spTree>
    <p:extLst>
      <p:ext uri="{BB962C8B-B14F-4D97-AF65-F5344CB8AC3E}">
        <p14:creationId xmlns:p14="http://schemas.microsoft.com/office/powerpoint/2010/main" val="974329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8EB8162F-FE40-E33F-8F4A-7B16E36B165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1628CFA-DD96-AE14-7C76-48E231E957A4}"/>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1:14-19, cont.</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earth, to govern the day and the night, and to separate light from darkness. And God saw that it was good. And there was evening, and there was morning—the fourth day.”</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words “sun” and “moon” not used here</a:t>
            </a:r>
          </a:p>
          <a:p>
            <a:pPr marL="571500" indent="-571500">
              <a:buFont typeface="Arial" panose="020B0604020202020204" pitchFamily="34" charset="0"/>
              <a:buChar char="•"/>
            </a:pPr>
            <a:r>
              <a:rPr lang="en-US" sz="3600" b="1" dirty="0">
                <a:latin typeface="Baskerville" panose="02020502070401020303" pitchFamily="18" charset="0"/>
                <a:ea typeface="Baskerville" panose="02020502070401020303" pitchFamily="18" charset="0"/>
              </a:rPr>
              <a:t>why</a:t>
            </a:r>
            <a:r>
              <a:rPr lang="en-US" sz="3600" dirty="0">
                <a:latin typeface="Baskerville" panose="02020502070401020303" pitchFamily="18" charset="0"/>
                <a:ea typeface="Baskerville" panose="02020502070401020303" pitchFamily="18" charset="0"/>
              </a:rPr>
              <a:t>, not </a:t>
            </a:r>
            <a:r>
              <a:rPr lang="en-US" sz="3600" b="1" dirty="0">
                <a:latin typeface="Baskerville" panose="02020502070401020303" pitchFamily="18" charset="0"/>
                <a:ea typeface="Baskerville" panose="02020502070401020303" pitchFamily="18" charset="0"/>
              </a:rPr>
              <a:t>how</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purpose: to mark sacred time</a:t>
            </a: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2320263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112D51FA-515B-7191-66EC-3C3C775C31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2A84FD-D4C1-3184-5C14-920E492D36B7}"/>
              </a:ext>
            </a:extLst>
          </p:cNvPr>
          <p:cNvSpPr txBox="1"/>
          <p:nvPr/>
        </p:nvSpPr>
        <p:spPr>
          <a:xfrm>
            <a:off x="881605" y="666705"/>
            <a:ext cx="10428790" cy="5539978"/>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Responsive Reading &amp; Prayer</a:t>
            </a:r>
          </a:p>
          <a:p>
            <a:r>
              <a:rPr lang="en-US" sz="3400" dirty="0">
                <a:latin typeface="Baskerville" panose="02020502070401020303" pitchFamily="18" charset="0"/>
                <a:ea typeface="Baskerville" panose="02020502070401020303" pitchFamily="18" charset="0"/>
              </a:rPr>
              <a:t>“For the sake of Jacob my servant,</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of Israel my chosen,</a:t>
            </a:r>
            <a:endParaRPr lang="en-US" sz="3400" dirty="0">
              <a:latin typeface="Baskerville" panose="02020502070401020303" pitchFamily="18" charset="0"/>
              <a:ea typeface="Baskerville" panose="02020502070401020303" pitchFamily="18" charset="0"/>
            </a:endParaRPr>
          </a:p>
          <a:p>
            <a:r>
              <a:rPr lang="en-US" sz="3400" dirty="0">
                <a:latin typeface="Baskerville" panose="02020502070401020303" pitchFamily="18" charset="0"/>
                <a:ea typeface="Baskerville" panose="02020502070401020303" pitchFamily="18" charset="0"/>
              </a:rPr>
              <a:t>I summon you by name</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and bestow on you a title of honor,</a:t>
            </a:r>
            <a:endParaRPr lang="en-US" sz="3400" dirty="0">
              <a:latin typeface="Baskerville" panose="02020502070401020303" pitchFamily="18" charset="0"/>
              <a:ea typeface="Baskerville" panose="02020502070401020303" pitchFamily="18" charset="0"/>
            </a:endParaRPr>
          </a:p>
          <a:p>
            <a:r>
              <a:rPr lang="en-US" sz="3400" dirty="0">
                <a:latin typeface="Baskerville" panose="02020502070401020303" pitchFamily="18" charset="0"/>
                <a:ea typeface="Baskerville" panose="02020502070401020303" pitchFamily="18" charset="0"/>
              </a:rPr>
              <a:t>    though you do not acknowledge me.</a:t>
            </a:r>
          </a:p>
          <a:p>
            <a:r>
              <a:rPr lang="en-US" sz="3400" dirty="0">
                <a:latin typeface="Baskerville" panose="02020502070401020303" pitchFamily="18" charset="0"/>
                <a:ea typeface="Baskerville" panose="02020502070401020303" pitchFamily="18" charset="0"/>
              </a:rPr>
              <a:t>I am the LORD, and there is no other;</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apart from me there is no God.</a:t>
            </a:r>
            <a:endParaRPr lang="en-US" sz="3400" dirty="0">
              <a:latin typeface="Baskerville" panose="02020502070401020303" pitchFamily="18" charset="0"/>
              <a:ea typeface="Baskerville" panose="02020502070401020303" pitchFamily="18" charset="0"/>
            </a:endParaRPr>
          </a:p>
          <a:p>
            <a:r>
              <a:rPr lang="en-US" sz="3400" dirty="0">
                <a:latin typeface="Baskerville" panose="02020502070401020303" pitchFamily="18" charset="0"/>
                <a:ea typeface="Baskerville" panose="02020502070401020303" pitchFamily="18" charset="0"/>
              </a:rPr>
              <a:t>I will strengthen you,</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though you have not acknowledged me,</a:t>
            </a:r>
          </a:p>
        </p:txBody>
      </p:sp>
    </p:spTree>
    <p:extLst>
      <p:ext uri="{BB962C8B-B14F-4D97-AF65-F5344CB8AC3E}">
        <p14:creationId xmlns:p14="http://schemas.microsoft.com/office/powerpoint/2010/main" val="544146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66C236CC-CA73-DD14-9007-41642CB01E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8CF3E4-7E2E-88A4-C524-4DC73019C1CD}"/>
              </a:ext>
            </a:extLst>
          </p:cNvPr>
          <p:cNvSpPr txBox="1"/>
          <p:nvPr/>
        </p:nvSpPr>
        <p:spPr>
          <a:xfrm>
            <a:off x="881605" y="666705"/>
            <a:ext cx="10428790" cy="5016758"/>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Responsive Reading &amp; Prayer</a:t>
            </a:r>
          </a:p>
          <a:p>
            <a:r>
              <a:rPr lang="en-US" sz="3400" dirty="0">
                <a:latin typeface="Baskerville" panose="02020502070401020303" pitchFamily="18" charset="0"/>
                <a:ea typeface="Baskerville" panose="02020502070401020303" pitchFamily="18" charset="0"/>
              </a:rPr>
              <a:t>so that from the rising of the sun</a:t>
            </a:r>
          </a:p>
          <a:p>
            <a:r>
              <a:rPr lang="en-US" sz="3400" b="1" dirty="0">
                <a:latin typeface="Baskerville" panose="02020502070401020303" pitchFamily="18" charset="0"/>
                <a:ea typeface="Baskerville" panose="02020502070401020303" pitchFamily="18" charset="0"/>
              </a:rPr>
              <a:t>    to the place of its setting</a:t>
            </a:r>
            <a:endParaRPr lang="en-US" sz="3400" dirty="0">
              <a:latin typeface="Baskerville" panose="02020502070401020303" pitchFamily="18" charset="0"/>
              <a:ea typeface="Baskerville" panose="02020502070401020303" pitchFamily="18" charset="0"/>
            </a:endParaRPr>
          </a:p>
          <a:p>
            <a:r>
              <a:rPr lang="en-US" sz="3400" dirty="0">
                <a:latin typeface="Baskerville" panose="02020502070401020303" pitchFamily="18" charset="0"/>
                <a:ea typeface="Baskerville" panose="02020502070401020303" pitchFamily="18" charset="0"/>
              </a:rPr>
              <a:t>people may know there is none besides me.</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I am the LORD, and there is no other.</a:t>
            </a:r>
          </a:p>
          <a:p>
            <a:r>
              <a:rPr lang="en-US" sz="3400" dirty="0">
                <a:latin typeface="Baskerville" panose="02020502070401020303" pitchFamily="18" charset="0"/>
                <a:ea typeface="Baskerville" panose="02020502070401020303" pitchFamily="18" charset="0"/>
              </a:rPr>
              <a:t>I form the light and create darkness,</a:t>
            </a:r>
          </a:p>
          <a:p>
            <a:r>
              <a:rPr lang="en-US" sz="3400" dirty="0">
                <a:latin typeface="Baskerville" panose="02020502070401020303" pitchFamily="18" charset="0"/>
                <a:ea typeface="Baskerville" panose="02020502070401020303" pitchFamily="18" charset="0"/>
              </a:rPr>
              <a:t>    I bring prosperity and create disaster;</a:t>
            </a:r>
          </a:p>
          <a:p>
            <a:r>
              <a:rPr lang="en-US" sz="3400" dirty="0">
                <a:latin typeface="Baskerville" panose="02020502070401020303" pitchFamily="18" charset="0"/>
                <a:ea typeface="Baskerville" panose="02020502070401020303" pitchFamily="18" charset="0"/>
              </a:rPr>
              <a:t>    </a:t>
            </a:r>
            <a:r>
              <a:rPr lang="en-US" sz="3400" b="1" dirty="0">
                <a:latin typeface="Baskerville" panose="02020502070401020303" pitchFamily="18" charset="0"/>
                <a:ea typeface="Baskerville" panose="02020502070401020303" pitchFamily="18" charset="0"/>
              </a:rPr>
              <a:t>I, the LORD, do all these things.</a:t>
            </a:r>
            <a:endParaRPr lang="en-US" sz="3400" dirty="0">
              <a:latin typeface="Baskerville" panose="02020502070401020303" pitchFamily="18" charset="0"/>
              <a:ea typeface="Baskerville" panose="02020502070401020303" pitchFamily="18" charset="0"/>
            </a:endParaRPr>
          </a:p>
          <a:p>
            <a:pPr lvl="1"/>
            <a:r>
              <a:rPr lang="en-US" sz="3400" dirty="0">
                <a:latin typeface="Baskerville" panose="02020502070401020303" pitchFamily="18" charset="0"/>
                <a:ea typeface="Baskerville" panose="02020502070401020303" pitchFamily="18" charset="0"/>
              </a:rPr>
              <a:t>(Isaiah 45:4-7)</a:t>
            </a:r>
          </a:p>
        </p:txBody>
      </p:sp>
    </p:spTree>
    <p:extLst>
      <p:ext uri="{BB962C8B-B14F-4D97-AF65-F5344CB8AC3E}">
        <p14:creationId xmlns:p14="http://schemas.microsoft.com/office/powerpoint/2010/main" val="1292066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267BDF-6A1C-FA26-7BDD-14E318BC1D0B}"/>
              </a:ext>
            </a:extLst>
          </p:cNvPr>
          <p:cNvSpPr txBox="1"/>
          <p:nvPr/>
        </p:nvSpPr>
        <p:spPr>
          <a:xfrm>
            <a:off x="881605" y="859065"/>
            <a:ext cx="10428790" cy="5355312"/>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Looking ahead to next week</a:t>
            </a:r>
            <a:endParaRPr lang="en-US" sz="4800" dirty="0">
              <a:latin typeface="Baskerville" panose="02020502070401020303" pitchFamily="18" charset="0"/>
              <a:ea typeface="Baskerville" panose="02020502070401020303" pitchFamily="18" charset="0"/>
            </a:endParaRPr>
          </a:p>
          <a:p>
            <a:endParaRPr lang="en-US" sz="14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Weekly prayer verse: Job 12:22: He reveals the deep things of darkness and brings utter darkness into the light.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Exodus 10:21–29, Psalm 104, Acts 26:1–18</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Suggested spiritual practice: Journaling</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Weekly reflection question: experiences of darkness</a:t>
            </a:r>
          </a:p>
        </p:txBody>
      </p:sp>
    </p:spTree>
    <p:extLst>
      <p:ext uri="{BB962C8B-B14F-4D97-AF65-F5344CB8AC3E}">
        <p14:creationId xmlns:p14="http://schemas.microsoft.com/office/powerpoint/2010/main" val="1066181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328DC476-ADA4-3979-DDEE-FE4BF3E83B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07BA29-C697-FBD0-95EF-388A6F067C59}"/>
              </a:ext>
            </a:extLst>
          </p:cNvPr>
          <p:cNvSpPr txBox="1"/>
          <p:nvPr/>
        </p:nvSpPr>
        <p:spPr>
          <a:xfrm>
            <a:off x="881605" y="666705"/>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Announcements &amp; Reminders</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Books distributed for Part I—Zoom participants can pick up books Tuesday, Wednesday, Thursday, and Sunday of this week.</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PDF of Week 2 also available.</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Study format: prayer verse; three days of readings and questions; suggested spiritual practice; weekly reflection question—not always in that order!</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Food Bank collection next week.</a:t>
            </a:r>
          </a:p>
        </p:txBody>
      </p:sp>
    </p:spTree>
    <p:extLst>
      <p:ext uri="{BB962C8B-B14F-4D97-AF65-F5344CB8AC3E}">
        <p14:creationId xmlns:p14="http://schemas.microsoft.com/office/powerpoint/2010/main" val="862122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8DE1D112-DD88-5A90-B756-A59592D23F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917310-18FB-7B45-6663-F0EDB80CCA0B}"/>
              </a:ext>
            </a:extLst>
          </p:cNvPr>
          <p:cNvSpPr txBox="1"/>
          <p:nvPr/>
        </p:nvSpPr>
        <p:spPr>
          <a:xfrm>
            <a:off x="1281112" y="920621"/>
            <a:ext cx="9629775" cy="5016758"/>
          </a:xfrm>
          <a:prstGeom prst="rect">
            <a:avLst/>
          </a:prstGeom>
          <a:solidFill>
            <a:schemeClr val="bg1">
              <a:lumMod val="95000"/>
            </a:schemeClr>
          </a:solidFill>
        </p:spPr>
        <p:txBody>
          <a:bodyPr wrap="square" rtlCol="0">
            <a:spAutoFit/>
          </a:bodyPr>
          <a:lstStyle/>
          <a:p>
            <a:pPr algn="ctr"/>
            <a:endParaRPr lang="en-US" sz="3200" dirty="0">
              <a:latin typeface="Beloved Sans" panose="02000505000000020004" pitchFamily="2" charset="77"/>
            </a:endParaRPr>
          </a:p>
          <a:p>
            <a:pPr algn="ctr"/>
            <a:endParaRPr lang="en-US" sz="3200" dirty="0">
              <a:latin typeface="Beloved Sans" panose="02000505000000020004" pitchFamily="2" charset="77"/>
            </a:endParaRPr>
          </a:p>
          <a:p>
            <a:pPr algn="ctr"/>
            <a:endParaRPr lang="en-US" sz="3200" dirty="0">
              <a:latin typeface="Beloved Sans" panose="02000505000000020004" pitchFamily="2" charset="77"/>
            </a:endParaRPr>
          </a:p>
          <a:p>
            <a:pPr algn="ctr"/>
            <a:endParaRPr lang="en-US" sz="3200" dirty="0">
              <a:latin typeface="Beloved Sans" panose="02000505000000020004" pitchFamily="2" charset="77"/>
            </a:endParaRPr>
          </a:p>
          <a:p>
            <a:pPr algn="ctr"/>
            <a:r>
              <a:rPr lang="en-US" sz="4800" dirty="0">
                <a:latin typeface="Beloved Sans" panose="02000505000000020004" pitchFamily="2" charset="77"/>
              </a:rPr>
              <a:t>Small Groups</a:t>
            </a:r>
          </a:p>
          <a:p>
            <a:endParaRPr lang="en-US" sz="3600" dirty="0">
              <a:latin typeface="Baskerville" panose="02020502070401020303" pitchFamily="18" charset="0"/>
              <a:ea typeface="Baskerville" panose="02020502070401020303" pitchFamily="18" charset="0"/>
            </a:endParaRPr>
          </a:p>
          <a:p>
            <a:endParaRPr lang="en-US" sz="3600" dirty="0">
              <a:latin typeface="Baskerville" panose="02020502070401020303" pitchFamily="18" charset="0"/>
              <a:ea typeface="Baskerville" panose="02020502070401020303" pitchFamily="18" charset="0"/>
            </a:endParaRPr>
          </a:p>
          <a:p>
            <a:r>
              <a:rPr lang="en-US" sz="3600" dirty="0">
                <a:latin typeface="Baskerville" panose="02020502070401020303" pitchFamily="18" charset="0"/>
                <a:ea typeface="Baskerville" panose="02020502070401020303" pitchFamily="18" charset="0"/>
              </a:rPr>
              <a:t> </a:t>
            </a:r>
          </a:p>
          <a:p>
            <a:pPr marL="285750" indent="-285750">
              <a:buFont typeface="Arial" panose="020B0604020202020204" pitchFamily="34" charset="0"/>
              <a:buChar char="•"/>
            </a:pPr>
            <a:endParaRPr lang="en-US" dirty="0">
              <a:latin typeface="Baskerville" panose="02020502070401020303" pitchFamily="18" charset="0"/>
              <a:ea typeface="Baskerville" panose="02020502070401020303" pitchFamily="18" charset="0"/>
            </a:endParaRPr>
          </a:p>
          <a:p>
            <a:endParaRPr lang="en-US" dirty="0"/>
          </a:p>
        </p:txBody>
      </p:sp>
    </p:spTree>
    <p:extLst>
      <p:ext uri="{BB962C8B-B14F-4D97-AF65-F5344CB8AC3E}">
        <p14:creationId xmlns:p14="http://schemas.microsoft.com/office/powerpoint/2010/main" val="3840951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63C0A4B1-D612-B10B-0FFC-C8345FCCCF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B53905-8802-5E86-B5F9-1289003445C1}"/>
              </a:ext>
            </a:extLst>
          </p:cNvPr>
          <p:cNvSpPr txBox="1"/>
          <p:nvPr/>
        </p:nvSpPr>
        <p:spPr>
          <a:xfrm>
            <a:off x="881605" y="666705"/>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Walking in the Light</a:t>
            </a:r>
          </a:p>
          <a:p>
            <a:pPr marL="457200" indent="-4572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Psalm 89:15: Blessed are those who have learned to acclaim you, who </a:t>
            </a:r>
            <a:r>
              <a:rPr lang="en-US" sz="3600" b="1" dirty="0">
                <a:latin typeface="Baskerville" panose="02020502070401020303" pitchFamily="18" charset="0"/>
                <a:ea typeface="Baskerville" panose="02020502070401020303" pitchFamily="18" charset="0"/>
              </a:rPr>
              <a:t>walk in the light of your presence</a:t>
            </a:r>
            <a:r>
              <a:rPr lang="en-US" sz="3600" dirty="0">
                <a:latin typeface="Baskerville" panose="02020502070401020303" pitchFamily="18" charset="0"/>
                <a:ea typeface="Baskerville" panose="02020502070401020303" pitchFamily="18" charset="0"/>
              </a:rPr>
              <a:t>, Lord.</a:t>
            </a:r>
          </a:p>
          <a:p>
            <a:pPr marL="457200" indent="-4572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Isaiah 2:5: Come, descendants of Jacob, let us </a:t>
            </a:r>
            <a:r>
              <a:rPr lang="en-US" sz="3600" b="1" dirty="0">
                <a:latin typeface="Baskerville" panose="02020502070401020303" pitchFamily="18" charset="0"/>
                <a:ea typeface="Baskerville" panose="02020502070401020303" pitchFamily="18" charset="0"/>
              </a:rPr>
              <a:t>walk in the light of the Lord</a:t>
            </a:r>
            <a:r>
              <a:rPr lang="en-US" sz="3600" dirty="0">
                <a:latin typeface="Baskerville" panose="02020502070401020303" pitchFamily="18" charset="0"/>
                <a:ea typeface="Baskerville" panose="02020502070401020303" pitchFamily="18" charset="0"/>
              </a:rPr>
              <a:t>.</a:t>
            </a:r>
          </a:p>
          <a:p>
            <a:pPr marL="457200" indent="-4572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1 John 1:7: But if we </a:t>
            </a:r>
            <a:r>
              <a:rPr lang="en-US" sz="3600" b="1" dirty="0">
                <a:latin typeface="Baskerville" panose="02020502070401020303" pitchFamily="18" charset="0"/>
                <a:ea typeface="Baskerville" panose="02020502070401020303" pitchFamily="18" charset="0"/>
              </a:rPr>
              <a:t>walk in the light</a:t>
            </a:r>
            <a:r>
              <a:rPr lang="en-US" sz="3600" dirty="0">
                <a:latin typeface="Baskerville" panose="02020502070401020303" pitchFamily="18" charset="0"/>
                <a:ea typeface="Baskerville" panose="02020502070401020303" pitchFamily="18" charset="0"/>
              </a:rPr>
              <a:t>, as he is in the light, we have fellowship with one another, and the blood of Jesus, his Son, purifies us from all sin.</a:t>
            </a:r>
          </a:p>
        </p:txBody>
      </p:sp>
    </p:spTree>
    <p:extLst>
      <p:ext uri="{BB962C8B-B14F-4D97-AF65-F5344CB8AC3E}">
        <p14:creationId xmlns:p14="http://schemas.microsoft.com/office/powerpoint/2010/main" val="1106073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B72D670C-1372-A0AE-7F32-994B6266D90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7016B64-C255-A35E-3A4C-6C3AB239F232}"/>
              </a:ext>
            </a:extLst>
          </p:cNvPr>
          <p:cNvSpPr txBox="1"/>
          <p:nvPr/>
        </p:nvSpPr>
        <p:spPr>
          <a:xfrm>
            <a:off x="881605" y="651316"/>
            <a:ext cx="10428790" cy="5570756"/>
          </a:xfrm>
          <a:prstGeom prst="rect">
            <a:avLst/>
          </a:prstGeom>
          <a:solidFill>
            <a:schemeClr val="bg1">
              <a:lumMod val="95000"/>
            </a:schemeClr>
          </a:solidFill>
        </p:spPr>
        <p:txBody>
          <a:bodyPr wrap="square" rtlCol="0">
            <a:spAutoFit/>
          </a:bodyPr>
          <a:lstStyle/>
          <a:p>
            <a:endParaRPr lang="en-US" sz="4700" dirty="0">
              <a:latin typeface="Beloved Sans" panose="02000505000000020004" pitchFamily="2" charset="77"/>
            </a:endParaRPr>
          </a:p>
          <a:p>
            <a:endParaRPr lang="en-US" sz="4700" dirty="0">
              <a:latin typeface="Beloved Sans" panose="02000505000000020004" pitchFamily="2" charset="77"/>
            </a:endParaRPr>
          </a:p>
          <a:p>
            <a:pPr algn="ctr"/>
            <a:r>
              <a:rPr lang="en-US" sz="6000" dirty="0">
                <a:latin typeface="Beloved Sans" panose="02000505000000020004" pitchFamily="2" charset="77"/>
              </a:rPr>
              <a:t>Walking in the Light: </a:t>
            </a:r>
            <a:r>
              <a:rPr lang="en-US" sz="5400" dirty="0">
                <a:latin typeface="Beloved Sans" panose="02000505000000020004" pitchFamily="2" charset="77"/>
              </a:rPr>
              <a:t>Developing the Spiritual Art of Discernment</a:t>
            </a:r>
            <a:endParaRPr lang="en-US" sz="4700" dirty="0">
              <a:latin typeface="Beloved Sans" panose="02000505000000020004" pitchFamily="2" charset="77"/>
            </a:endParaRPr>
          </a:p>
          <a:p>
            <a:endParaRPr lang="en-US" sz="4700" dirty="0">
              <a:latin typeface="Beloved Sans" panose="02000505000000020004" pitchFamily="2" charset="77"/>
            </a:endParaRPr>
          </a:p>
          <a:p>
            <a:endParaRPr lang="en-US" sz="4700" dirty="0">
              <a:latin typeface="Beloved Sans" panose="02000505000000020004" pitchFamily="2" charset="77"/>
            </a:endParaRPr>
          </a:p>
        </p:txBody>
      </p:sp>
    </p:spTree>
    <p:extLst>
      <p:ext uri="{BB962C8B-B14F-4D97-AF65-F5344CB8AC3E}">
        <p14:creationId xmlns:p14="http://schemas.microsoft.com/office/powerpoint/2010/main" val="186782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C4BFE5-9953-27E7-774C-B34F317F8CF5}"/>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a:t>
            </a:r>
            <a:endParaRPr lang="en-US" sz="1400" dirty="0">
              <a:latin typeface="Beloved Sans" panose="02000505000000020004" pitchFamily="2" charset="77"/>
            </a:endParaRP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God’s creation of a perfectly ordered, perfectly harmonious world </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two complementary descriptions of creation (1:1—2:3 and 2:4–25)</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prologue/overture for the Bible as a whole</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one God as Creator of all</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addresses theological questions, not scientific or historical questions</a:t>
            </a:r>
          </a:p>
        </p:txBody>
      </p:sp>
    </p:spTree>
    <p:extLst>
      <p:ext uri="{BB962C8B-B14F-4D97-AF65-F5344CB8AC3E}">
        <p14:creationId xmlns:p14="http://schemas.microsoft.com/office/powerpoint/2010/main" val="58262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FB644524-84C0-8202-53DA-9B9A2CD796A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554CC66-22E2-5C8C-B313-46989D20CFB1}"/>
              </a:ext>
            </a:extLst>
          </p:cNvPr>
          <p:cNvSpPr txBox="1"/>
          <p:nvPr/>
        </p:nvSpPr>
        <p:spPr>
          <a:xfrm>
            <a:off x="881605" y="742951"/>
            <a:ext cx="10428790" cy="5386090"/>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1:1</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“In the beginning God created the heavens and the earth.”</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the start of a sequence of events </a:t>
            </a:r>
          </a:p>
          <a:p>
            <a:pPr marL="571500" indent="-571500">
              <a:buFont typeface="Arial" panose="020B0604020202020204" pitchFamily="34" charset="0"/>
              <a:buChar char="•"/>
            </a:pPr>
            <a:r>
              <a:rPr lang="en-US" sz="3600" i="1" dirty="0" err="1">
                <a:latin typeface="Baskerville" panose="02020502070401020303" pitchFamily="18" charset="0"/>
                <a:ea typeface="Baskerville" panose="02020502070401020303" pitchFamily="18" charset="0"/>
              </a:rPr>
              <a:t>elohim</a:t>
            </a:r>
            <a:r>
              <a:rPr lang="en-US" sz="3600" dirty="0">
                <a:latin typeface="Baskerville" panose="02020502070401020303" pitchFamily="18" charset="0"/>
                <a:ea typeface="Baskerville" panose="02020502070401020303" pitchFamily="18" charset="0"/>
              </a:rPr>
              <a:t> </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created = something only God does</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the heavens and the earth = everything</a:t>
            </a: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3780154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032C6DAD-5525-AC59-41C2-F8F8570F537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54D7C4B-2CED-966C-5526-CE28463B0367}"/>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1:2</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“Now the earth was formless and empty, darkness was over the surface of the deep, and the Spirit of God was hovering over the waters.”</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no context in which life could flourish</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Days 1–3 create “form,” days 4–6 fill the emptiness </a:t>
            </a:r>
          </a:p>
          <a:p>
            <a:pPr marL="571500" indent="-571500">
              <a:buFont typeface="Arial" panose="020B0604020202020204" pitchFamily="34" charset="0"/>
              <a:buChar char="•"/>
            </a:pPr>
            <a:r>
              <a:rPr lang="en-US" sz="3600" i="1" dirty="0" err="1">
                <a:latin typeface="Baskerville" panose="02020502070401020303" pitchFamily="18" charset="0"/>
                <a:ea typeface="Baskerville" panose="02020502070401020303" pitchFamily="18" charset="0"/>
              </a:rPr>
              <a:t>ḥōšek</a:t>
            </a:r>
            <a:r>
              <a:rPr lang="en-US" sz="3600" dirty="0">
                <a:latin typeface="Baskerville" panose="02020502070401020303" pitchFamily="18" charset="0"/>
                <a:ea typeface="Baskerville" panose="02020502070401020303" pitchFamily="18" charset="0"/>
              </a:rPr>
              <a:t>: darkness, blackness, gloom; despair, terror, ignorance; hard to understand</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God’s Spirit present at this first act of creation</a:t>
            </a:r>
          </a:p>
        </p:txBody>
      </p:sp>
    </p:spTree>
    <p:extLst>
      <p:ext uri="{BB962C8B-B14F-4D97-AF65-F5344CB8AC3E}">
        <p14:creationId xmlns:p14="http://schemas.microsoft.com/office/powerpoint/2010/main" val="801631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51A795D6-389C-65DC-CD69-D6CDE18E6B3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AF735AC-2D88-001C-029F-41CDA538FAAC}"/>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1:3</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“And God said, “Let there be light,” and there was light.”</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God’s Word speaks creation into existence (see John 1:1)</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creation completely obeys God’s command</a:t>
            </a:r>
          </a:p>
          <a:p>
            <a:pPr marL="571500" indent="-571500">
              <a:buFont typeface="Arial" panose="020B0604020202020204" pitchFamily="34" charset="0"/>
              <a:buChar char="•"/>
            </a:pPr>
            <a:r>
              <a:rPr lang="en-US" sz="3600" i="1" dirty="0">
                <a:latin typeface="Baskerville" panose="02020502070401020303" pitchFamily="18" charset="0"/>
                <a:ea typeface="Baskerville" panose="02020502070401020303" pitchFamily="18" charset="0"/>
              </a:rPr>
              <a:t>’</a:t>
            </a:r>
            <a:r>
              <a:rPr lang="en-US" sz="3600" i="1" dirty="0" err="1">
                <a:latin typeface="Baskerville" panose="02020502070401020303" pitchFamily="18" charset="0"/>
                <a:ea typeface="Baskerville" panose="02020502070401020303" pitchFamily="18" charset="0"/>
              </a:rPr>
              <a:t>ôr</a:t>
            </a:r>
            <a:r>
              <a:rPr lang="en-US" sz="3600" dirty="0">
                <a:latin typeface="Baskerville" panose="02020502070401020303" pitchFamily="18" charset="0"/>
                <a:ea typeface="Baskerville" panose="02020502070401020303" pitchFamily="18" charset="0"/>
              </a:rPr>
              <a:t>: light, daylight, daybreak, brightness; positivity, happiness, relief from trouble</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What is the source of light here? God himself!</a:t>
            </a:r>
          </a:p>
        </p:txBody>
      </p:sp>
    </p:spTree>
    <p:extLst>
      <p:ext uri="{BB962C8B-B14F-4D97-AF65-F5344CB8AC3E}">
        <p14:creationId xmlns:p14="http://schemas.microsoft.com/office/powerpoint/2010/main" val="298377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42014015-DDCF-7FE6-4596-37A38B4BB9F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46DE1EE-E60A-8328-C7D2-2BEDD66B2DB5}"/>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1:4</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“God saw that the light was good, and he separated the light from the darkness.”</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creation is good because its Creator is good</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separation = work of first three days of creation</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light has a function and darkness has a function</a:t>
            </a: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1435036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D267"/>
        </a:solidFill>
        <a:effectLst/>
      </p:bgPr>
    </p:bg>
    <p:spTree>
      <p:nvGrpSpPr>
        <p:cNvPr id="1" name="">
          <a:extLst>
            <a:ext uri="{FF2B5EF4-FFF2-40B4-BE49-F238E27FC236}">
              <a16:creationId xmlns:a16="http://schemas.microsoft.com/office/drawing/2014/main" id="{A9AB09E5-2F97-8675-2A93-89A4EF830BB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E29B7B8-6DF2-5D24-D3B8-7A9203AD9E36}"/>
              </a:ext>
            </a:extLst>
          </p:cNvPr>
          <p:cNvSpPr txBox="1"/>
          <p:nvPr/>
        </p:nvSpPr>
        <p:spPr>
          <a:xfrm>
            <a:off x="881605" y="742951"/>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Genesis 1:5</a:t>
            </a:r>
            <a:endParaRPr lang="en-US" sz="1400" dirty="0">
              <a:latin typeface="Beloved Sans" panose="02000505000000020004" pitchFamily="2" charset="77"/>
            </a:endParaRPr>
          </a:p>
          <a:p>
            <a:r>
              <a:rPr lang="en-US" sz="3600" dirty="0">
                <a:latin typeface="Baskerville" panose="02020502070401020303" pitchFamily="18" charset="0"/>
                <a:ea typeface="Baskerville" panose="02020502070401020303" pitchFamily="18" charset="0"/>
              </a:rPr>
              <a:t>“God called the light “day,” and the darkness he called “night.” And there was evening, and there was morning—the first day.”</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to name = to claim authority over</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daytime + nighttime = time</a:t>
            </a: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36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3394607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6167</TotalTime>
  <Words>892</Words>
  <Application>Microsoft Macintosh PowerPoint</Application>
  <PresentationFormat>Widescreen</PresentationFormat>
  <Paragraphs>98</Paragraphs>
  <Slides>17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Baskerville</vt:lpstr>
      <vt:lpstr>Beloved Sans</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Keeler</dc:creator>
  <cp:lastModifiedBy>Rachel Keeler</cp:lastModifiedBy>
  <cp:revision>3</cp:revision>
  <dcterms:created xsi:type="dcterms:W3CDTF">2023-09-23T01:00:28Z</dcterms:created>
  <dcterms:modified xsi:type="dcterms:W3CDTF">2025-09-30T11:39:44Z</dcterms:modified>
</cp:coreProperties>
</file>