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05" r:id="rId2"/>
    <p:sldId id="342" r:id="rId3"/>
    <p:sldId id="278" r:id="rId4"/>
    <p:sldId id="343" r:id="rId5"/>
    <p:sldId id="344" r:id="rId6"/>
    <p:sldId id="348" r:id="rId7"/>
    <p:sldId id="349" r:id="rId8"/>
    <p:sldId id="345" r:id="rId9"/>
    <p:sldId id="346" r:id="rId10"/>
    <p:sldId id="347" r:id="rId11"/>
    <p:sldId id="350" r:id="rId12"/>
    <p:sldId id="351" r:id="rId13"/>
    <p:sldId id="352" r:id="rId14"/>
    <p:sldId id="353" r:id="rId15"/>
    <p:sldId id="279" r:id="rId16"/>
    <p:sldId id="324" r:id="rId17"/>
    <p:sldId id="354" r:id="rId18"/>
    <p:sldId id="355" r:id="rId19"/>
    <p:sldId id="356" r:id="rId20"/>
    <p:sldId id="32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267"/>
    <a:srgbClr val="FFE099"/>
    <a:srgbClr val="F0BBAA"/>
    <a:srgbClr val="FC996F"/>
    <a:srgbClr val="BD8D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7C1C80-D52F-A94E-87D1-05391478AEBB}" v="18" dt="2025-10-14T03:11:06.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16"/>
    <p:restoredTop sz="94720"/>
  </p:normalViewPr>
  <p:slideViewPr>
    <p:cSldViewPr snapToGrid="0">
      <p:cViewPr varScale="1">
        <p:scale>
          <a:sx n="102" d="100"/>
          <a:sy n="102" d="100"/>
        </p:scale>
        <p:origin x="3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D6BC1-7756-3646-B3F5-06DFA8E9F3E1}" type="datetimeFigureOut">
              <a:rPr lang="en-US" smtClean="0"/>
              <a:t>10/13/25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C1EB0-A7BC-F444-8423-7C7A54B48F86}" type="slidenum">
              <a:rPr lang="en-US" smtClean="0"/>
              <a:t>‹#›</a:t>
            </a:fld>
            <a:endParaRPr lang="en-US"/>
          </a:p>
        </p:txBody>
      </p:sp>
    </p:spTree>
    <p:extLst>
      <p:ext uri="{BB962C8B-B14F-4D97-AF65-F5344CB8AC3E}">
        <p14:creationId xmlns:p14="http://schemas.microsoft.com/office/powerpoint/2010/main" val="175076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C1EB0-A7BC-F444-8423-7C7A54B48F86}" type="slidenum">
              <a:rPr lang="en-US" smtClean="0"/>
              <a:t>1</a:t>
            </a:fld>
            <a:endParaRPr lang="en-US"/>
          </a:p>
        </p:txBody>
      </p:sp>
    </p:spTree>
    <p:extLst>
      <p:ext uri="{BB962C8B-B14F-4D97-AF65-F5344CB8AC3E}">
        <p14:creationId xmlns:p14="http://schemas.microsoft.com/office/powerpoint/2010/main" val="226465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DAB7C-0548-489B-306D-142DAC717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F2579-B874-EF34-C7C6-B4D8444D0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D4859D-6809-9CBD-8D4A-76CC11F1A1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46661F-034E-805C-FB10-3615E407C2DC}"/>
              </a:ext>
            </a:extLst>
          </p:cNvPr>
          <p:cNvSpPr>
            <a:spLocks noGrp="1"/>
          </p:cNvSpPr>
          <p:nvPr>
            <p:ph type="sldNum" sz="quarter" idx="5"/>
          </p:nvPr>
        </p:nvSpPr>
        <p:spPr/>
        <p:txBody>
          <a:bodyPr/>
          <a:lstStyle/>
          <a:p>
            <a:fld id="{B2FC1EB0-A7BC-F444-8423-7C7A54B48F86}" type="slidenum">
              <a:rPr lang="en-US" smtClean="0"/>
              <a:t>2</a:t>
            </a:fld>
            <a:endParaRPr lang="en-US"/>
          </a:p>
        </p:txBody>
      </p:sp>
    </p:spTree>
    <p:extLst>
      <p:ext uri="{BB962C8B-B14F-4D97-AF65-F5344CB8AC3E}">
        <p14:creationId xmlns:p14="http://schemas.microsoft.com/office/powerpoint/2010/main" val="5933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22625-E32E-10EE-8378-204E053B4E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7BE43-5FAB-EC68-D3A2-81214290D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F29B45-93C3-6C94-8A56-4DF5CC8883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B9F3A-53B9-ED0B-AB61-BAB098C743F9}"/>
              </a:ext>
            </a:extLst>
          </p:cNvPr>
          <p:cNvSpPr>
            <a:spLocks noGrp="1"/>
          </p:cNvSpPr>
          <p:nvPr>
            <p:ph type="sldNum" sz="quarter" idx="5"/>
          </p:nvPr>
        </p:nvSpPr>
        <p:spPr/>
        <p:txBody>
          <a:bodyPr/>
          <a:lstStyle/>
          <a:p>
            <a:fld id="{B2FC1EB0-A7BC-F444-8423-7C7A54B48F86}" type="slidenum">
              <a:rPr lang="en-US" smtClean="0"/>
              <a:t>16</a:t>
            </a:fld>
            <a:endParaRPr lang="en-US"/>
          </a:p>
        </p:txBody>
      </p:sp>
    </p:spTree>
    <p:extLst>
      <p:ext uri="{BB962C8B-B14F-4D97-AF65-F5344CB8AC3E}">
        <p14:creationId xmlns:p14="http://schemas.microsoft.com/office/powerpoint/2010/main" val="70932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15126-DE16-F3D6-6274-5F5AAE29E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4216B-56EE-DB62-2949-C33E4601C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8E09E-D58D-9437-8F3E-C377D2926F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5B736D-37DD-F952-B363-0B244CAF8051}"/>
              </a:ext>
            </a:extLst>
          </p:cNvPr>
          <p:cNvSpPr>
            <a:spLocks noGrp="1"/>
          </p:cNvSpPr>
          <p:nvPr>
            <p:ph type="sldNum" sz="quarter" idx="5"/>
          </p:nvPr>
        </p:nvSpPr>
        <p:spPr/>
        <p:txBody>
          <a:bodyPr/>
          <a:lstStyle/>
          <a:p>
            <a:fld id="{B2FC1EB0-A7BC-F444-8423-7C7A54B48F86}" type="slidenum">
              <a:rPr lang="en-US" smtClean="0"/>
              <a:t>17</a:t>
            </a:fld>
            <a:endParaRPr lang="en-US"/>
          </a:p>
        </p:txBody>
      </p:sp>
    </p:spTree>
    <p:extLst>
      <p:ext uri="{BB962C8B-B14F-4D97-AF65-F5344CB8AC3E}">
        <p14:creationId xmlns:p14="http://schemas.microsoft.com/office/powerpoint/2010/main" val="355015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15AB3-3ADA-BE13-FF50-BD623C8A1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BDA58-D795-92EB-9126-DFFB86578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59EA3-B276-5E70-9708-49070D0A5A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80716E-D1A4-9600-5920-0568F82210E4}"/>
              </a:ext>
            </a:extLst>
          </p:cNvPr>
          <p:cNvSpPr>
            <a:spLocks noGrp="1"/>
          </p:cNvSpPr>
          <p:nvPr>
            <p:ph type="sldNum" sz="quarter" idx="5"/>
          </p:nvPr>
        </p:nvSpPr>
        <p:spPr/>
        <p:txBody>
          <a:bodyPr/>
          <a:lstStyle/>
          <a:p>
            <a:fld id="{B2FC1EB0-A7BC-F444-8423-7C7A54B48F86}" type="slidenum">
              <a:rPr lang="en-US" smtClean="0"/>
              <a:t>18</a:t>
            </a:fld>
            <a:endParaRPr lang="en-US"/>
          </a:p>
        </p:txBody>
      </p:sp>
    </p:spTree>
    <p:extLst>
      <p:ext uri="{BB962C8B-B14F-4D97-AF65-F5344CB8AC3E}">
        <p14:creationId xmlns:p14="http://schemas.microsoft.com/office/powerpoint/2010/main" val="131448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11FE6-81EF-9DC9-8355-2B68A81B8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CBBC2-8002-AACD-E8BA-E12173BC0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0ABE0-AA26-66E7-6332-0E350E38A4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438F9C-52C4-7D1C-6FD9-EA0602E8646F}"/>
              </a:ext>
            </a:extLst>
          </p:cNvPr>
          <p:cNvSpPr>
            <a:spLocks noGrp="1"/>
          </p:cNvSpPr>
          <p:nvPr>
            <p:ph type="sldNum" sz="quarter" idx="5"/>
          </p:nvPr>
        </p:nvSpPr>
        <p:spPr/>
        <p:txBody>
          <a:bodyPr/>
          <a:lstStyle/>
          <a:p>
            <a:fld id="{B2FC1EB0-A7BC-F444-8423-7C7A54B48F86}" type="slidenum">
              <a:rPr lang="en-US" smtClean="0"/>
              <a:t>19</a:t>
            </a:fld>
            <a:endParaRPr lang="en-US"/>
          </a:p>
        </p:txBody>
      </p:sp>
    </p:spTree>
    <p:extLst>
      <p:ext uri="{BB962C8B-B14F-4D97-AF65-F5344CB8AC3E}">
        <p14:creationId xmlns:p14="http://schemas.microsoft.com/office/powerpoint/2010/main" val="377844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796D-2950-57D4-FEAC-8D3D3E4861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0ED07A-66D4-E8EF-9C7A-AF8DD03CA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17E4D-5066-3C1B-E781-708B470BD64C}"/>
              </a:ext>
            </a:extLst>
          </p:cNvPr>
          <p:cNvSpPr>
            <a:spLocks noGrp="1"/>
          </p:cNvSpPr>
          <p:nvPr>
            <p:ph type="dt" sz="half" idx="10"/>
          </p:nvPr>
        </p:nvSpPr>
        <p:spPr/>
        <p:txBody>
          <a:bodyPr/>
          <a:lstStyle/>
          <a:p>
            <a:fld id="{A17E289F-AC47-4C46-ABBF-3D57DB5A9705}" type="datetimeFigureOut">
              <a:rPr lang="en-US" smtClean="0"/>
              <a:t>10/13/25</a:t>
            </a:fld>
            <a:endParaRPr lang="en-US"/>
          </a:p>
        </p:txBody>
      </p:sp>
      <p:sp>
        <p:nvSpPr>
          <p:cNvPr id="5" name="Footer Placeholder 4">
            <a:extLst>
              <a:ext uri="{FF2B5EF4-FFF2-40B4-BE49-F238E27FC236}">
                <a16:creationId xmlns:a16="http://schemas.microsoft.com/office/drawing/2014/main" id="{1D791072-39C5-8459-CCCD-94C1199C5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EF18B-0176-11C6-9448-01258D92C1BE}"/>
              </a:ext>
            </a:extLst>
          </p:cNvPr>
          <p:cNvSpPr>
            <a:spLocks noGrp="1"/>
          </p:cNvSpPr>
          <p:nvPr>
            <p:ph type="sldNum" sz="quarter" idx="12"/>
          </p:nvPr>
        </p:nvSpPr>
        <p:spPr/>
        <p:txBody>
          <a:bodyPr/>
          <a:lstStyle/>
          <a:p>
            <a:fld id="{34735480-A0D1-2B44-94A9-761DF96CAE4D}" type="slidenum">
              <a:rPr lang="en-US" smtClean="0"/>
              <a:t>‹#›</a:t>
            </a:fld>
            <a:endParaRPr lang="en-US"/>
          </a:p>
        </p:txBody>
      </p:sp>
    </p:spTree>
    <p:extLst>
      <p:ext uri="{BB962C8B-B14F-4D97-AF65-F5344CB8AC3E}">
        <p14:creationId xmlns:p14="http://schemas.microsoft.com/office/powerpoint/2010/main" val="297040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F3DE-EA24-EEFE-0143-3B93A3AC34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D5802B-BE5C-C9E9-29E6-70D0CEC40F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1B8AA-951D-7A8B-5C43-CA99C7AC3F51}"/>
              </a:ext>
            </a:extLst>
          </p:cNvPr>
          <p:cNvSpPr>
            <a:spLocks noGrp="1"/>
          </p:cNvSpPr>
          <p:nvPr>
            <p:ph type="dt" sz="half" idx="10"/>
          </p:nvPr>
        </p:nvSpPr>
        <p:spPr/>
        <p:txBody>
          <a:bodyPr/>
          <a:lstStyle/>
          <a:p>
            <a:fld id="{A17E289F-AC47-4C46-ABBF-3D57DB5A9705}" type="datetimeFigureOut">
              <a:rPr lang="en-US" smtClean="0"/>
              <a:t>10/13/25</a:t>
            </a:fld>
            <a:endParaRPr lang="en-US"/>
          </a:p>
        </p:txBody>
      </p:sp>
      <p:sp>
        <p:nvSpPr>
          <p:cNvPr id="5" name="Footer Placeholder 4">
            <a:extLst>
              <a:ext uri="{FF2B5EF4-FFF2-40B4-BE49-F238E27FC236}">
                <a16:creationId xmlns:a16="http://schemas.microsoft.com/office/drawing/2014/main" id="{DBF5F1C0-2E3D-04AF-FECA-D307456F9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DE8F5-2A41-ED50-3E0D-18B8734C74C6}"/>
              </a:ext>
            </a:extLst>
          </p:cNvPr>
          <p:cNvSpPr>
            <a:spLocks noGrp="1"/>
          </p:cNvSpPr>
          <p:nvPr>
            <p:ph type="sldNum" sz="quarter" idx="12"/>
          </p:nvPr>
        </p:nvSpPr>
        <p:spPr/>
        <p:txBody>
          <a:bodyPr/>
          <a:lstStyle/>
          <a:p>
            <a:fld id="{34735480-A0D1-2B44-94A9-761DF96CAE4D}" type="slidenum">
              <a:rPr lang="en-US" smtClean="0"/>
              <a:t>‹#›</a:t>
            </a:fld>
            <a:endParaRPr lang="en-US"/>
          </a:p>
        </p:txBody>
      </p:sp>
    </p:spTree>
    <p:extLst>
      <p:ext uri="{BB962C8B-B14F-4D97-AF65-F5344CB8AC3E}">
        <p14:creationId xmlns:p14="http://schemas.microsoft.com/office/powerpoint/2010/main" val="3840889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CA0A6-558F-4352-8854-F3327BE868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1748B0-EDBE-7A6D-FAC5-1B796144D7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89CE0-3C00-B810-28A5-918CAF3AF009}"/>
              </a:ext>
            </a:extLst>
          </p:cNvPr>
          <p:cNvSpPr>
            <a:spLocks noGrp="1"/>
          </p:cNvSpPr>
          <p:nvPr>
            <p:ph type="dt" sz="half" idx="10"/>
          </p:nvPr>
        </p:nvSpPr>
        <p:spPr/>
        <p:txBody>
          <a:bodyPr/>
          <a:lstStyle/>
          <a:p>
            <a:fld id="{A17E289F-AC47-4C46-ABBF-3D57DB5A9705}" type="datetimeFigureOut">
              <a:rPr lang="en-US" smtClean="0"/>
              <a:t>10/13/25</a:t>
            </a:fld>
            <a:endParaRPr lang="en-US"/>
          </a:p>
        </p:txBody>
      </p:sp>
      <p:sp>
        <p:nvSpPr>
          <p:cNvPr id="5" name="Footer Placeholder 4">
            <a:extLst>
              <a:ext uri="{FF2B5EF4-FFF2-40B4-BE49-F238E27FC236}">
                <a16:creationId xmlns:a16="http://schemas.microsoft.com/office/drawing/2014/main" id="{911D8282-9E69-6553-3D31-B17136040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76EA57-7421-8085-D118-EF9436938B14}"/>
              </a:ext>
            </a:extLst>
          </p:cNvPr>
          <p:cNvSpPr>
            <a:spLocks noGrp="1"/>
          </p:cNvSpPr>
          <p:nvPr>
            <p:ph type="sldNum" sz="quarter" idx="12"/>
          </p:nvPr>
        </p:nvSpPr>
        <p:spPr/>
        <p:txBody>
          <a:bodyPr/>
          <a:lstStyle/>
          <a:p>
            <a:fld id="{34735480-A0D1-2B44-94A9-761DF96CAE4D}" type="slidenum">
              <a:rPr lang="en-US" smtClean="0"/>
              <a:t>‹#›</a:t>
            </a:fld>
            <a:endParaRPr lang="en-US"/>
          </a:p>
        </p:txBody>
      </p:sp>
    </p:spTree>
    <p:extLst>
      <p:ext uri="{BB962C8B-B14F-4D97-AF65-F5344CB8AC3E}">
        <p14:creationId xmlns:p14="http://schemas.microsoft.com/office/powerpoint/2010/main" val="428151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B6B56-34EF-64A5-E8E3-18935EDCF6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F212E1-90A9-067F-665D-DE59532BCD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88135-C3C9-96E2-C623-C3BEB44D1E06}"/>
              </a:ext>
            </a:extLst>
          </p:cNvPr>
          <p:cNvSpPr>
            <a:spLocks noGrp="1"/>
          </p:cNvSpPr>
          <p:nvPr>
            <p:ph type="dt" sz="half" idx="10"/>
          </p:nvPr>
        </p:nvSpPr>
        <p:spPr/>
        <p:txBody>
          <a:bodyPr/>
          <a:lstStyle/>
          <a:p>
            <a:fld id="{A17E289F-AC47-4C46-ABBF-3D57DB5A9705}" type="datetimeFigureOut">
              <a:rPr lang="en-US" smtClean="0"/>
              <a:t>10/13/25</a:t>
            </a:fld>
            <a:endParaRPr lang="en-US"/>
          </a:p>
        </p:txBody>
      </p:sp>
      <p:sp>
        <p:nvSpPr>
          <p:cNvPr id="5" name="Footer Placeholder 4">
            <a:extLst>
              <a:ext uri="{FF2B5EF4-FFF2-40B4-BE49-F238E27FC236}">
                <a16:creationId xmlns:a16="http://schemas.microsoft.com/office/drawing/2014/main" id="{BA8524D8-421D-F60C-D4DC-00628295B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5F1D8-530E-9B42-61A2-824AC3BF3F7D}"/>
              </a:ext>
            </a:extLst>
          </p:cNvPr>
          <p:cNvSpPr>
            <a:spLocks noGrp="1"/>
          </p:cNvSpPr>
          <p:nvPr>
            <p:ph type="sldNum" sz="quarter" idx="12"/>
          </p:nvPr>
        </p:nvSpPr>
        <p:spPr/>
        <p:txBody>
          <a:bodyPr/>
          <a:lstStyle/>
          <a:p>
            <a:fld id="{34735480-A0D1-2B44-94A9-761DF96CAE4D}" type="slidenum">
              <a:rPr lang="en-US" smtClean="0"/>
              <a:t>‹#›</a:t>
            </a:fld>
            <a:endParaRPr lang="en-US"/>
          </a:p>
        </p:txBody>
      </p:sp>
    </p:spTree>
    <p:extLst>
      <p:ext uri="{BB962C8B-B14F-4D97-AF65-F5344CB8AC3E}">
        <p14:creationId xmlns:p14="http://schemas.microsoft.com/office/powerpoint/2010/main" val="383070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6CA3-6F8B-9D9B-98BA-F9E3ECFCC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5329F3-B770-D6AB-0B4E-9A408708D9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F60D25-2ECD-BCB5-81D2-65D408791ABD}"/>
              </a:ext>
            </a:extLst>
          </p:cNvPr>
          <p:cNvSpPr>
            <a:spLocks noGrp="1"/>
          </p:cNvSpPr>
          <p:nvPr>
            <p:ph type="dt" sz="half" idx="10"/>
          </p:nvPr>
        </p:nvSpPr>
        <p:spPr/>
        <p:txBody>
          <a:bodyPr/>
          <a:lstStyle/>
          <a:p>
            <a:fld id="{A17E289F-AC47-4C46-ABBF-3D57DB5A9705}" type="datetimeFigureOut">
              <a:rPr lang="en-US" smtClean="0"/>
              <a:t>10/13/25</a:t>
            </a:fld>
            <a:endParaRPr lang="en-US"/>
          </a:p>
        </p:txBody>
      </p:sp>
      <p:sp>
        <p:nvSpPr>
          <p:cNvPr id="5" name="Footer Placeholder 4">
            <a:extLst>
              <a:ext uri="{FF2B5EF4-FFF2-40B4-BE49-F238E27FC236}">
                <a16:creationId xmlns:a16="http://schemas.microsoft.com/office/drawing/2014/main" id="{29F3643D-1A9D-0600-989E-48EE0F273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8A03C-FE0A-BE29-BCF7-F2ACF2DC1688}"/>
              </a:ext>
            </a:extLst>
          </p:cNvPr>
          <p:cNvSpPr>
            <a:spLocks noGrp="1"/>
          </p:cNvSpPr>
          <p:nvPr>
            <p:ph type="sldNum" sz="quarter" idx="12"/>
          </p:nvPr>
        </p:nvSpPr>
        <p:spPr/>
        <p:txBody>
          <a:bodyPr/>
          <a:lstStyle/>
          <a:p>
            <a:fld id="{34735480-A0D1-2B44-94A9-761DF96CAE4D}" type="slidenum">
              <a:rPr lang="en-US" smtClean="0"/>
              <a:t>‹#›</a:t>
            </a:fld>
            <a:endParaRPr lang="en-US"/>
          </a:p>
        </p:txBody>
      </p:sp>
    </p:spTree>
    <p:extLst>
      <p:ext uri="{BB962C8B-B14F-4D97-AF65-F5344CB8AC3E}">
        <p14:creationId xmlns:p14="http://schemas.microsoft.com/office/powerpoint/2010/main" val="294090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7E5E-B23F-477B-F7FD-C4FDB6144B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636DA-97E4-91E2-DD14-72DC3A967F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2F426-2F37-2945-4593-DF5023655F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715E8-A998-17F8-4272-01A2CE832B85}"/>
              </a:ext>
            </a:extLst>
          </p:cNvPr>
          <p:cNvSpPr>
            <a:spLocks noGrp="1"/>
          </p:cNvSpPr>
          <p:nvPr>
            <p:ph type="dt" sz="half" idx="10"/>
          </p:nvPr>
        </p:nvSpPr>
        <p:spPr/>
        <p:txBody>
          <a:bodyPr/>
          <a:lstStyle/>
          <a:p>
            <a:fld id="{A17E289F-AC47-4C46-ABBF-3D57DB5A9705}" type="datetimeFigureOut">
              <a:rPr lang="en-US" smtClean="0"/>
              <a:t>10/13/25</a:t>
            </a:fld>
            <a:endParaRPr lang="en-US"/>
          </a:p>
        </p:txBody>
      </p:sp>
      <p:sp>
        <p:nvSpPr>
          <p:cNvPr id="6" name="Footer Placeholder 5">
            <a:extLst>
              <a:ext uri="{FF2B5EF4-FFF2-40B4-BE49-F238E27FC236}">
                <a16:creationId xmlns:a16="http://schemas.microsoft.com/office/drawing/2014/main" id="{C1A4564D-5DB1-C27A-F6D7-0C61A67B51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43A86-11A4-0724-4F75-3B7FA345C208}"/>
              </a:ext>
            </a:extLst>
          </p:cNvPr>
          <p:cNvSpPr>
            <a:spLocks noGrp="1"/>
          </p:cNvSpPr>
          <p:nvPr>
            <p:ph type="sldNum" sz="quarter" idx="12"/>
          </p:nvPr>
        </p:nvSpPr>
        <p:spPr/>
        <p:txBody>
          <a:bodyPr/>
          <a:lstStyle/>
          <a:p>
            <a:fld id="{34735480-A0D1-2B44-94A9-761DF96CAE4D}" type="slidenum">
              <a:rPr lang="en-US" smtClean="0"/>
              <a:t>‹#›</a:t>
            </a:fld>
            <a:endParaRPr lang="en-US"/>
          </a:p>
        </p:txBody>
      </p:sp>
    </p:spTree>
    <p:extLst>
      <p:ext uri="{BB962C8B-B14F-4D97-AF65-F5344CB8AC3E}">
        <p14:creationId xmlns:p14="http://schemas.microsoft.com/office/powerpoint/2010/main" val="95121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E500-6AF7-5793-B803-B003B986D2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894076-F0A1-A268-2F7B-C32D24F778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0C0E24-264C-FB6A-A771-4874B6085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D2C8DB-3995-0889-B7B8-27C1286960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6552D7-21A1-5521-15FF-918AEED027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5F23B0-D20F-7DD4-1137-DFC14652CAF1}"/>
              </a:ext>
            </a:extLst>
          </p:cNvPr>
          <p:cNvSpPr>
            <a:spLocks noGrp="1"/>
          </p:cNvSpPr>
          <p:nvPr>
            <p:ph type="dt" sz="half" idx="10"/>
          </p:nvPr>
        </p:nvSpPr>
        <p:spPr/>
        <p:txBody>
          <a:bodyPr/>
          <a:lstStyle/>
          <a:p>
            <a:fld id="{A17E289F-AC47-4C46-ABBF-3D57DB5A9705}" type="datetimeFigureOut">
              <a:rPr lang="en-US" smtClean="0"/>
              <a:t>10/13/25</a:t>
            </a:fld>
            <a:endParaRPr lang="en-US"/>
          </a:p>
        </p:txBody>
      </p:sp>
      <p:sp>
        <p:nvSpPr>
          <p:cNvPr id="8" name="Footer Placeholder 7">
            <a:extLst>
              <a:ext uri="{FF2B5EF4-FFF2-40B4-BE49-F238E27FC236}">
                <a16:creationId xmlns:a16="http://schemas.microsoft.com/office/drawing/2014/main" id="{A17CD97A-2403-5BCA-973C-514525F50D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C8BDCB-3595-A91F-A88A-5A3E6B011C81}"/>
              </a:ext>
            </a:extLst>
          </p:cNvPr>
          <p:cNvSpPr>
            <a:spLocks noGrp="1"/>
          </p:cNvSpPr>
          <p:nvPr>
            <p:ph type="sldNum" sz="quarter" idx="12"/>
          </p:nvPr>
        </p:nvSpPr>
        <p:spPr/>
        <p:txBody>
          <a:bodyPr/>
          <a:lstStyle/>
          <a:p>
            <a:fld id="{34735480-A0D1-2B44-94A9-761DF96CAE4D}" type="slidenum">
              <a:rPr lang="en-US" smtClean="0"/>
              <a:t>‹#›</a:t>
            </a:fld>
            <a:endParaRPr lang="en-US"/>
          </a:p>
        </p:txBody>
      </p:sp>
    </p:spTree>
    <p:extLst>
      <p:ext uri="{BB962C8B-B14F-4D97-AF65-F5344CB8AC3E}">
        <p14:creationId xmlns:p14="http://schemas.microsoft.com/office/powerpoint/2010/main" val="2163469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77BF-711E-81E4-5FF9-7519C297FB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A2EE31-F4F5-11B8-05F5-AF7F99B64E99}"/>
              </a:ext>
            </a:extLst>
          </p:cNvPr>
          <p:cNvSpPr>
            <a:spLocks noGrp="1"/>
          </p:cNvSpPr>
          <p:nvPr>
            <p:ph type="dt" sz="half" idx="10"/>
          </p:nvPr>
        </p:nvSpPr>
        <p:spPr/>
        <p:txBody>
          <a:bodyPr/>
          <a:lstStyle/>
          <a:p>
            <a:fld id="{A17E289F-AC47-4C46-ABBF-3D57DB5A9705}" type="datetimeFigureOut">
              <a:rPr lang="en-US" smtClean="0"/>
              <a:t>10/13/25</a:t>
            </a:fld>
            <a:endParaRPr lang="en-US"/>
          </a:p>
        </p:txBody>
      </p:sp>
      <p:sp>
        <p:nvSpPr>
          <p:cNvPr id="4" name="Footer Placeholder 3">
            <a:extLst>
              <a:ext uri="{FF2B5EF4-FFF2-40B4-BE49-F238E27FC236}">
                <a16:creationId xmlns:a16="http://schemas.microsoft.com/office/drawing/2014/main" id="{FDEE07FA-0000-1758-2BCE-63D7C680C4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170AE8-C5AB-70FD-525C-F9B7AD41F164}"/>
              </a:ext>
            </a:extLst>
          </p:cNvPr>
          <p:cNvSpPr>
            <a:spLocks noGrp="1"/>
          </p:cNvSpPr>
          <p:nvPr>
            <p:ph type="sldNum" sz="quarter" idx="12"/>
          </p:nvPr>
        </p:nvSpPr>
        <p:spPr/>
        <p:txBody>
          <a:bodyPr/>
          <a:lstStyle/>
          <a:p>
            <a:fld id="{34735480-A0D1-2B44-94A9-761DF96CAE4D}" type="slidenum">
              <a:rPr lang="en-US" smtClean="0"/>
              <a:t>‹#›</a:t>
            </a:fld>
            <a:endParaRPr lang="en-US"/>
          </a:p>
        </p:txBody>
      </p:sp>
    </p:spTree>
    <p:extLst>
      <p:ext uri="{BB962C8B-B14F-4D97-AF65-F5344CB8AC3E}">
        <p14:creationId xmlns:p14="http://schemas.microsoft.com/office/powerpoint/2010/main" val="254343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EC741-7FF5-E9EA-48CB-BD764A7CA7CC}"/>
              </a:ext>
            </a:extLst>
          </p:cNvPr>
          <p:cNvSpPr>
            <a:spLocks noGrp="1"/>
          </p:cNvSpPr>
          <p:nvPr>
            <p:ph type="dt" sz="half" idx="10"/>
          </p:nvPr>
        </p:nvSpPr>
        <p:spPr/>
        <p:txBody>
          <a:bodyPr/>
          <a:lstStyle/>
          <a:p>
            <a:fld id="{A17E289F-AC47-4C46-ABBF-3D57DB5A9705}" type="datetimeFigureOut">
              <a:rPr lang="en-US" smtClean="0"/>
              <a:t>10/13/25</a:t>
            </a:fld>
            <a:endParaRPr lang="en-US"/>
          </a:p>
        </p:txBody>
      </p:sp>
      <p:sp>
        <p:nvSpPr>
          <p:cNvPr id="3" name="Footer Placeholder 2">
            <a:extLst>
              <a:ext uri="{FF2B5EF4-FFF2-40B4-BE49-F238E27FC236}">
                <a16:creationId xmlns:a16="http://schemas.microsoft.com/office/drawing/2014/main" id="{D5F9516E-63A4-1A0C-160D-EF61BE7A6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A07E3C-E5F2-3F72-73D2-672601EE0D5A}"/>
              </a:ext>
            </a:extLst>
          </p:cNvPr>
          <p:cNvSpPr>
            <a:spLocks noGrp="1"/>
          </p:cNvSpPr>
          <p:nvPr>
            <p:ph type="sldNum" sz="quarter" idx="12"/>
          </p:nvPr>
        </p:nvSpPr>
        <p:spPr/>
        <p:txBody>
          <a:bodyPr/>
          <a:lstStyle/>
          <a:p>
            <a:fld id="{34735480-A0D1-2B44-94A9-761DF96CAE4D}" type="slidenum">
              <a:rPr lang="en-US" smtClean="0"/>
              <a:t>‹#›</a:t>
            </a:fld>
            <a:endParaRPr lang="en-US"/>
          </a:p>
        </p:txBody>
      </p:sp>
    </p:spTree>
    <p:extLst>
      <p:ext uri="{BB962C8B-B14F-4D97-AF65-F5344CB8AC3E}">
        <p14:creationId xmlns:p14="http://schemas.microsoft.com/office/powerpoint/2010/main" val="30174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88A1-DEDE-6625-ADAC-CFD5F7B12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865E3F-2396-084C-59C9-0F3BDD15BE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3A3E2C-F77D-D0B9-9AF4-CD5F3F1EC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4A7A6D-CA26-63EE-444C-3330B2DC3835}"/>
              </a:ext>
            </a:extLst>
          </p:cNvPr>
          <p:cNvSpPr>
            <a:spLocks noGrp="1"/>
          </p:cNvSpPr>
          <p:nvPr>
            <p:ph type="dt" sz="half" idx="10"/>
          </p:nvPr>
        </p:nvSpPr>
        <p:spPr/>
        <p:txBody>
          <a:bodyPr/>
          <a:lstStyle/>
          <a:p>
            <a:fld id="{A17E289F-AC47-4C46-ABBF-3D57DB5A9705}" type="datetimeFigureOut">
              <a:rPr lang="en-US" smtClean="0"/>
              <a:t>10/13/25</a:t>
            </a:fld>
            <a:endParaRPr lang="en-US"/>
          </a:p>
        </p:txBody>
      </p:sp>
      <p:sp>
        <p:nvSpPr>
          <p:cNvPr id="6" name="Footer Placeholder 5">
            <a:extLst>
              <a:ext uri="{FF2B5EF4-FFF2-40B4-BE49-F238E27FC236}">
                <a16:creationId xmlns:a16="http://schemas.microsoft.com/office/drawing/2014/main" id="{29E19CC7-1D9D-CF36-8A4A-403AD5053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4AAF8-8987-CAC1-D29D-40D8699B7F10}"/>
              </a:ext>
            </a:extLst>
          </p:cNvPr>
          <p:cNvSpPr>
            <a:spLocks noGrp="1"/>
          </p:cNvSpPr>
          <p:nvPr>
            <p:ph type="sldNum" sz="quarter" idx="12"/>
          </p:nvPr>
        </p:nvSpPr>
        <p:spPr/>
        <p:txBody>
          <a:bodyPr/>
          <a:lstStyle/>
          <a:p>
            <a:fld id="{34735480-A0D1-2B44-94A9-761DF96CAE4D}" type="slidenum">
              <a:rPr lang="en-US" smtClean="0"/>
              <a:t>‹#›</a:t>
            </a:fld>
            <a:endParaRPr lang="en-US"/>
          </a:p>
        </p:txBody>
      </p:sp>
    </p:spTree>
    <p:extLst>
      <p:ext uri="{BB962C8B-B14F-4D97-AF65-F5344CB8AC3E}">
        <p14:creationId xmlns:p14="http://schemas.microsoft.com/office/powerpoint/2010/main" val="300561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7138-ACC6-0A11-3936-98895A50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1A0BAB-E8B2-D9BC-9B9D-F8886AC73F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16D05F-0D35-1B9D-D245-7AD3A5D37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670B3-8BF4-23A7-415F-3761EC92583A}"/>
              </a:ext>
            </a:extLst>
          </p:cNvPr>
          <p:cNvSpPr>
            <a:spLocks noGrp="1"/>
          </p:cNvSpPr>
          <p:nvPr>
            <p:ph type="dt" sz="half" idx="10"/>
          </p:nvPr>
        </p:nvSpPr>
        <p:spPr/>
        <p:txBody>
          <a:bodyPr/>
          <a:lstStyle/>
          <a:p>
            <a:fld id="{A17E289F-AC47-4C46-ABBF-3D57DB5A9705}" type="datetimeFigureOut">
              <a:rPr lang="en-US" smtClean="0"/>
              <a:t>10/13/25</a:t>
            </a:fld>
            <a:endParaRPr lang="en-US"/>
          </a:p>
        </p:txBody>
      </p:sp>
      <p:sp>
        <p:nvSpPr>
          <p:cNvPr id="6" name="Footer Placeholder 5">
            <a:extLst>
              <a:ext uri="{FF2B5EF4-FFF2-40B4-BE49-F238E27FC236}">
                <a16:creationId xmlns:a16="http://schemas.microsoft.com/office/drawing/2014/main" id="{FBE7ED22-24B9-2A6B-2BC9-715A4E6F3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A58449-32BC-78BB-D009-DC530C3F8E73}"/>
              </a:ext>
            </a:extLst>
          </p:cNvPr>
          <p:cNvSpPr>
            <a:spLocks noGrp="1"/>
          </p:cNvSpPr>
          <p:nvPr>
            <p:ph type="sldNum" sz="quarter" idx="12"/>
          </p:nvPr>
        </p:nvSpPr>
        <p:spPr/>
        <p:txBody>
          <a:bodyPr/>
          <a:lstStyle/>
          <a:p>
            <a:fld id="{34735480-A0D1-2B44-94A9-761DF96CAE4D}" type="slidenum">
              <a:rPr lang="en-US" smtClean="0"/>
              <a:t>‹#›</a:t>
            </a:fld>
            <a:endParaRPr lang="en-US"/>
          </a:p>
        </p:txBody>
      </p:sp>
    </p:spTree>
    <p:extLst>
      <p:ext uri="{BB962C8B-B14F-4D97-AF65-F5344CB8AC3E}">
        <p14:creationId xmlns:p14="http://schemas.microsoft.com/office/powerpoint/2010/main" val="269586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D8DEC">
            <a:alpha val="67059"/>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8749B0-8268-D32B-D1E2-54F7273F4D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355EDF-66F8-DF86-EF8D-A857511D6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71606-CBAC-55AC-8A89-75A41641C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E289F-AC47-4C46-ABBF-3D57DB5A9705}" type="datetimeFigureOut">
              <a:rPr lang="en-US" smtClean="0"/>
              <a:t>10/13/25</a:t>
            </a:fld>
            <a:endParaRPr lang="en-US"/>
          </a:p>
        </p:txBody>
      </p:sp>
      <p:sp>
        <p:nvSpPr>
          <p:cNvPr id="5" name="Footer Placeholder 4">
            <a:extLst>
              <a:ext uri="{FF2B5EF4-FFF2-40B4-BE49-F238E27FC236}">
                <a16:creationId xmlns:a16="http://schemas.microsoft.com/office/drawing/2014/main" id="{14F1DB41-2E63-BF0A-16EA-5C7C693765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5A70FB-4A0C-BAD4-2DE8-CAFC3A514D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35480-A0D1-2B44-94A9-761DF96CAE4D}" type="slidenum">
              <a:rPr lang="en-US" smtClean="0"/>
              <a:t>‹#›</a:t>
            </a:fld>
            <a:endParaRPr lang="en-US"/>
          </a:p>
        </p:txBody>
      </p:sp>
    </p:spTree>
    <p:extLst>
      <p:ext uri="{BB962C8B-B14F-4D97-AF65-F5344CB8AC3E}">
        <p14:creationId xmlns:p14="http://schemas.microsoft.com/office/powerpoint/2010/main" val="614304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yellow and black logo&#10;&#10;AI-generated content may be incorrect.">
            <a:extLst>
              <a:ext uri="{FF2B5EF4-FFF2-40B4-BE49-F238E27FC236}">
                <a16:creationId xmlns:a16="http://schemas.microsoft.com/office/drawing/2014/main" id="{6EEE4BB0-A820-639A-05A1-72EE2A6C4C5F}"/>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24982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DF1243DA-7CFE-B927-0263-39A51D82E2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ACEE222-52D3-D5BC-58EF-4732A4568E82}"/>
              </a:ext>
            </a:extLst>
          </p:cNvPr>
          <p:cNvSpPr txBox="1"/>
          <p:nvPr/>
        </p:nvSpPr>
        <p:spPr>
          <a:xfrm>
            <a:off x="881605" y="742951"/>
            <a:ext cx="10428790" cy="5632311"/>
          </a:xfrm>
          <a:prstGeom prst="rect">
            <a:avLst/>
          </a:prstGeom>
          <a:solidFill>
            <a:schemeClr val="bg1">
              <a:lumMod val="95000"/>
            </a:schemeClr>
          </a:solidFill>
        </p:spPr>
        <p:txBody>
          <a:bodyPr wrap="square" rtlCol="0">
            <a:spAutoFit/>
          </a:bodyPr>
          <a:lstStyle/>
          <a:p>
            <a:r>
              <a:rPr lang="en-US" sz="3600" baseline="30000" dirty="0">
                <a:latin typeface="Baskerville" panose="02020502070401020303" pitchFamily="18" charset="0"/>
                <a:ea typeface="Baskerville" panose="02020502070401020303" pitchFamily="18" charset="0"/>
              </a:rPr>
              <a:t>29</a:t>
            </a:r>
            <a:r>
              <a:rPr lang="en-US" sz="3600" dirty="0">
                <a:latin typeface="Baskerville" panose="02020502070401020303" pitchFamily="18" charset="0"/>
                <a:ea typeface="Baskerville" panose="02020502070401020303" pitchFamily="18" charset="0"/>
              </a:rPr>
              <a:t> When Moses came down from Mount Sinai with the two tablets of the covenant law in his hands, he was not aware that his face was radiant because he had spoken with the LORD. </a:t>
            </a:r>
            <a:r>
              <a:rPr lang="en-US" sz="3600" baseline="30000" dirty="0">
                <a:latin typeface="Baskerville" panose="02020502070401020303" pitchFamily="18" charset="0"/>
                <a:ea typeface="Baskerville" panose="02020502070401020303" pitchFamily="18" charset="0"/>
              </a:rPr>
              <a:t>30</a:t>
            </a:r>
            <a:r>
              <a:rPr lang="en-US" sz="3600" dirty="0">
                <a:latin typeface="Baskerville" panose="02020502070401020303" pitchFamily="18" charset="0"/>
                <a:ea typeface="Baskerville" panose="02020502070401020303" pitchFamily="18" charset="0"/>
              </a:rPr>
              <a:t> When Aaron and all the Israelites saw Moses, his face was radiant, and they were afraid to come near him. </a:t>
            </a:r>
            <a:r>
              <a:rPr lang="en-US" sz="3600" baseline="30000" dirty="0">
                <a:latin typeface="Baskerville" panose="02020502070401020303" pitchFamily="18" charset="0"/>
                <a:ea typeface="Baskerville" panose="02020502070401020303" pitchFamily="18" charset="0"/>
              </a:rPr>
              <a:t>31</a:t>
            </a:r>
            <a:r>
              <a:rPr lang="en-US" sz="3600" dirty="0">
                <a:latin typeface="Baskerville" panose="02020502070401020303" pitchFamily="18" charset="0"/>
                <a:ea typeface="Baskerville" panose="02020502070401020303" pitchFamily="18" charset="0"/>
              </a:rPr>
              <a:t> But Moses called to them; so Aaron and all the leaders of the community came back to him, and he spoke to them. </a:t>
            </a:r>
            <a:r>
              <a:rPr lang="en-US" sz="3600" baseline="30000" dirty="0">
                <a:latin typeface="Baskerville" panose="02020502070401020303" pitchFamily="18" charset="0"/>
                <a:ea typeface="Baskerville" panose="02020502070401020303" pitchFamily="18" charset="0"/>
              </a:rPr>
              <a:t>32</a:t>
            </a:r>
            <a:r>
              <a:rPr lang="en-US" sz="3600" dirty="0">
                <a:latin typeface="Baskerville" panose="02020502070401020303" pitchFamily="18" charset="0"/>
                <a:ea typeface="Baskerville" panose="02020502070401020303" pitchFamily="18" charset="0"/>
              </a:rPr>
              <a:t> Afterward all the Israelites came near him, and he gave them all the commands the LORD had given him on Mount Sinai.</a:t>
            </a:r>
          </a:p>
        </p:txBody>
      </p:sp>
    </p:spTree>
    <p:extLst>
      <p:ext uri="{BB962C8B-B14F-4D97-AF65-F5344CB8AC3E}">
        <p14:creationId xmlns:p14="http://schemas.microsoft.com/office/powerpoint/2010/main" val="239456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7BD66ABC-FBB8-31D6-00DD-24C3AFB289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709F3F5-974A-8D3C-E4A2-4C5B5E4A2393}"/>
              </a:ext>
            </a:extLst>
          </p:cNvPr>
          <p:cNvSpPr txBox="1"/>
          <p:nvPr/>
        </p:nvSpPr>
        <p:spPr>
          <a:xfrm>
            <a:off x="881605" y="742951"/>
            <a:ext cx="10428790" cy="5386090"/>
          </a:xfrm>
          <a:prstGeom prst="rect">
            <a:avLst/>
          </a:prstGeom>
          <a:solidFill>
            <a:schemeClr val="bg1">
              <a:lumMod val="95000"/>
            </a:schemeClr>
          </a:solidFill>
        </p:spPr>
        <p:txBody>
          <a:bodyPr wrap="square" rtlCol="0">
            <a:spAutoFit/>
          </a:bodyPr>
          <a:lstStyle/>
          <a:p>
            <a:r>
              <a:rPr lang="en-US" sz="3600" baseline="30000" dirty="0">
                <a:latin typeface="Baskerville" panose="02020502070401020303" pitchFamily="18" charset="0"/>
                <a:ea typeface="Baskerville" panose="02020502070401020303" pitchFamily="18" charset="0"/>
              </a:rPr>
              <a:t>33</a:t>
            </a:r>
            <a:r>
              <a:rPr lang="en-US" sz="3600" dirty="0">
                <a:latin typeface="Baskerville" panose="02020502070401020303" pitchFamily="18" charset="0"/>
                <a:ea typeface="Baskerville" panose="02020502070401020303" pitchFamily="18" charset="0"/>
              </a:rPr>
              <a:t> When Moses finished speaking to them, he put a veil over his face. </a:t>
            </a:r>
            <a:r>
              <a:rPr lang="en-US" sz="3600" baseline="30000" dirty="0">
                <a:latin typeface="Baskerville" panose="02020502070401020303" pitchFamily="18" charset="0"/>
                <a:ea typeface="Baskerville" panose="02020502070401020303" pitchFamily="18" charset="0"/>
              </a:rPr>
              <a:t>34</a:t>
            </a:r>
            <a:r>
              <a:rPr lang="en-US" sz="3600" dirty="0">
                <a:latin typeface="Baskerville" panose="02020502070401020303" pitchFamily="18" charset="0"/>
                <a:ea typeface="Baskerville" panose="02020502070401020303" pitchFamily="18" charset="0"/>
              </a:rPr>
              <a:t> But whenever he entered the Lord’s presence to speak with him, he removed the veil until he came out. And when he came out and told the Israelites what he had been commanded, </a:t>
            </a:r>
            <a:r>
              <a:rPr lang="en-US" sz="3600" baseline="30000" dirty="0">
                <a:latin typeface="Baskerville" panose="02020502070401020303" pitchFamily="18" charset="0"/>
                <a:ea typeface="Baskerville" panose="02020502070401020303" pitchFamily="18" charset="0"/>
              </a:rPr>
              <a:t>35</a:t>
            </a:r>
            <a:r>
              <a:rPr lang="en-US" sz="3600" dirty="0">
                <a:latin typeface="Baskerville" panose="02020502070401020303" pitchFamily="18" charset="0"/>
                <a:ea typeface="Baskerville" panose="02020502070401020303" pitchFamily="18" charset="0"/>
              </a:rPr>
              <a:t> they saw that his face was radiant. Then Moses would put the veil back over his face until he went in to speak with the Lord.</a:t>
            </a:r>
          </a:p>
          <a:p>
            <a:endParaRPr lang="en-US" sz="2800" dirty="0">
              <a:latin typeface="Baskerville" panose="02020502070401020303" pitchFamily="18" charset="0"/>
              <a:ea typeface="Baskerville" panose="02020502070401020303" pitchFamily="18" charset="0"/>
            </a:endParaRPr>
          </a:p>
          <a:p>
            <a:endParaRPr lang="en-US" sz="28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317280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441FCD0D-73B0-79CD-2442-E0800CA9448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F83302F-8EBD-AA70-77E6-DFB7909B9561}"/>
              </a:ext>
            </a:extLst>
          </p:cNvPr>
          <p:cNvSpPr txBox="1"/>
          <p:nvPr/>
        </p:nvSpPr>
        <p:spPr>
          <a:xfrm>
            <a:off x="881605" y="742951"/>
            <a:ext cx="10428790" cy="5355312"/>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2 Corinthians 3:7-17</a:t>
            </a:r>
            <a:endParaRPr lang="en-US" sz="1400" dirty="0">
              <a:latin typeface="Beloved Sans" panose="02000505000000020004" pitchFamily="2" charset="77"/>
            </a:endParaRPr>
          </a:p>
          <a:p>
            <a:pPr marL="571500" indent="-571500">
              <a:buFont typeface="Arial" panose="020B0604020202020204" pitchFamily="34" charset="0"/>
              <a:buChar char="•"/>
            </a:pPr>
            <a:endParaRPr lang="en-US" sz="600" dirty="0">
              <a:latin typeface="Baskerville" panose="02020502070401020303" pitchFamily="18" charset="0"/>
              <a:ea typeface="Baskerville" panose="02020502070401020303" pitchFamily="18" charset="0"/>
            </a:endParaRPr>
          </a:p>
          <a:p>
            <a:r>
              <a:rPr lang="en-US" sz="3600" baseline="30000" dirty="0">
                <a:latin typeface="Baskerville" panose="02020502070401020303" pitchFamily="18" charset="0"/>
                <a:ea typeface="Baskerville" panose="02020502070401020303" pitchFamily="18" charset="0"/>
              </a:rPr>
              <a:t>7</a:t>
            </a:r>
            <a:r>
              <a:rPr lang="en-US" sz="3600" dirty="0">
                <a:latin typeface="Baskerville" panose="02020502070401020303" pitchFamily="18" charset="0"/>
                <a:ea typeface="Baskerville" panose="02020502070401020303" pitchFamily="18" charset="0"/>
              </a:rPr>
              <a:t> Now if the ministry that brought death, which was engraved in letters on stone, came with glory, so that the Israelites could not look steadily at the face of Moses because of its glory, transitory though it was, </a:t>
            </a:r>
            <a:r>
              <a:rPr lang="en-US" sz="3600" baseline="30000" dirty="0">
                <a:latin typeface="Baskerville" panose="02020502070401020303" pitchFamily="18" charset="0"/>
                <a:ea typeface="Baskerville" panose="02020502070401020303" pitchFamily="18" charset="0"/>
              </a:rPr>
              <a:t>8</a:t>
            </a:r>
            <a:r>
              <a:rPr lang="en-US" sz="3600" dirty="0">
                <a:latin typeface="Baskerville" panose="02020502070401020303" pitchFamily="18" charset="0"/>
                <a:ea typeface="Baskerville" panose="02020502070401020303" pitchFamily="18" charset="0"/>
              </a:rPr>
              <a:t> will not the ministry of the Spirit be even more glorious? …</a:t>
            </a:r>
            <a:r>
              <a:rPr lang="en-US" sz="3600" baseline="30000" dirty="0">
                <a:latin typeface="Baskerville" panose="02020502070401020303" pitchFamily="18" charset="0"/>
                <a:ea typeface="Baskerville" panose="02020502070401020303" pitchFamily="18" charset="0"/>
              </a:rPr>
              <a:t>12</a:t>
            </a:r>
            <a:r>
              <a:rPr lang="en-US" sz="3600" dirty="0">
                <a:latin typeface="Baskerville" panose="02020502070401020303" pitchFamily="18" charset="0"/>
                <a:ea typeface="Baskerville" panose="02020502070401020303" pitchFamily="18" charset="0"/>
              </a:rPr>
              <a:t> Therefore, since we have such a hope, we are very bold. </a:t>
            </a:r>
            <a:r>
              <a:rPr lang="en-US" sz="3600" baseline="30000" dirty="0">
                <a:latin typeface="Baskerville" panose="02020502070401020303" pitchFamily="18" charset="0"/>
                <a:ea typeface="Baskerville" panose="02020502070401020303" pitchFamily="18" charset="0"/>
              </a:rPr>
              <a:t>13</a:t>
            </a:r>
            <a:r>
              <a:rPr lang="en-US" sz="3600" dirty="0">
                <a:latin typeface="Baskerville" panose="02020502070401020303" pitchFamily="18" charset="0"/>
                <a:ea typeface="Baskerville" panose="02020502070401020303" pitchFamily="18" charset="0"/>
              </a:rPr>
              <a:t> We are not like Moses, who would put a veil over his face to prevent the Israelites from seeing</a:t>
            </a:r>
          </a:p>
        </p:txBody>
      </p:sp>
    </p:spTree>
    <p:extLst>
      <p:ext uri="{BB962C8B-B14F-4D97-AF65-F5344CB8AC3E}">
        <p14:creationId xmlns:p14="http://schemas.microsoft.com/office/powerpoint/2010/main" val="370792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714C0DD5-85CC-C9ED-2003-39B6D0FEC3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CB55FF-23CF-8CD1-1A7D-A92999C1A441}"/>
              </a:ext>
            </a:extLst>
          </p:cNvPr>
          <p:cNvSpPr txBox="1"/>
          <p:nvPr/>
        </p:nvSpPr>
        <p:spPr>
          <a:xfrm>
            <a:off x="881605" y="742951"/>
            <a:ext cx="10428790" cy="5355312"/>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2 Corinthians 3:7-17</a:t>
            </a:r>
            <a:endParaRPr lang="en-US" sz="1400" dirty="0">
              <a:latin typeface="Beloved Sans" panose="02000505000000020004" pitchFamily="2" charset="77"/>
            </a:endParaRPr>
          </a:p>
          <a:p>
            <a:pPr marL="571500" indent="-571500">
              <a:buFont typeface="Arial" panose="020B0604020202020204" pitchFamily="34" charset="0"/>
              <a:buChar char="•"/>
            </a:pPr>
            <a:endParaRPr lang="en-US" sz="600" dirty="0">
              <a:latin typeface="Baskerville" panose="02020502070401020303" pitchFamily="18" charset="0"/>
              <a:ea typeface="Baskerville" panose="02020502070401020303" pitchFamily="18" charset="0"/>
            </a:endParaRPr>
          </a:p>
          <a:p>
            <a:r>
              <a:rPr lang="en-US" sz="3600" dirty="0">
                <a:latin typeface="Baskerville" panose="02020502070401020303" pitchFamily="18" charset="0"/>
                <a:ea typeface="Baskerville" panose="02020502070401020303" pitchFamily="18" charset="0"/>
              </a:rPr>
              <a:t>the end of what was passing away…. </a:t>
            </a:r>
            <a:r>
              <a:rPr lang="en-US" sz="3600" baseline="30000" dirty="0">
                <a:latin typeface="Baskerville" panose="02020502070401020303" pitchFamily="18" charset="0"/>
                <a:ea typeface="Baskerville" panose="02020502070401020303" pitchFamily="18" charset="0"/>
              </a:rPr>
              <a:t>16</a:t>
            </a:r>
            <a:r>
              <a:rPr lang="en-US" sz="3600" dirty="0">
                <a:latin typeface="Baskerville" panose="02020502070401020303" pitchFamily="18" charset="0"/>
                <a:ea typeface="Baskerville" panose="02020502070401020303" pitchFamily="18" charset="0"/>
              </a:rPr>
              <a:t> But whenever anyone turns to the Lord, the veil is taken away. </a:t>
            </a:r>
            <a:r>
              <a:rPr lang="en-US" sz="3600" baseline="30000" dirty="0">
                <a:latin typeface="Baskerville" panose="02020502070401020303" pitchFamily="18" charset="0"/>
                <a:ea typeface="Baskerville" panose="02020502070401020303" pitchFamily="18" charset="0"/>
              </a:rPr>
              <a:t>17</a:t>
            </a:r>
            <a:r>
              <a:rPr lang="en-US" sz="3600" dirty="0">
                <a:latin typeface="Baskerville" panose="02020502070401020303" pitchFamily="18" charset="0"/>
                <a:ea typeface="Baskerville" panose="02020502070401020303" pitchFamily="18" charset="0"/>
              </a:rPr>
              <a:t> Now the Lord is the Spirit, and where the Spirit of the Lord is, there is freedom. </a:t>
            </a:r>
            <a:r>
              <a:rPr lang="en-US" sz="3600" baseline="30000" dirty="0">
                <a:latin typeface="Baskerville" panose="02020502070401020303" pitchFamily="18" charset="0"/>
                <a:ea typeface="Baskerville" panose="02020502070401020303" pitchFamily="18" charset="0"/>
              </a:rPr>
              <a:t>18</a:t>
            </a:r>
            <a:r>
              <a:rPr lang="en-US" sz="3600" dirty="0">
                <a:latin typeface="Baskerville" panose="02020502070401020303" pitchFamily="18" charset="0"/>
                <a:ea typeface="Baskerville" panose="02020502070401020303" pitchFamily="18" charset="0"/>
              </a:rPr>
              <a:t> And we all, who with unveiled faces contemplate the Lord’s glory, are being transformed into his image with ever-increasing glory, which comes from the Lord, who is the Spirit.</a:t>
            </a:r>
          </a:p>
          <a:p>
            <a:endParaRPr lang="en-US" sz="36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695284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68587775-4C51-67F9-7F6A-4B1D19C23A7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050F1B-5B2D-804D-B2CE-BDDE9DE4A6BB}"/>
              </a:ext>
            </a:extLst>
          </p:cNvPr>
          <p:cNvSpPr txBox="1"/>
          <p:nvPr/>
        </p:nvSpPr>
        <p:spPr>
          <a:xfrm>
            <a:off x="881605" y="742951"/>
            <a:ext cx="10428790" cy="5355312"/>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2 Corinthians 3:18 (Message)</a:t>
            </a:r>
            <a:endParaRPr lang="en-US" sz="1400" dirty="0">
              <a:latin typeface="Beloved Sans" panose="02000505000000020004" pitchFamily="2" charset="77"/>
            </a:endParaRPr>
          </a:p>
          <a:p>
            <a:pPr marL="571500" indent="-571500">
              <a:buFont typeface="Arial" panose="020B0604020202020204" pitchFamily="34" charset="0"/>
              <a:buChar char="•"/>
            </a:pPr>
            <a:endParaRPr lang="en-US" sz="600" dirty="0">
              <a:latin typeface="Baskerville" panose="02020502070401020303" pitchFamily="18" charset="0"/>
              <a:ea typeface="Baskerville" panose="02020502070401020303" pitchFamily="18" charset="0"/>
            </a:endParaRPr>
          </a:p>
          <a:p>
            <a:r>
              <a:rPr lang="en-US" sz="3600" dirty="0">
                <a:latin typeface="Baskerville" panose="02020502070401020303" pitchFamily="18" charset="0"/>
                <a:ea typeface="Baskerville" panose="02020502070401020303" pitchFamily="18" charset="0"/>
              </a:rPr>
              <a:t>[Now there’s] nothing between us and God, our faces shining with the brightness of his face. And so we are transfigured, much like the Messiah, our lives gradually becoming brighter and more beautiful as God enters our lives and we become like him.</a:t>
            </a:r>
          </a:p>
          <a:p>
            <a:endParaRPr lang="en-US" sz="3600" dirty="0">
              <a:latin typeface="Baskerville" panose="02020502070401020303" pitchFamily="18" charset="0"/>
              <a:ea typeface="Baskerville" panose="02020502070401020303" pitchFamily="18" charset="0"/>
            </a:endParaRPr>
          </a:p>
          <a:p>
            <a:endParaRPr lang="en-US" sz="3600" dirty="0">
              <a:latin typeface="Baskerville" panose="02020502070401020303" pitchFamily="18" charset="0"/>
              <a:ea typeface="Baskerville" panose="02020502070401020303" pitchFamily="18" charset="0"/>
            </a:endParaRPr>
          </a:p>
          <a:p>
            <a:endParaRPr lang="en-US" sz="36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323223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267BDF-6A1C-FA26-7BDD-14E318BC1D0B}"/>
              </a:ext>
            </a:extLst>
          </p:cNvPr>
          <p:cNvSpPr txBox="1"/>
          <p:nvPr/>
        </p:nvSpPr>
        <p:spPr>
          <a:xfrm>
            <a:off x="881605" y="859065"/>
            <a:ext cx="10428790" cy="513986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Looking ahead to next week</a:t>
            </a:r>
            <a:endParaRPr lang="en-US" sz="1400" dirty="0">
              <a:latin typeface="Baskerville" panose="02020502070401020303" pitchFamily="18" charset="0"/>
              <a:ea typeface="Baskerville" panose="02020502070401020303" pitchFamily="18" charset="0"/>
            </a:endParaRPr>
          </a:p>
          <a:p>
            <a:pPr marL="571500" indent="-57150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Prayer verse: Psalm 31:16: Let your face shine on your servant; save me in your unfailing love.</a:t>
            </a:r>
          </a:p>
          <a:p>
            <a:pPr marL="571500" indent="-57150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Isaiah 60; John 1:1–14; Rev. 21 &amp; 22</a:t>
            </a:r>
          </a:p>
          <a:p>
            <a:pPr marL="571500" indent="-57150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Spiritual practice: Prayer of Examen</a:t>
            </a:r>
          </a:p>
          <a:p>
            <a:pPr marL="571500" indent="-571500">
              <a:buFont typeface="Arial" panose="020B0604020202020204" pitchFamily="34" charset="0"/>
              <a:buChar char="•"/>
            </a:pPr>
            <a:r>
              <a:rPr lang="en-US" sz="4000" dirty="0">
                <a:latin typeface="Baskerville" panose="02020502070401020303" pitchFamily="18" charset="0"/>
                <a:ea typeface="Baskerville" panose="02020502070401020303" pitchFamily="18" charset="0"/>
              </a:rPr>
              <a:t>Reflection question: On what specific areas of your life would you like for God’s face to shine?</a:t>
            </a:r>
          </a:p>
          <a:p>
            <a:pPr marL="571500" indent="-571500">
              <a:buFont typeface="Arial" panose="020B0604020202020204" pitchFamily="34" charset="0"/>
              <a:buChar char="•"/>
            </a:pPr>
            <a:endParaRPr lang="en-US" sz="40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06618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328DC476-ADA4-3979-DDEE-FE4BF3E83B4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107BA29-C697-FBD0-95EF-388A6F067C59}"/>
              </a:ext>
            </a:extLst>
          </p:cNvPr>
          <p:cNvSpPr txBox="1"/>
          <p:nvPr/>
        </p:nvSpPr>
        <p:spPr>
          <a:xfrm>
            <a:off x="881605" y="666705"/>
            <a:ext cx="10428790" cy="526297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Announcements &amp; Reminders</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Trunk or Treat October 24</a:t>
            </a:r>
            <a:r>
              <a:rPr lang="en-US" sz="3600" baseline="30000" dirty="0">
                <a:latin typeface="Baskerville" panose="02020502070401020303" pitchFamily="18" charset="0"/>
                <a:ea typeface="Baskerville" panose="02020502070401020303" pitchFamily="18" charset="0"/>
              </a:rPr>
              <a:t>th</a:t>
            </a:r>
            <a:r>
              <a:rPr lang="en-US" sz="3600" dirty="0">
                <a:latin typeface="Baskerville" panose="02020502070401020303" pitchFamily="18" charset="0"/>
                <a:ea typeface="Baskerville" panose="02020502070401020303" pitchFamily="18" charset="0"/>
              </a:rPr>
              <a:t> </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Beth Moore Simulcast in WIL on October 25</a:t>
            </a:r>
            <a:r>
              <a:rPr lang="en-US" sz="3600" baseline="30000" dirty="0">
                <a:latin typeface="Baskerville" panose="02020502070401020303" pitchFamily="18" charset="0"/>
                <a:ea typeface="Baskerville" panose="02020502070401020303" pitchFamily="18" charset="0"/>
              </a:rPr>
              <a:t>th</a:t>
            </a:r>
            <a:r>
              <a:rPr lang="en-US" sz="3600" dirty="0">
                <a:latin typeface="Baskerville" panose="02020502070401020303" pitchFamily="18" charset="0"/>
                <a:ea typeface="Baskerville" panose="02020502070401020303" pitchFamily="18" charset="0"/>
              </a:rPr>
              <a:t> </a:t>
            </a:r>
          </a:p>
          <a:p>
            <a:pPr marL="1028700" lvl="1"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Both at </a:t>
            </a:r>
            <a:r>
              <a:rPr lang="en-US" sz="3600" dirty="0" err="1">
                <a:latin typeface="Baskerville" panose="02020502070401020303" pitchFamily="18" charset="0"/>
                <a:ea typeface="Baskerville" panose="02020502070401020303" pitchFamily="18" charset="0"/>
              </a:rPr>
              <a:t>grace.org</a:t>
            </a:r>
            <a:r>
              <a:rPr lang="en-US" sz="3600" dirty="0">
                <a:latin typeface="Baskerville" panose="02020502070401020303" pitchFamily="18" charset="0"/>
                <a:ea typeface="Baskerville" panose="02020502070401020303" pitchFamily="18" charset="0"/>
              </a:rPr>
              <a:t>/events</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	Schedule adjustment for Veterans Day</a:t>
            </a:r>
          </a:p>
          <a:p>
            <a:pPr marL="1028700" lvl="1"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No meeting on Nov. 11/12 but we do have reading for that week</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Please register if you haven’t already done so</a:t>
            </a:r>
          </a:p>
          <a:p>
            <a:pPr marL="571500" indent="-571500">
              <a:buFont typeface="Arial" panose="020B0604020202020204" pitchFamily="34" charset="0"/>
              <a:buChar char="•"/>
            </a:pPr>
            <a:endParaRPr lang="en-US" sz="36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862122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F483F8-269E-245F-EE54-C5980ED1EF44}"/>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oster for a trunk or trunk of a car&#10;&#10;AI-generated content may be incorrect.">
            <a:extLst>
              <a:ext uri="{FF2B5EF4-FFF2-40B4-BE49-F238E27FC236}">
                <a16:creationId xmlns:a16="http://schemas.microsoft.com/office/drawing/2014/main" id="{91469D19-89E0-9E8C-07C9-48266B0EA2CE}"/>
              </a:ext>
            </a:extLst>
          </p:cNvPr>
          <p:cNvPicPr>
            <a:picLocks noChangeAspect="1"/>
          </p:cNvPicPr>
          <p:nvPr/>
        </p:nvPicPr>
        <p:blipFill>
          <a:blip r:embed="rId3"/>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423235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C587FF-71FA-02F3-C823-BD8CA232A99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29D9738-0267-94E4-56AF-98A79C4F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6784BFA1-9719-6B18-FFFB-712DA3F63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C5945B-3344-22D7-828A-8A97B04778CD}"/>
              </a:ext>
            </a:extLst>
          </p:cNvPr>
          <p:cNvSpPr txBox="1"/>
          <p:nvPr/>
        </p:nvSpPr>
        <p:spPr>
          <a:xfrm>
            <a:off x="1111641" y="2321905"/>
            <a:ext cx="5348378" cy="2831544"/>
          </a:xfrm>
          <a:prstGeom prst="rect">
            <a:avLst/>
          </a:prstGeom>
          <a:solidFill>
            <a:schemeClr val="bg1"/>
          </a:solidFill>
        </p:spPr>
        <p:txBody>
          <a:bodyPr wrap="square" rtlCol="0">
            <a:spAutoFit/>
          </a:bodyPr>
          <a:lstStyle/>
          <a:p>
            <a:pPr algn="ctr"/>
            <a:endParaRPr lang="en-US" sz="3200" dirty="0">
              <a:latin typeface="Avenir Book" panose="02000503020000020003" pitchFamily="2" charset="0"/>
            </a:endParaRPr>
          </a:p>
          <a:p>
            <a:pPr algn="ctr"/>
            <a:r>
              <a:rPr lang="en-US" sz="3200" dirty="0">
                <a:latin typeface="Avenir Book" panose="02000503020000020003" pitchFamily="2" charset="0"/>
              </a:rPr>
              <a:t>October 25</a:t>
            </a:r>
            <a:r>
              <a:rPr lang="en-US" sz="3200" baseline="30000" dirty="0">
                <a:latin typeface="Avenir Book" panose="02000503020000020003" pitchFamily="2" charset="0"/>
              </a:rPr>
              <a:t>th</a:t>
            </a:r>
            <a:endParaRPr lang="en-US" sz="3200" dirty="0">
              <a:latin typeface="Avenir Book" panose="02000503020000020003" pitchFamily="2" charset="0"/>
            </a:endParaRPr>
          </a:p>
          <a:p>
            <a:pPr algn="ctr"/>
            <a:r>
              <a:rPr lang="en-US" sz="3200" dirty="0">
                <a:latin typeface="Avenir Book" panose="02000503020000020003" pitchFamily="2" charset="0"/>
              </a:rPr>
              <a:t>9am-2pm</a:t>
            </a:r>
          </a:p>
          <a:p>
            <a:pPr algn="ctr"/>
            <a:r>
              <a:rPr lang="en-US" sz="3200" dirty="0">
                <a:latin typeface="Avenir Book" panose="02000503020000020003" pitchFamily="2" charset="0"/>
              </a:rPr>
              <a:t>Grace Chapel Wilmington</a:t>
            </a:r>
          </a:p>
          <a:p>
            <a:pPr algn="ctr"/>
            <a:r>
              <a:rPr lang="en-US" sz="3200" dirty="0" err="1">
                <a:latin typeface="Avenir Book" panose="02000503020000020003" pitchFamily="2" charset="0"/>
              </a:rPr>
              <a:t>grace.org</a:t>
            </a:r>
            <a:r>
              <a:rPr lang="en-US" sz="3200" dirty="0">
                <a:latin typeface="Avenir Book" panose="02000503020000020003" pitchFamily="2" charset="0"/>
              </a:rPr>
              <a:t>/events</a:t>
            </a:r>
          </a:p>
          <a:p>
            <a:endParaRPr lang="en-US" dirty="0"/>
          </a:p>
        </p:txBody>
      </p:sp>
    </p:spTree>
    <p:extLst>
      <p:ext uri="{BB962C8B-B14F-4D97-AF65-F5344CB8AC3E}">
        <p14:creationId xmlns:p14="http://schemas.microsoft.com/office/powerpoint/2010/main" val="3494629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C5B72CC5-3792-C725-7F1F-45A0BAD5395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715F66-EEE0-1C2D-5140-1EA5FC97FB49}"/>
              </a:ext>
            </a:extLst>
          </p:cNvPr>
          <p:cNvSpPr txBox="1"/>
          <p:nvPr/>
        </p:nvSpPr>
        <p:spPr>
          <a:xfrm>
            <a:off x="881605" y="666705"/>
            <a:ext cx="10428790" cy="5262979"/>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Announcements &amp; Reminders</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Trunk or Treat October 24</a:t>
            </a:r>
            <a:r>
              <a:rPr lang="en-US" sz="3600" baseline="30000" dirty="0">
                <a:latin typeface="Baskerville" panose="02020502070401020303" pitchFamily="18" charset="0"/>
                <a:ea typeface="Baskerville" panose="02020502070401020303" pitchFamily="18" charset="0"/>
              </a:rPr>
              <a:t>th</a:t>
            </a:r>
            <a:r>
              <a:rPr lang="en-US" sz="3600" dirty="0">
                <a:latin typeface="Baskerville" panose="02020502070401020303" pitchFamily="18" charset="0"/>
                <a:ea typeface="Baskerville" panose="02020502070401020303" pitchFamily="18" charset="0"/>
              </a:rPr>
              <a:t> </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Beth Moore Simulcast in WIL on October 25</a:t>
            </a:r>
            <a:r>
              <a:rPr lang="en-US" sz="3600" baseline="30000" dirty="0">
                <a:latin typeface="Baskerville" panose="02020502070401020303" pitchFamily="18" charset="0"/>
                <a:ea typeface="Baskerville" panose="02020502070401020303" pitchFamily="18" charset="0"/>
              </a:rPr>
              <a:t>th</a:t>
            </a:r>
            <a:r>
              <a:rPr lang="en-US" sz="3600" dirty="0">
                <a:latin typeface="Baskerville" panose="02020502070401020303" pitchFamily="18" charset="0"/>
                <a:ea typeface="Baskerville" panose="02020502070401020303" pitchFamily="18" charset="0"/>
              </a:rPr>
              <a:t> </a:t>
            </a:r>
          </a:p>
          <a:p>
            <a:pPr marL="1028700" lvl="1"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Both at </a:t>
            </a:r>
            <a:r>
              <a:rPr lang="en-US" sz="3600" dirty="0" err="1">
                <a:latin typeface="Baskerville" panose="02020502070401020303" pitchFamily="18" charset="0"/>
                <a:ea typeface="Baskerville" panose="02020502070401020303" pitchFamily="18" charset="0"/>
              </a:rPr>
              <a:t>grace.org</a:t>
            </a:r>
            <a:r>
              <a:rPr lang="en-US" sz="3600" dirty="0">
                <a:latin typeface="Baskerville" panose="02020502070401020303" pitchFamily="18" charset="0"/>
                <a:ea typeface="Baskerville" panose="02020502070401020303" pitchFamily="18" charset="0"/>
              </a:rPr>
              <a:t>/events</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	Schedule adjustment for Veterans Day</a:t>
            </a:r>
          </a:p>
          <a:p>
            <a:pPr marL="1028700" lvl="1"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No meeting on Nov. 11/12 but we do have reading for that week</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Please register if you haven’t already done so</a:t>
            </a:r>
          </a:p>
          <a:p>
            <a:pPr marL="571500" indent="-571500">
              <a:buFont typeface="Arial" panose="020B0604020202020204" pitchFamily="34" charset="0"/>
              <a:buChar char="•"/>
            </a:pPr>
            <a:endParaRPr lang="en-US" sz="36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349186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B72D670C-1372-A0AE-7F32-994B6266D90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016B64-C255-A35E-3A4C-6C3AB239F232}"/>
              </a:ext>
            </a:extLst>
          </p:cNvPr>
          <p:cNvSpPr txBox="1"/>
          <p:nvPr/>
        </p:nvSpPr>
        <p:spPr>
          <a:xfrm>
            <a:off x="881605" y="651316"/>
            <a:ext cx="10428790" cy="5539978"/>
          </a:xfrm>
          <a:prstGeom prst="rect">
            <a:avLst/>
          </a:prstGeom>
          <a:solidFill>
            <a:schemeClr val="bg1">
              <a:lumMod val="95000"/>
            </a:schemeClr>
          </a:solidFill>
        </p:spPr>
        <p:txBody>
          <a:bodyPr wrap="square" rtlCol="0">
            <a:spAutoFit/>
          </a:bodyPr>
          <a:lstStyle/>
          <a:p>
            <a:endParaRPr lang="en-US" sz="4700" dirty="0">
              <a:latin typeface="Beloved Sans" panose="02000505000000020004" pitchFamily="2" charset="77"/>
            </a:endParaRPr>
          </a:p>
          <a:p>
            <a:endParaRPr lang="en-US" sz="4700" dirty="0">
              <a:latin typeface="Beloved Sans" panose="02000505000000020004" pitchFamily="2" charset="77"/>
            </a:endParaRPr>
          </a:p>
          <a:p>
            <a:pPr algn="ctr"/>
            <a:r>
              <a:rPr lang="en-US" sz="6000" dirty="0">
                <a:latin typeface="Beloved Sans" panose="02000505000000020004" pitchFamily="2" charset="77"/>
              </a:rPr>
              <a:t>Light as Metaphor </a:t>
            </a:r>
          </a:p>
          <a:p>
            <a:pPr algn="ctr"/>
            <a:r>
              <a:rPr lang="en-US" sz="6000" dirty="0">
                <a:latin typeface="Beloved Sans" panose="02000505000000020004" pitchFamily="2" charset="77"/>
              </a:rPr>
              <a:t>for God’s </a:t>
            </a:r>
          </a:p>
          <a:p>
            <a:pPr algn="ctr"/>
            <a:r>
              <a:rPr lang="en-US" sz="6000" dirty="0">
                <a:latin typeface="Beloved Sans" panose="02000505000000020004" pitchFamily="2" charset="77"/>
              </a:rPr>
              <a:t>Presence &amp; Glory</a:t>
            </a:r>
          </a:p>
          <a:p>
            <a:pPr algn="ctr"/>
            <a:endParaRPr lang="en-US" sz="2000" dirty="0">
              <a:latin typeface="Beloved Sans" panose="02000505000000020004" pitchFamily="2" charset="77"/>
            </a:endParaRPr>
          </a:p>
          <a:p>
            <a:endParaRPr lang="en-US" sz="2000" dirty="0">
              <a:latin typeface="Beloved Sans" panose="02000505000000020004" pitchFamily="2" charset="77"/>
            </a:endParaRPr>
          </a:p>
          <a:p>
            <a:endParaRPr lang="en-US" sz="2000" dirty="0">
              <a:latin typeface="Beloved Sans" panose="02000505000000020004" pitchFamily="2" charset="77"/>
            </a:endParaRPr>
          </a:p>
          <a:p>
            <a:endParaRPr lang="en-US" sz="2000" dirty="0">
              <a:latin typeface="Beloved Sans" panose="02000505000000020004" pitchFamily="2" charset="77"/>
            </a:endParaRPr>
          </a:p>
        </p:txBody>
      </p:sp>
    </p:spTree>
    <p:extLst>
      <p:ext uri="{BB962C8B-B14F-4D97-AF65-F5344CB8AC3E}">
        <p14:creationId xmlns:p14="http://schemas.microsoft.com/office/powerpoint/2010/main" val="1867825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8DE1D112-DD88-5A90-B756-A59592D23F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3917310-18FB-7B45-6663-F0EDB80CCA0B}"/>
              </a:ext>
            </a:extLst>
          </p:cNvPr>
          <p:cNvSpPr txBox="1"/>
          <p:nvPr/>
        </p:nvSpPr>
        <p:spPr>
          <a:xfrm>
            <a:off x="1281112" y="920621"/>
            <a:ext cx="9629775" cy="5016758"/>
          </a:xfrm>
          <a:prstGeom prst="rect">
            <a:avLst/>
          </a:prstGeom>
          <a:solidFill>
            <a:schemeClr val="bg1">
              <a:lumMod val="95000"/>
            </a:schemeClr>
          </a:solidFill>
        </p:spPr>
        <p:txBody>
          <a:bodyPr wrap="square" rtlCol="0">
            <a:spAutoFit/>
          </a:bodyPr>
          <a:lstStyle/>
          <a:p>
            <a:pPr algn="ctr"/>
            <a:endParaRPr lang="en-US" sz="3200" dirty="0">
              <a:latin typeface="Beloved Sans" panose="02000505000000020004" pitchFamily="2" charset="77"/>
            </a:endParaRPr>
          </a:p>
          <a:p>
            <a:pPr algn="ctr"/>
            <a:endParaRPr lang="en-US" sz="3200" dirty="0">
              <a:latin typeface="Beloved Sans" panose="02000505000000020004" pitchFamily="2" charset="77"/>
            </a:endParaRPr>
          </a:p>
          <a:p>
            <a:pPr algn="ctr"/>
            <a:endParaRPr lang="en-US" sz="3200" dirty="0">
              <a:latin typeface="Beloved Sans" panose="02000505000000020004" pitchFamily="2" charset="77"/>
            </a:endParaRPr>
          </a:p>
          <a:p>
            <a:pPr algn="ctr"/>
            <a:endParaRPr lang="en-US" sz="3200" dirty="0">
              <a:latin typeface="Beloved Sans" panose="02000505000000020004" pitchFamily="2" charset="77"/>
            </a:endParaRPr>
          </a:p>
          <a:p>
            <a:pPr algn="ctr"/>
            <a:r>
              <a:rPr lang="en-US" sz="4800" dirty="0">
                <a:latin typeface="Beloved Sans" panose="02000505000000020004" pitchFamily="2" charset="77"/>
              </a:rPr>
              <a:t>Small Groups</a:t>
            </a:r>
          </a:p>
          <a:p>
            <a:endParaRPr lang="en-US" sz="3600" dirty="0">
              <a:latin typeface="Baskerville" panose="02020502070401020303" pitchFamily="18" charset="0"/>
              <a:ea typeface="Baskerville" panose="02020502070401020303" pitchFamily="18" charset="0"/>
            </a:endParaRPr>
          </a:p>
          <a:p>
            <a:endParaRPr lang="en-US" sz="3600" dirty="0">
              <a:latin typeface="Baskerville" panose="02020502070401020303" pitchFamily="18" charset="0"/>
              <a:ea typeface="Baskerville" panose="02020502070401020303" pitchFamily="18" charset="0"/>
            </a:endParaRPr>
          </a:p>
          <a:p>
            <a:r>
              <a:rPr lang="en-US" sz="3600" dirty="0">
                <a:latin typeface="Baskerville" panose="02020502070401020303" pitchFamily="18" charset="0"/>
                <a:ea typeface="Baskerville" panose="02020502070401020303" pitchFamily="18" charset="0"/>
              </a:rPr>
              <a:t> </a:t>
            </a:r>
          </a:p>
          <a:p>
            <a:pPr marL="285750" indent="-285750">
              <a:buFont typeface="Arial" panose="020B0604020202020204" pitchFamily="34" charset="0"/>
              <a:buChar char="•"/>
            </a:pPr>
            <a:endParaRPr lang="en-US" dirty="0">
              <a:latin typeface="Baskerville" panose="02020502070401020303" pitchFamily="18" charset="0"/>
              <a:ea typeface="Baskerville" panose="02020502070401020303" pitchFamily="18" charset="0"/>
            </a:endParaRPr>
          </a:p>
          <a:p>
            <a:endParaRPr lang="en-US" dirty="0"/>
          </a:p>
        </p:txBody>
      </p:sp>
    </p:spTree>
    <p:extLst>
      <p:ext uri="{BB962C8B-B14F-4D97-AF65-F5344CB8AC3E}">
        <p14:creationId xmlns:p14="http://schemas.microsoft.com/office/powerpoint/2010/main" val="384095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C4BFE5-9953-27E7-774C-B34F317F8CF5}"/>
              </a:ext>
            </a:extLst>
          </p:cNvPr>
          <p:cNvSpPr txBox="1"/>
          <p:nvPr/>
        </p:nvSpPr>
        <p:spPr>
          <a:xfrm>
            <a:off x="881605" y="742951"/>
            <a:ext cx="10428790" cy="5355312"/>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Metaphor in Scripture</a:t>
            </a:r>
            <a:endParaRPr lang="en-US" sz="1400" dirty="0">
              <a:latin typeface="Beloved Sans" panose="02000505000000020004" pitchFamily="2" charset="77"/>
            </a:endParaRPr>
          </a:p>
          <a:p>
            <a:pPr marL="571500" indent="-571500">
              <a:buFont typeface="Arial" panose="020B0604020202020204" pitchFamily="34" charset="0"/>
              <a:buChar char="•"/>
            </a:pPr>
            <a:endParaRPr lang="en-US" sz="600" dirty="0">
              <a:latin typeface="Baskerville" panose="02020502070401020303" pitchFamily="18" charset="0"/>
              <a:ea typeface="Baskerville" panose="02020502070401020303" pitchFamily="18" charset="0"/>
            </a:endParaRP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metaphor: “a figure of speech in which a word or phrase literally denoting one kind of object or idea is used in place of another to suggest a likeness or analogy between them (as in ‘drowning in money’)”</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“taking one idea, usually something very tangible and easy to understand and mapping that idea onto a more abstract experience”</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e.g., God as father, shepherd, king, warrior, etc.</a:t>
            </a:r>
          </a:p>
        </p:txBody>
      </p:sp>
    </p:spTree>
    <p:extLst>
      <p:ext uri="{BB962C8B-B14F-4D97-AF65-F5344CB8AC3E}">
        <p14:creationId xmlns:p14="http://schemas.microsoft.com/office/powerpoint/2010/main" val="5826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656C2133-BE44-FCFC-8ECD-07264630ED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4EE478F-654A-EF28-A9AA-3E6DC6B8520F}"/>
              </a:ext>
            </a:extLst>
          </p:cNvPr>
          <p:cNvSpPr txBox="1"/>
          <p:nvPr/>
        </p:nvSpPr>
        <p:spPr>
          <a:xfrm>
            <a:off x="881605" y="742951"/>
            <a:ext cx="10428790" cy="5355312"/>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Metaphor in Scripture</a:t>
            </a:r>
            <a:endParaRPr lang="en-US" sz="1400" dirty="0">
              <a:latin typeface="Beloved Sans" panose="02000505000000020004" pitchFamily="2" charset="77"/>
            </a:endParaRPr>
          </a:p>
          <a:p>
            <a:pPr marL="571500" indent="-571500">
              <a:buFont typeface="Arial" panose="020B0604020202020204" pitchFamily="34" charset="0"/>
              <a:buChar char="•"/>
            </a:pPr>
            <a:endParaRPr lang="en-US" sz="600" dirty="0">
              <a:latin typeface="Baskerville" panose="02020502070401020303" pitchFamily="18" charset="0"/>
              <a:ea typeface="Baskerville" panose="02020502070401020303" pitchFamily="18" charset="0"/>
            </a:endParaRP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Concepts like glory, holiness, sin, salvation, etc.</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e.g., God as rock:</a:t>
            </a:r>
          </a:p>
          <a:p>
            <a:pPr marL="1028700" lvl="1"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The Lord is my rock, my fortress and my deliverer; my God is my rock, in whom I take refuge… (Psalm 18:2) </a:t>
            </a:r>
          </a:p>
          <a:p>
            <a:pPr marL="1028700" lvl="1"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strong, solid, dependable, steady, etc.</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God’s presence and glory; God’s life and salvation; God’s righteousness; God’s wisdom and teaching</a:t>
            </a:r>
          </a:p>
        </p:txBody>
      </p:sp>
    </p:spTree>
    <p:extLst>
      <p:ext uri="{BB962C8B-B14F-4D97-AF65-F5344CB8AC3E}">
        <p14:creationId xmlns:p14="http://schemas.microsoft.com/office/powerpoint/2010/main" val="43266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88DA7416-0C4B-0068-953A-D36406E646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7642A7-202F-39C3-2773-58649F8994B8}"/>
              </a:ext>
            </a:extLst>
          </p:cNvPr>
          <p:cNvSpPr txBox="1"/>
          <p:nvPr/>
        </p:nvSpPr>
        <p:spPr>
          <a:xfrm>
            <a:off x="881605" y="742951"/>
            <a:ext cx="10428790" cy="5355312"/>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Light as Metaphor for Glory</a:t>
            </a:r>
            <a:endParaRPr lang="en-US" sz="1400" dirty="0">
              <a:latin typeface="Beloved Sans" panose="02000505000000020004" pitchFamily="2" charset="77"/>
            </a:endParaRPr>
          </a:p>
          <a:p>
            <a:pPr marL="571500" indent="-571500">
              <a:buFont typeface="Arial" panose="020B0604020202020204" pitchFamily="34" charset="0"/>
              <a:buChar char="•"/>
            </a:pPr>
            <a:endParaRPr lang="en-US" sz="600" dirty="0">
              <a:latin typeface="Baskerville" panose="02020502070401020303" pitchFamily="18" charset="0"/>
              <a:ea typeface="Baskerville" panose="02020502070401020303" pitchFamily="18" charset="0"/>
            </a:endParaRP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“the glory of God” </a:t>
            </a:r>
          </a:p>
          <a:p>
            <a:pPr marL="1028700" lvl="1"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who God is and what God does</a:t>
            </a:r>
          </a:p>
          <a:p>
            <a:pPr marL="1028700" lvl="1"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our experience of who God is and what God does</a:t>
            </a:r>
          </a:p>
          <a:p>
            <a:pPr marL="1028700" lvl="1"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when we experience God’s presence in a way that moves us to worship and serve and follow him</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“Yahweh” → “The Lord” → “the glory of the Lord” → light as metaphor for the glory of the Lord</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Not taking God’s otherness for granted</a:t>
            </a:r>
          </a:p>
        </p:txBody>
      </p:sp>
    </p:spTree>
    <p:extLst>
      <p:ext uri="{BB962C8B-B14F-4D97-AF65-F5344CB8AC3E}">
        <p14:creationId xmlns:p14="http://schemas.microsoft.com/office/powerpoint/2010/main" val="418106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D37B2284-F4CB-DE54-62A1-940A819BA8B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21A5D19-EEBE-E579-C973-7C097F2EE592}"/>
              </a:ext>
            </a:extLst>
          </p:cNvPr>
          <p:cNvSpPr txBox="1"/>
          <p:nvPr/>
        </p:nvSpPr>
        <p:spPr>
          <a:xfrm>
            <a:off x="881605" y="742951"/>
            <a:ext cx="10428790" cy="5355312"/>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Exodus 34 Background</a:t>
            </a:r>
            <a:endParaRPr lang="en-US" sz="1400" dirty="0">
              <a:latin typeface="Beloved Sans" panose="02000505000000020004" pitchFamily="2" charset="77"/>
            </a:endParaRPr>
          </a:p>
          <a:p>
            <a:pPr marL="571500" indent="-571500">
              <a:buFont typeface="Arial" panose="020B0604020202020204" pitchFamily="34" charset="0"/>
              <a:buChar char="•"/>
            </a:pPr>
            <a:endParaRPr lang="en-US" sz="600" dirty="0">
              <a:latin typeface="Baskerville" panose="02020502070401020303" pitchFamily="18" charset="0"/>
              <a:ea typeface="Baskerville" panose="02020502070401020303" pitchFamily="18" charset="0"/>
            </a:endParaRP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God chooses one family, the Israelites</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Slavery in Egypt, deliverance</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Invitation to covenant at Mount Sinai</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Covenant ceremony: ten commandments</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Golden calf, God and Moses furious, broken tablets</a:t>
            </a:r>
          </a:p>
          <a:p>
            <a:pPr marL="571500" indent="-571500">
              <a:buFont typeface="Arial" panose="020B0604020202020204" pitchFamily="34" charset="0"/>
              <a:buChar char="•"/>
            </a:pPr>
            <a:r>
              <a:rPr lang="en-US" sz="3600" dirty="0">
                <a:latin typeface="Baskerville" panose="02020502070401020303" pitchFamily="18" charset="0"/>
                <a:ea typeface="Baskerville" panose="02020502070401020303" pitchFamily="18" charset="0"/>
              </a:rPr>
              <a:t>Moses asks God to show him his presence and his glory</a:t>
            </a:r>
          </a:p>
          <a:p>
            <a:pPr marL="571500" indent="-571500">
              <a:buFont typeface="Arial" panose="020B0604020202020204" pitchFamily="34" charset="0"/>
              <a:buChar char="•"/>
            </a:pPr>
            <a:endParaRPr lang="en-US" sz="3600" dirty="0">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90651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0643DA6B-A547-D625-465E-D18B81366D7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9E39B76-AC32-29F5-5D95-EE93D46937C9}"/>
              </a:ext>
            </a:extLst>
          </p:cNvPr>
          <p:cNvSpPr txBox="1"/>
          <p:nvPr/>
        </p:nvSpPr>
        <p:spPr>
          <a:xfrm>
            <a:off x="881605" y="742951"/>
            <a:ext cx="10428790" cy="5232202"/>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Exodus 33:18-23</a:t>
            </a:r>
            <a:endParaRPr lang="en-US" sz="1400" dirty="0">
              <a:latin typeface="Beloved Sans" panose="02000505000000020004" pitchFamily="2" charset="77"/>
            </a:endParaRPr>
          </a:p>
          <a:p>
            <a:pPr marL="571500" indent="-571500">
              <a:buFont typeface="Arial" panose="020B0604020202020204" pitchFamily="34" charset="0"/>
              <a:buChar char="•"/>
            </a:pPr>
            <a:endParaRPr lang="en-US" sz="600" dirty="0">
              <a:latin typeface="Baskerville" panose="02020502070401020303" pitchFamily="18" charset="0"/>
              <a:ea typeface="Baskerville" panose="02020502070401020303" pitchFamily="18" charset="0"/>
            </a:endParaRPr>
          </a:p>
          <a:p>
            <a:r>
              <a:rPr lang="en-US" sz="3500" baseline="30000" dirty="0">
                <a:latin typeface="Baskerville" panose="02020502070401020303" pitchFamily="18" charset="0"/>
                <a:ea typeface="Baskerville" panose="02020502070401020303" pitchFamily="18" charset="0"/>
              </a:rPr>
              <a:t>18</a:t>
            </a:r>
            <a:r>
              <a:rPr lang="en-US" sz="3500" dirty="0">
                <a:latin typeface="Baskerville" panose="02020502070401020303" pitchFamily="18" charset="0"/>
                <a:ea typeface="Baskerville" panose="02020502070401020303" pitchFamily="18" charset="0"/>
              </a:rPr>
              <a:t> Then Moses said, “Now show me your glory.”</a:t>
            </a:r>
          </a:p>
          <a:p>
            <a:r>
              <a:rPr lang="en-US" sz="3500" baseline="30000" dirty="0">
                <a:latin typeface="Baskerville" panose="02020502070401020303" pitchFamily="18" charset="0"/>
                <a:ea typeface="Baskerville" panose="02020502070401020303" pitchFamily="18" charset="0"/>
              </a:rPr>
              <a:t>19</a:t>
            </a:r>
            <a:r>
              <a:rPr lang="en-US" sz="3500" dirty="0">
                <a:latin typeface="Baskerville" panose="02020502070401020303" pitchFamily="18" charset="0"/>
                <a:ea typeface="Baskerville" panose="02020502070401020303" pitchFamily="18" charset="0"/>
              </a:rPr>
              <a:t> And the LORD said, “I will cause all my goodness to pass in front of you, and I will proclaim my name, the LORD, in your presence. ... </a:t>
            </a:r>
            <a:r>
              <a:rPr lang="en-US" sz="3500" baseline="30000" dirty="0">
                <a:latin typeface="Baskerville" panose="02020502070401020303" pitchFamily="18" charset="0"/>
                <a:ea typeface="Baskerville" panose="02020502070401020303" pitchFamily="18" charset="0"/>
              </a:rPr>
              <a:t>20</a:t>
            </a:r>
            <a:r>
              <a:rPr lang="en-US" sz="3500" dirty="0">
                <a:latin typeface="Baskerville" panose="02020502070401020303" pitchFamily="18" charset="0"/>
                <a:ea typeface="Baskerville" panose="02020502070401020303" pitchFamily="18" charset="0"/>
              </a:rPr>
              <a:t> But,” he said, “you cannot see my face, for no one may see me and live.”… </a:t>
            </a:r>
            <a:r>
              <a:rPr lang="en-US" sz="3500" baseline="30000" dirty="0">
                <a:latin typeface="Baskerville" panose="02020502070401020303" pitchFamily="18" charset="0"/>
                <a:ea typeface="Baskerville" panose="02020502070401020303" pitchFamily="18" charset="0"/>
              </a:rPr>
              <a:t>22</a:t>
            </a:r>
            <a:r>
              <a:rPr lang="en-US" sz="3500" dirty="0">
                <a:latin typeface="Baskerville" panose="02020502070401020303" pitchFamily="18" charset="0"/>
                <a:ea typeface="Baskerville" panose="02020502070401020303" pitchFamily="18" charset="0"/>
              </a:rPr>
              <a:t> When my glory passes by, I will… cover you with my hand until I have passed by. </a:t>
            </a:r>
            <a:r>
              <a:rPr lang="en-US" sz="3500" baseline="30000" dirty="0">
                <a:latin typeface="Baskerville" panose="02020502070401020303" pitchFamily="18" charset="0"/>
                <a:ea typeface="Baskerville" panose="02020502070401020303" pitchFamily="18" charset="0"/>
              </a:rPr>
              <a:t>23</a:t>
            </a:r>
            <a:r>
              <a:rPr lang="en-US" sz="3500" dirty="0">
                <a:latin typeface="Baskerville" panose="02020502070401020303" pitchFamily="18" charset="0"/>
                <a:ea typeface="Baskerville" panose="02020502070401020303" pitchFamily="18" charset="0"/>
              </a:rPr>
              <a:t> Then I will remove my hand and you will see my back; but my face must not be seen.”</a:t>
            </a:r>
          </a:p>
        </p:txBody>
      </p:sp>
    </p:spTree>
    <p:extLst>
      <p:ext uri="{BB962C8B-B14F-4D97-AF65-F5344CB8AC3E}">
        <p14:creationId xmlns:p14="http://schemas.microsoft.com/office/powerpoint/2010/main" val="436369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7A0B2EE0-A444-9477-22EB-B5655372CBA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113F997-2BE1-F619-B8A6-8C465F892CEB}"/>
              </a:ext>
            </a:extLst>
          </p:cNvPr>
          <p:cNvSpPr txBox="1"/>
          <p:nvPr/>
        </p:nvSpPr>
        <p:spPr>
          <a:xfrm>
            <a:off x="881605" y="742951"/>
            <a:ext cx="10428790" cy="5355312"/>
          </a:xfrm>
          <a:prstGeom prst="rect">
            <a:avLst/>
          </a:prstGeom>
          <a:solidFill>
            <a:schemeClr val="bg1">
              <a:lumMod val="95000"/>
            </a:schemeClr>
          </a:solidFill>
        </p:spPr>
        <p:txBody>
          <a:bodyPr wrap="square" rtlCol="0">
            <a:spAutoFit/>
          </a:bodyPr>
          <a:lstStyle/>
          <a:p>
            <a:r>
              <a:rPr lang="en-US" sz="4800" dirty="0">
                <a:latin typeface="Beloved Sans" panose="02000505000000020004" pitchFamily="2" charset="77"/>
              </a:rPr>
              <a:t>Exodus 34:1–8, 29–35</a:t>
            </a:r>
            <a:endParaRPr lang="en-US" sz="1400" dirty="0">
              <a:latin typeface="Beloved Sans" panose="02000505000000020004" pitchFamily="2" charset="77"/>
            </a:endParaRPr>
          </a:p>
          <a:p>
            <a:pPr marL="571500" indent="-571500">
              <a:buFont typeface="Arial" panose="020B0604020202020204" pitchFamily="34" charset="0"/>
              <a:buChar char="•"/>
            </a:pPr>
            <a:endParaRPr lang="en-US" sz="600" dirty="0">
              <a:latin typeface="Baskerville" panose="02020502070401020303" pitchFamily="18" charset="0"/>
              <a:ea typeface="Baskerville" panose="02020502070401020303" pitchFamily="18" charset="0"/>
            </a:endParaRPr>
          </a:p>
          <a:p>
            <a:r>
              <a:rPr lang="en-US" sz="3600" dirty="0">
                <a:latin typeface="Baskerville" panose="02020502070401020303" pitchFamily="18" charset="0"/>
                <a:ea typeface="Baskerville" panose="02020502070401020303" pitchFamily="18" charset="0"/>
              </a:rPr>
              <a:t>The LORD said to Moses, “Chisel out two stone tablets like the first ones, and I will write on them the words that were on the first tablets, which you broke. </a:t>
            </a:r>
            <a:r>
              <a:rPr lang="en-US" sz="3600" baseline="30000" dirty="0">
                <a:latin typeface="Baskerville" panose="02020502070401020303" pitchFamily="18" charset="0"/>
                <a:ea typeface="Baskerville" panose="02020502070401020303" pitchFamily="18" charset="0"/>
              </a:rPr>
              <a:t>2</a:t>
            </a:r>
            <a:r>
              <a:rPr lang="en-US" sz="3600" dirty="0">
                <a:latin typeface="Baskerville" panose="02020502070401020303" pitchFamily="18" charset="0"/>
                <a:ea typeface="Baskerville" panose="02020502070401020303" pitchFamily="18" charset="0"/>
              </a:rPr>
              <a:t> Be ready in the morning, and then come up on Mount Sinai. Present yourself to me there on top of the mountain. </a:t>
            </a:r>
            <a:r>
              <a:rPr lang="en-US" sz="3600" baseline="30000" dirty="0">
                <a:latin typeface="Baskerville" panose="02020502070401020303" pitchFamily="18" charset="0"/>
                <a:ea typeface="Baskerville" panose="02020502070401020303" pitchFamily="18" charset="0"/>
              </a:rPr>
              <a:t>3</a:t>
            </a:r>
            <a:r>
              <a:rPr lang="en-US" sz="3600" dirty="0">
                <a:latin typeface="Baskerville" panose="02020502070401020303" pitchFamily="18" charset="0"/>
                <a:ea typeface="Baskerville" panose="02020502070401020303" pitchFamily="18" charset="0"/>
              </a:rPr>
              <a:t> No one is to come with you or be seen anywhere on the mountain; not even the flocks and herds may graze in front of the mountain.”</a:t>
            </a:r>
          </a:p>
        </p:txBody>
      </p:sp>
    </p:spTree>
    <p:extLst>
      <p:ext uri="{BB962C8B-B14F-4D97-AF65-F5344CB8AC3E}">
        <p14:creationId xmlns:p14="http://schemas.microsoft.com/office/powerpoint/2010/main" val="200573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267"/>
        </a:solidFill>
        <a:effectLst/>
      </p:bgPr>
    </p:bg>
    <p:spTree>
      <p:nvGrpSpPr>
        <p:cNvPr id="1" name="">
          <a:extLst>
            <a:ext uri="{FF2B5EF4-FFF2-40B4-BE49-F238E27FC236}">
              <a16:creationId xmlns:a16="http://schemas.microsoft.com/office/drawing/2014/main" id="{C48358B2-298B-A97F-D52F-6EE088FBD5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B91AD95-3167-6C90-6091-0D0776E14EEE}"/>
              </a:ext>
            </a:extLst>
          </p:cNvPr>
          <p:cNvSpPr txBox="1"/>
          <p:nvPr/>
        </p:nvSpPr>
        <p:spPr>
          <a:xfrm>
            <a:off x="881605" y="742951"/>
            <a:ext cx="10428790" cy="5724644"/>
          </a:xfrm>
          <a:prstGeom prst="rect">
            <a:avLst/>
          </a:prstGeom>
          <a:solidFill>
            <a:schemeClr val="bg1">
              <a:lumMod val="95000"/>
            </a:schemeClr>
          </a:solidFill>
        </p:spPr>
        <p:txBody>
          <a:bodyPr wrap="square" rtlCol="0">
            <a:spAutoFit/>
          </a:bodyPr>
          <a:lstStyle/>
          <a:p>
            <a:r>
              <a:rPr lang="en-US" sz="3600" baseline="30000" dirty="0">
                <a:latin typeface="Baskerville" panose="02020502070401020303" pitchFamily="18" charset="0"/>
                <a:ea typeface="Baskerville" panose="02020502070401020303" pitchFamily="18" charset="0"/>
              </a:rPr>
              <a:t>5</a:t>
            </a:r>
            <a:r>
              <a:rPr lang="en-US" sz="3600" dirty="0">
                <a:latin typeface="Baskerville" panose="02020502070401020303" pitchFamily="18" charset="0"/>
                <a:ea typeface="Baskerville" panose="02020502070401020303" pitchFamily="18" charset="0"/>
              </a:rPr>
              <a:t> Then the LORD came down in the cloud and stood there with him and proclaimed his name, the LORD.   </a:t>
            </a:r>
            <a:r>
              <a:rPr lang="en-US" sz="3600" baseline="30000" dirty="0">
                <a:latin typeface="Baskerville" panose="02020502070401020303" pitchFamily="18" charset="0"/>
                <a:ea typeface="Baskerville" panose="02020502070401020303" pitchFamily="18" charset="0"/>
              </a:rPr>
              <a:t>6</a:t>
            </a:r>
            <a:r>
              <a:rPr lang="en-US" sz="3600" dirty="0">
                <a:latin typeface="Baskerville" panose="02020502070401020303" pitchFamily="18" charset="0"/>
                <a:ea typeface="Baskerville" panose="02020502070401020303" pitchFamily="18" charset="0"/>
              </a:rPr>
              <a:t> And he passed in front of Moses, proclaiming, “The LORD, the LORD, the compassionate and gracious God, slow to anger, abounding in love and faithfulness, </a:t>
            </a:r>
            <a:r>
              <a:rPr lang="en-US" sz="3600" baseline="30000" dirty="0">
                <a:latin typeface="Baskerville" panose="02020502070401020303" pitchFamily="18" charset="0"/>
                <a:ea typeface="Baskerville" panose="02020502070401020303" pitchFamily="18" charset="0"/>
              </a:rPr>
              <a:t>7</a:t>
            </a:r>
            <a:r>
              <a:rPr lang="en-US" sz="3600" dirty="0">
                <a:latin typeface="Baskerville" panose="02020502070401020303" pitchFamily="18" charset="0"/>
                <a:ea typeface="Baskerville" panose="02020502070401020303" pitchFamily="18" charset="0"/>
              </a:rPr>
              <a:t> maintaining love to thousands, and forgiving wickedness, rebellion and sin. Yet he does not leave the guilty unpunished; he punishes the children and their children for the sin of the parents to the third and fourth generation.”</a:t>
            </a:r>
          </a:p>
        </p:txBody>
      </p:sp>
    </p:spTree>
    <p:extLst>
      <p:ext uri="{BB962C8B-B14F-4D97-AF65-F5344CB8AC3E}">
        <p14:creationId xmlns:p14="http://schemas.microsoft.com/office/powerpoint/2010/main" val="488822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7022</TotalTime>
  <Words>1219</Words>
  <Application>Microsoft Macintosh PowerPoint</Application>
  <PresentationFormat>Widescreen</PresentationFormat>
  <Paragraphs>93</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Avenir Book</vt:lpstr>
      <vt:lpstr>Baskerville</vt:lpstr>
      <vt:lpstr>Beloved Sans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Keeler</dc:creator>
  <cp:lastModifiedBy>Rachel Keeler</cp:lastModifiedBy>
  <cp:revision>3</cp:revision>
  <dcterms:created xsi:type="dcterms:W3CDTF">2023-09-23T01:00:28Z</dcterms:created>
  <dcterms:modified xsi:type="dcterms:W3CDTF">2025-10-14T13:15:38Z</dcterms:modified>
</cp:coreProperties>
</file>