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05" r:id="rId2"/>
    <p:sldId id="328" r:id="rId3"/>
    <p:sldId id="298" r:id="rId4"/>
    <p:sldId id="324" r:id="rId5"/>
    <p:sldId id="311" r:id="rId6"/>
    <p:sldId id="278" r:id="rId7"/>
    <p:sldId id="329" r:id="rId8"/>
    <p:sldId id="337" r:id="rId9"/>
    <p:sldId id="330" r:id="rId10"/>
    <p:sldId id="334" r:id="rId11"/>
    <p:sldId id="335" r:id="rId12"/>
    <p:sldId id="307" r:id="rId13"/>
    <p:sldId id="318" r:id="rId14"/>
    <p:sldId id="319" r:id="rId15"/>
    <p:sldId id="320" r:id="rId16"/>
    <p:sldId id="300" r:id="rId17"/>
    <p:sldId id="279" r:id="rId18"/>
    <p:sldId id="338" r:id="rId19"/>
    <p:sldId id="323" r:id="rId20"/>
    <p:sldId id="339" r:id="rId21"/>
    <p:sldId id="340" r:id="rId22"/>
    <p:sldId id="32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67"/>
    <a:srgbClr val="FFE099"/>
    <a:srgbClr val="F0BBAA"/>
    <a:srgbClr val="FC996F"/>
    <a:srgbClr val="BD8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6D873-A224-4A4D-9A66-7B73438F139F}" v="17" dt="2025-09-23T12:49:01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8"/>
    <p:restoredTop sz="94716"/>
  </p:normalViewPr>
  <p:slideViewPr>
    <p:cSldViewPr snapToGrid="0">
      <p:cViewPr varScale="1">
        <p:scale>
          <a:sx n="103" d="100"/>
          <a:sy n="10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D6BC1-7756-3646-B3F5-06DFA8E9F3E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C1EB0-A7BC-F444-8423-7C7A54B4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6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5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4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22625-E32E-10EE-8378-204E053B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97BE43-5FAB-EC68-D3A2-81214290D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F29B45-93C3-6C94-8A56-4DF5CC888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B9F3A-53B9-ED0B-AB61-BAB098C74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2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49325-B812-5A63-298D-5EF0F83EC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9C46A-9255-23E3-4D9C-2CE83E273E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C9B061-DE94-BFDF-C686-42426DFB4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2257E-0413-881A-50B5-21CB5B71C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A2C94-7E19-13B5-E550-7923343F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22921-FFEB-57B7-1B54-436CA3FDA5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56BD68-58D3-CF60-C524-E77D1727C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CFECF-9FAD-FC0D-E119-DF37ECCE0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EF800-89E5-EF17-60EB-FF5068200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7CDE0-817D-D673-195F-C161D4190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9AC3A1-0C5D-3318-C52F-797E5D773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42087-426E-83F3-7395-8800E7F7A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CED27-06BB-D67A-417F-F68191A99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3E2A1-E775-B8DE-66D1-E5654F60F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174293-58DD-125A-B5CD-DB78E85A5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9C122-EF38-0307-30A5-9B70D4E34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5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81DC9-E74A-586B-49B9-B848514BE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51DCC-0594-7300-E0DE-4C69FDE61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6FAA55-9873-5712-AC8A-DED202F30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7AE8F-3EA0-AB68-E19B-0EF0172CE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FCAB5-C7E6-A7F7-2501-6056F7CBA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D93CD-CB92-4B1B-8430-7798008C2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C68E09-3366-C5FA-6247-BE0559D72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3BB46-87A1-1981-4728-0BEB2CD5A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C1EB0-A7BC-F444-8423-7C7A54B48F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4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796D-2950-57D4-FEAC-8D3D3E486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ED07A-66D4-E8EF-9C7A-AF8DD03CA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17E4D-5066-3C1B-E781-708B470B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91072-39C5-8459-CCCD-94C1199C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EF18B-0176-11C6-9448-01258D92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0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F3DE-EA24-EEFE-0143-3B93A3AC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5802B-BE5C-C9E9-29E6-70D0CEC40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1B8AA-951D-7A8B-5C43-CA99C7AC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5F1C0-2E3D-04AF-FECA-D307456F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DE8F5-2A41-ED50-3E0D-18B8734C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CA0A6-558F-4352-8854-F3327BE86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748B0-EDBE-7A6D-FAC5-1B796144D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89CE0-3C00-B810-28A5-918CAF3A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8282-9E69-6553-3D31-B1713604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6EA57-7421-8085-D118-EF943693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1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6B56-34EF-64A5-E8E3-18935EDC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212E1-90A9-067F-665D-DE59532BC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88135-C3C9-96E2-C623-C3BEB44D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524D8-421D-F60C-D4DC-00628295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5F1D8-530E-9B42-61A2-824AC3BF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6CA3-6F8B-9D9B-98BA-F9E3ECFC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329F3-B770-D6AB-0B4E-9A408708D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60D25-2ECD-BCB5-81D2-65D40879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643D-1A9D-0600-989E-48EE0F27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8A03C-FE0A-BE29-BCF7-F2ACF2DC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7E5E-B23F-477B-F7FD-C4FDB614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636DA-97E4-91E2-DD14-72DC3A967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2F426-2F37-2945-4593-DF5023655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715E8-A998-17F8-4272-01A2CE83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4564D-5DB1-C27A-F6D7-0C61A67B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43A86-11A4-0724-4F75-3B7FA345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1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E500-6AF7-5793-B803-B003B986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94076-F0A1-A268-2F7B-C32D24F7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C0E24-264C-FB6A-A771-4874B6085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2C8DB-3995-0889-B7B8-27C128696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552D7-21A1-5521-15FF-918AEED02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F23B0-D20F-7DD4-1137-DFC14652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CD97A-2403-5BCA-973C-514525F5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8BDCB-3595-A91F-A88A-5A3E6B01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77BF-711E-81E4-5FF9-7519C297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2EE31-F4F5-11B8-05F5-AF7F99B6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E07FA-0000-1758-2BCE-63D7C680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70AE8-C5AB-70FD-525C-F9B7AD41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3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EC741-7FF5-E9EA-48CB-BD764A7C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9516E-63A4-1A0C-160D-EF61BE7A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07E3C-E5F2-3F72-73D2-672601EE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88A1-DEDE-6625-ADAC-CFD5F7B1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65E3F-2396-084C-59C9-0F3BDD15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A3E2C-F77D-D0B9-9AF4-CD5F3F1EC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A7A6D-CA26-63EE-444C-3330B2DC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19CC7-1D9D-CF36-8A4A-403AD505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4AAF8-8987-CAC1-D29D-40D8699B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7138-ACC6-0A11-3936-98895A50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A0BAB-E8B2-D9BC-9B9D-F8886AC73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6D05F-0D35-1B9D-D245-7AD3A5D37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670B3-8BF4-23A7-415F-3761EC92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289F-AC47-4C46-ABBF-3D57DB5A970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7ED22-24B9-2A6B-2BC9-715A4E6F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58449-32BC-78BB-D009-DC530C3F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8DEC">
            <a:alpha val="6705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749B0-8268-D32B-D1E2-54F7273F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55EDF-66F8-DF86-EF8D-A857511D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71606-CBAC-55AC-8A89-75A41641C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E289F-AC47-4C46-ABBF-3D57DB5A9705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DB41-2E63-BF0A-16EA-5C7C69376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A70FB-4A0C-BAD4-2DE8-CAFC3A514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5480-A0D1-2B44-94A9-761DF96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keeler@grace.org" TargetMode="External"/><Relationship Id="rId2" Type="http://schemas.openxmlformats.org/officeDocument/2006/relationships/hyperlink" Target="mailto:gchoi@grace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race.org/lexwomensgroup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yellow and black logo&#10;&#10;AI-generated content may be incorrect.">
            <a:extLst>
              <a:ext uri="{FF2B5EF4-FFF2-40B4-BE49-F238E27FC236}">
                <a16:creationId xmlns:a16="http://schemas.microsoft.com/office/drawing/2014/main" id="{6EEE4BB0-A820-639A-05A1-72EE2A6C4C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8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11439-399A-A243-B09B-0F08B4011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018EA-E53C-36C4-827A-9FA51507B1B5}"/>
              </a:ext>
            </a:extLst>
          </p:cNvPr>
          <p:cNvSpPr txBox="1"/>
          <p:nvPr/>
        </p:nvSpPr>
        <p:spPr>
          <a:xfrm>
            <a:off x="881605" y="666705"/>
            <a:ext cx="10428790" cy="53399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Beloved Sans" panose="02000505000000020004" pitchFamily="2" charset="77"/>
              </a:rPr>
              <a:t>Remember…</a:t>
            </a:r>
          </a:p>
          <a:p>
            <a:endParaRPr lang="en-US" sz="1400" dirty="0">
              <a:latin typeface="Beloved Sans" panose="02000505000000020004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Most of the time there is no right or wrong answer!!!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You’ll get so much more out of this experience if you can make the time to read the material each week.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(But still come even if you haven’t!)</a:t>
            </a:r>
          </a:p>
          <a:p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7CF4E-F900-2836-889E-249A18E35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78F37B-4267-0BCE-C8B4-2527A749A709}"/>
              </a:ext>
            </a:extLst>
          </p:cNvPr>
          <p:cNvSpPr txBox="1"/>
          <p:nvPr/>
        </p:nvSpPr>
        <p:spPr>
          <a:xfrm>
            <a:off x="881605" y="714375"/>
            <a:ext cx="10428790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Format: Sessions</a:t>
            </a:r>
          </a:p>
          <a:p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Half of the weeks have large-group teaching, other half are extended small group weeks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Large-group teaching weeks: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Large group starting at 9:35am/7:05pm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Then time in small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Extended small group weeks: balance between study, prayer, and fellowship</a:t>
            </a:r>
            <a:r>
              <a:rPr lang="en-US" sz="3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15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0E4127-107F-8FA7-3177-1AA5F8C5E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1849B-7B8F-BC58-9465-C5EB970FF75B}"/>
              </a:ext>
            </a:extLst>
          </p:cNvPr>
          <p:cNvSpPr txBox="1"/>
          <p:nvPr/>
        </p:nvSpPr>
        <p:spPr>
          <a:xfrm>
            <a:off x="881605" y="666705"/>
            <a:ext cx="10428790" cy="5524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Beloved Sans" panose="02000505000000020004" pitchFamily="2" charset="77"/>
              </a:rPr>
              <a:t>Part I: Light &amp; Darkness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Part IA: Light and Darkness in Scripture: Overview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Light and Darkness in Scripture I &amp;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Part IB: Light and Darkness in Scripture: Metaphors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Light as Metaphor for God’s Presence/Glory I &amp; II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Light as Metaphor for God’s Life and Salvation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Global Awareness Week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Light as Metaphor for Righteousness I &amp; II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Light as Metaphor for God’s Wisdom and Teaching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Light, Darkness, and God’s Judgment</a:t>
            </a:r>
          </a:p>
        </p:txBody>
      </p:sp>
    </p:spTree>
    <p:extLst>
      <p:ext uri="{BB962C8B-B14F-4D97-AF65-F5344CB8AC3E}">
        <p14:creationId xmlns:p14="http://schemas.microsoft.com/office/powerpoint/2010/main" val="208614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B135C5-7367-052E-E5AA-45AB9D59E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316EE-DC21-63BA-5A89-9DD773AE46EE}"/>
              </a:ext>
            </a:extLst>
          </p:cNvPr>
          <p:cNvSpPr txBox="1"/>
          <p:nvPr/>
        </p:nvSpPr>
        <p:spPr>
          <a:xfrm>
            <a:off x="881605" y="666705"/>
            <a:ext cx="10428790" cy="5524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Beloved Sans" panose="02000505000000020004" pitchFamily="2" charset="77"/>
              </a:rPr>
              <a:t>Part I: Light &amp; Darkness, cont.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Part IC: The Light of Christ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Christmas Celebration: Jesus, the Light of the World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The Light of the Gospel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A People of Light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Walking in the Light I &amp; II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8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DA24BC-E4BC-E10A-2340-3F002E3D3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E7BADB-26D4-171A-3809-72913454C381}"/>
              </a:ext>
            </a:extLst>
          </p:cNvPr>
          <p:cNvSpPr txBox="1"/>
          <p:nvPr/>
        </p:nvSpPr>
        <p:spPr>
          <a:xfrm>
            <a:off x="881605" y="666705"/>
            <a:ext cx="10428790" cy="5524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Beloved Sans" panose="02000505000000020004" pitchFamily="2" charset="77"/>
              </a:rPr>
              <a:t>Part II: Discernment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Part IIA: Discernment Overview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What is Discernment? I &amp;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Part IIB: Discernment and the Christian Life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Discernment and the Interpretation and Application of God’s Word I, II, &amp; III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Disc. and Guarding Against Being Led Astray I &amp; II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Holy Week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Discernment and Guarding Against Self-Deception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Discernment and Spiritual Growth</a:t>
            </a:r>
          </a:p>
        </p:txBody>
      </p:sp>
    </p:spTree>
    <p:extLst>
      <p:ext uri="{BB962C8B-B14F-4D97-AF65-F5344CB8AC3E}">
        <p14:creationId xmlns:p14="http://schemas.microsoft.com/office/powerpoint/2010/main" val="7718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5CD18E-2D7D-6588-BE98-832501D58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C1FEB6-8587-D495-AE0F-EFD186F2A649}"/>
              </a:ext>
            </a:extLst>
          </p:cNvPr>
          <p:cNvSpPr txBox="1"/>
          <p:nvPr/>
        </p:nvSpPr>
        <p:spPr>
          <a:xfrm>
            <a:off x="881605" y="666705"/>
            <a:ext cx="10428790" cy="5524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Beloved Sans" panose="02000505000000020004" pitchFamily="2" charset="77"/>
              </a:rPr>
              <a:t>Part II: Discernment, cont.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Part IIC: Practical 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Discernment, Decision Making, and God’s Will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 Discernment and the Church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Wrap-up/Closing Celebration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5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ECCD1-0397-E3B1-CEA2-02175C3D284C}"/>
              </a:ext>
            </a:extLst>
          </p:cNvPr>
          <p:cNvSpPr txBox="1"/>
          <p:nvPr/>
        </p:nvSpPr>
        <p:spPr>
          <a:xfrm>
            <a:off x="881605" y="666705"/>
            <a:ext cx="10428790" cy="53399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Beloved Sans" panose="02000505000000020004" pitchFamily="2" charset="77"/>
              </a:rPr>
              <a:t>Note</a:t>
            </a:r>
          </a:p>
          <a:p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In case of snow, we close our buildings—and go to Zoom only—if Lexington Public Schools are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closed or delayed 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due to snow.</a:t>
            </a:r>
          </a:p>
          <a:p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1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267BDF-6A1C-FA26-7BDD-14E318BC1D0B}"/>
              </a:ext>
            </a:extLst>
          </p:cNvPr>
          <p:cNvSpPr txBox="1"/>
          <p:nvPr/>
        </p:nvSpPr>
        <p:spPr>
          <a:xfrm>
            <a:off x="881605" y="859065"/>
            <a:ext cx="10428790" cy="51090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Looking ahead to next week</a:t>
            </a:r>
            <a:endParaRPr lang="en-US" sz="48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Weekly prayer verse: 2 Samuel 22:29: “You, Lord, are my lamp; the Lord turns my darkness into light.”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Suggested spiritual practice: Light and dark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Genesis 1; Isaiah 45:1–13; John 3:16–21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Weekly reflection question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8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358360-A92D-6BA4-363F-90EE20299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30A79-E202-AEB9-BF05-885742506588}"/>
              </a:ext>
            </a:extLst>
          </p:cNvPr>
          <p:cNvSpPr txBox="1"/>
          <p:nvPr/>
        </p:nvSpPr>
        <p:spPr>
          <a:xfrm>
            <a:off x="1281112" y="920621"/>
            <a:ext cx="9629775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Beloved Sans" panose="02000505000000020004" pitchFamily="2" charset="77"/>
            </a:endParaRPr>
          </a:p>
          <a:p>
            <a:pPr algn="ctr"/>
            <a:endParaRPr lang="en-US" sz="3200" dirty="0">
              <a:latin typeface="Beloved Sans" panose="02000505000000020004" pitchFamily="2" charset="77"/>
            </a:endParaRPr>
          </a:p>
          <a:p>
            <a:pPr algn="ctr"/>
            <a:endParaRPr lang="en-US" sz="3200" dirty="0">
              <a:latin typeface="Beloved Sans" panose="02000505000000020004" pitchFamily="2" charset="77"/>
            </a:endParaRPr>
          </a:p>
          <a:p>
            <a:pPr algn="ctr"/>
            <a:endParaRPr lang="en-US" sz="3200" dirty="0">
              <a:latin typeface="Beloved Sans" panose="02000505000000020004" pitchFamily="2" charset="77"/>
            </a:endParaRPr>
          </a:p>
          <a:p>
            <a:pPr algn="ctr"/>
            <a:r>
              <a:rPr lang="en-US" sz="4800" dirty="0">
                <a:latin typeface="Beloved Sans" panose="02000505000000020004" pitchFamily="2" charset="77"/>
              </a:rPr>
              <a:t>Q&amp;A</a:t>
            </a:r>
          </a:p>
          <a:p>
            <a:endParaRPr lang="en-US" sz="3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3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6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FDD28-7C56-D5B1-B4C8-D9E1E200A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06C1C-38C8-B997-A3FE-99C52885031F}"/>
              </a:ext>
            </a:extLst>
          </p:cNvPr>
          <p:cNvSpPr txBox="1"/>
          <p:nvPr/>
        </p:nvSpPr>
        <p:spPr>
          <a:xfrm>
            <a:off x="881605" y="666705"/>
            <a:ext cx="10428790" cy="57400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Beloved Sans" panose="02000505000000020004" pitchFamily="2" charset="77"/>
              </a:rPr>
              <a:t>Ways to Spread the 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Invite a friend or neighbor to to join us here!!!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Help with tech, hospitality, or cleanup!!!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Come to Women’s Ministry Kickoff on Saturday!!!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And invite a friend or neighbor to join you!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Serve in </a:t>
            </a:r>
            <a:r>
              <a:rPr lang="en-US" sz="32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Kidstown</a:t>
            </a: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 or SHINE on Sunday mornings!!!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And invite a friend or neighbor to join you!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Serve with Mom To Mom on Thursday mornings!!!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And invite a friend or neighbor to join you!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Contribute candy for our Trunk or Treat!!!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askerville" panose="02020502070401020303" pitchFamily="18" charset="0"/>
                <a:ea typeface="Baskerville" panose="02020502070401020303" pitchFamily="18" charset="0"/>
              </a:rPr>
              <a:t>And invite a friend or neighbor to come to it!</a:t>
            </a:r>
          </a:p>
        </p:txBody>
      </p:sp>
    </p:spTree>
    <p:extLst>
      <p:ext uri="{BB962C8B-B14F-4D97-AF65-F5344CB8AC3E}">
        <p14:creationId xmlns:p14="http://schemas.microsoft.com/office/powerpoint/2010/main" val="5807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AC261-A7E8-AB76-80AD-09809132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A4AF82-2840-62B3-E76E-EAF2479A3B40}"/>
              </a:ext>
            </a:extLst>
          </p:cNvPr>
          <p:cNvSpPr txBox="1"/>
          <p:nvPr/>
        </p:nvSpPr>
        <p:spPr>
          <a:xfrm>
            <a:off x="881605" y="874454"/>
            <a:ext cx="10428790" cy="5139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Outline for Today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Welcome &amp; prayer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Theme for the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Logistics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Walk through study format &amp; schedule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Looking ahead to next week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Q&amp;A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272276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814770-8EB4-26B4-9E0F-2DEF5CD8F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oster for women's ministry&#10;&#10;AI-generated content may be incorrect.">
            <a:extLst>
              <a:ext uri="{FF2B5EF4-FFF2-40B4-BE49-F238E27FC236}">
                <a16:creationId xmlns:a16="http://schemas.microsoft.com/office/drawing/2014/main" id="{D0C0644F-8B3D-D353-D32F-63754028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23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72EB1-0439-D780-4786-3DFF07AD9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5D4C70-5851-3F4C-5227-E28AA222F1BC}"/>
              </a:ext>
            </a:extLst>
          </p:cNvPr>
          <p:cNvSpPr txBox="1"/>
          <p:nvPr/>
        </p:nvSpPr>
        <p:spPr>
          <a:xfrm>
            <a:off x="881605" y="666705"/>
            <a:ext cx="10428790" cy="5524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Beloved Sans" panose="02000505000000020004" pitchFamily="2" charset="77"/>
              </a:rPr>
              <a:t>Responsive Reading &amp; Prayer</a:t>
            </a:r>
          </a:p>
          <a:p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“‘Come, let us go up to the mountain of the LORD, </a:t>
            </a:r>
          </a:p>
          <a:p>
            <a:pPr lvl="1"/>
            <a:r>
              <a:rPr lang="en-US" sz="3400" b="1" dirty="0">
                <a:latin typeface="Baskerville" panose="02020502070401020303" pitchFamily="18" charset="0"/>
                <a:ea typeface="Baskerville" panose="02020502070401020303" pitchFamily="18" charset="0"/>
              </a:rPr>
              <a:t>to the temple of the God of Jacob. </a:t>
            </a:r>
          </a:p>
          <a:p>
            <a:pPr lvl="1"/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He will teach us his ways, </a:t>
            </a:r>
          </a:p>
          <a:p>
            <a:pPr lvl="1"/>
            <a:r>
              <a:rPr lang="en-US" sz="3400" b="1" dirty="0">
                <a:latin typeface="Baskerville" panose="02020502070401020303" pitchFamily="18" charset="0"/>
                <a:ea typeface="Baskerville" panose="02020502070401020303" pitchFamily="18" charset="0"/>
              </a:rPr>
              <a:t>so that we may walk in his paths.’</a:t>
            </a: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… </a:t>
            </a:r>
          </a:p>
          <a:p>
            <a:pPr lvl="1"/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Come, descendants of Jacob, </a:t>
            </a:r>
          </a:p>
          <a:p>
            <a:pPr lvl="1"/>
            <a:r>
              <a:rPr lang="en-US" sz="3400" b="1" dirty="0">
                <a:latin typeface="Baskerville" panose="02020502070401020303" pitchFamily="18" charset="0"/>
                <a:ea typeface="Baskerville" panose="02020502070401020303" pitchFamily="18" charset="0"/>
              </a:rPr>
              <a:t>let us walk in the light of the LORD.” </a:t>
            </a:r>
          </a:p>
          <a:p>
            <a:pPr lvl="1"/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(Isaiah 2:3-5)</a:t>
            </a:r>
          </a:p>
          <a:p>
            <a:endParaRPr lang="en-US" sz="3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9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E1D112-DD88-5A90-B756-A59592D23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17310-18FB-7B45-6663-F0EDB80CCA0B}"/>
              </a:ext>
            </a:extLst>
          </p:cNvPr>
          <p:cNvSpPr txBox="1"/>
          <p:nvPr/>
        </p:nvSpPr>
        <p:spPr>
          <a:xfrm>
            <a:off x="1281112" y="920621"/>
            <a:ext cx="9629775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Beloved Sans" panose="02000505000000020004" pitchFamily="2" charset="77"/>
            </a:endParaRPr>
          </a:p>
          <a:p>
            <a:pPr algn="ctr"/>
            <a:endParaRPr lang="en-US" sz="3200" dirty="0">
              <a:latin typeface="Beloved Sans" panose="02000505000000020004" pitchFamily="2" charset="77"/>
            </a:endParaRPr>
          </a:p>
          <a:p>
            <a:pPr algn="ctr"/>
            <a:endParaRPr lang="en-US" sz="3200" dirty="0">
              <a:latin typeface="Beloved Sans" panose="02000505000000020004" pitchFamily="2" charset="77"/>
            </a:endParaRPr>
          </a:p>
          <a:p>
            <a:pPr algn="ctr"/>
            <a:endParaRPr lang="en-US" sz="3200" dirty="0">
              <a:latin typeface="Beloved Sans" panose="02000505000000020004" pitchFamily="2" charset="77"/>
            </a:endParaRPr>
          </a:p>
          <a:p>
            <a:pPr algn="ctr"/>
            <a:r>
              <a:rPr lang="en-US" sz="4800" dirty="0">
                <a:latin typeface="Beloved Sans" panose="02000505000000020004" pitchFamily="2" charset="77"/>
              </a:rPr>
              <a:t>Small Groups</a:t>
            </a:r>
          </a:p>
          <a:p>
            <a:endParaRPr lang="en-US" sz="3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3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5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19AAD4-D96E-4A6E-86CF-2C11198786A8}"/>
              </a:ext>
            </a:extLst>
          </p:cNvPr>
          <p:cNvSpPr txBox="1"/>
          <p:nvPr/>
        </p:nvSpPr>
        <p:spPr>
          <a:xfrm>
            <a:off x="881605" y="651316"/>
            <a:ext cx="10428790" cy="5570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4700" dirty="0">
              <a:latin typeface="Beloved Sans" panose="02000505000000020004" pitchFamily="2" charset="77"/>
            </a:endParaRPr>
          </a:p>
          <a:p>
            <a:endParaRPr lang="en-US" sz="4700" dirty="0">
              <a:latin typeface="Beloved Sans" panose="02000505000000020004" pitchFamily="2" charset="77"/>
            </a:endParaRPr>
          </a:p>
          <a:p>
            <a:pPr algn="ctr"/>
            <a:r>
              <a:rPr lang="en-US" sz="6000" dirty="0">
                <a:latin typeface="Beloved Sans" panose="02000505000000020004" pitchFamily="2" charset="77"/>
              </a:rPr>
              <a:t>Walking in the Light: </a:t>
            </a:r>
            <a:r>
              <a:rPr lang="en-US" sz="5400" dirty="0">
                <a:latin typeface="Beloved Sans" panose="02000505000000020004" pitchFamily="2" charset="77"/>
              </a:rPr>
              <a:t>Developing the Spiritual Art of Discernment</a:t>
            </a:r>
            <a:endParaRPr lang="en-US" sz="4700" dirty="0">
              <a:latin typeface="Beloved Sans" panose="02000505000000020004" pitchFamily="2" charset="77"/>
            </a:endParaRPr>
          </a:p>
          <a:p>
            <a:endParaRPr lang="en-US" sz="4700" dirty="0">
              <a:latin typeface="Beloved Sans" panose="02000505000000020004" pitchFamily="2" charset="77"/>
            </a:endParaRPr>
          </a:p>
          <a:p>
            <a:endParaRPr lang="en-US" sz="4700" dirty="0">
              <a:latin typeface="Beloved Sans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42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DC476-ADA4-3979-DDEE-FE4BF3E83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07BA29-C697-FBD0-95EF-388A6F067C59}"/>
              </a:ext>
            </a:extLst>
          </p:cNvPr>
          <p:cNvSpPr txBox="1"/>
          <p:nvPr/>
        </p:nvSpPr>
        <p:spPr>
          <a:xfrm>
            <a:off x="881605" y="666705"/>
            <a:ext cx="10428790" cy="5524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Beloved Sans" panose="02000505000000020004" pitchFamily="2" charset="77"/>
              </a:rPr>
              <a:t>Walking in the 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Goals: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develop the spiritual art of discernment (an essential component of every believer’s walk with God) and cultivate a habit of discernment in our daily lives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grow in our ability to understand and apply God’s Word to our lives and to the world—learn to think biblically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Baskerville" panose="02020502070401020303" pitchFamily="18" charset="0"/>
                <a:ea typeface="Baskerville" panose="02020502070401020303" pitchFamily="18" charset="0"/>
              </a:rPr>
              <a:t>Hope and prayer: that we will become people who spread light in our church and in our personal lives</a:t>
            </a:r>
          </a:p>
        </p:txBody>
      </p:sp>
    </p:spTree>
    <p:extLst>
      <p:ext uri="{BB962C8B-B14F-4D97-AF65-F5344CB8AC3E}">
        <p14:creationId xmlns:p14="http://schemas.microsoft.com/office/powerpoint/2010/main" val="86212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E0F38D-328B-C543-5000-32D23EC1F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6916B1-E5A7-F3CF-3B3C-4F58033AAF22}"/>
              </a:ext>
            </a:extLst>
          </p:cNvPr>
          <p:cNvSpPr txBox="1"/>
          <p:nvPr/>
        </p:nvSpPr>
        <p:spPr>
          <a:xfrm>
            <a:off x="881605" y="742951"/>
            <a:ext cx="10428790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Logistics</a:t>
            </a:r>
          </a:p>
          <a:p>
            <a:endParaRPr lang="en-US" sz="1400" dirty="0">
              <a:latin typeface="Beloved Sans" panose="02000505000000020004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Getting in touch: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Grace: 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  <a:hlinkClick r:id="rId2"/>
              </a:rPr>
              <a:t>gchoi@grace.org</a:t>
            </a:r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Rachel: 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  <a:hlinkClick r:id="rId3"/>
              </a:rPr>
              <a:t>rkeeler@grace.org</a:t>
            </a:r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In-person members, feel free to join on Zoom any weeks you’re sick or traveling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Schedule, recordings, and slides available at: 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  <a:hlinkClick r:id="rId4"/>
              </a:rPr>
              <a:t>www.grace.org/lexwomensgroups </a:t>
            </a:r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3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4BFE5-9953-27E7-774C-B34F317F8CF5}"/>
              </a:ext>
            </a:extLst>
          </p:cNvPr>
          <p:cNvSpPr txBox="1"/>
          <p:nvPr/>
        </p:nvSpPr>
        <p:spPr>
          <a:xfrm>
            <a:off x="881605" y="742951"/>
            <a:ext cx="10428790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Logistics</a:t>
            </a:r>
          </a:p>
          <a:p>
            <a:endParaRPr lang="en-US" sz="1400" dirty="0">
              <a:latin typeface="Beloved Sans" panose="02000505000000020004" pitchFamily="2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Book distribution: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In person next Tuesday at Bible study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In person next Wednesday or Thursday during business hours; Sunday morning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By mail for those who live outside of MA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Food Bank collection: first Tuesday/month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Visitor Day: January 27</a:t>
            </a:r>
            <a:r>
              <a:rPr lang="en-US" sz="4000" baseline="30000" dirty="0">
                <a:latin typeface="Baskerville" panose="02020502070401020303" pitchFamily="18" charset="0"/>
                <a:ea typeface="Baskerville" panose="02020502070401020303" pitchFamily="18" charset="0"/>
              </a:rPr>
              <a:t>th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826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282B79-21E1-C218-E3F3-650AE3C80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0C8B9-5F0E-0779-C598-BC40CFAAF8E6}"/>
              </a:ext>
            </a:extLst>
          </p:cNvPr>
          <p:cNvSpPr txBox="1"/>
          <p:nvPr/>
        </p:nvSpPr>
        <p:spPr>
          <a:xfrm>
            <a:off x="881605" y="742951"/>
            <a:ext cx="10428790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Inductive Bible Study</a:t>
            </a:r>
          </a:p>
          <a:p>
            <a:endParaRPr lang="en-US" sz="1400" dirty="0">
              <a:latin typeface="Beloved Sans" panose="02000505000000020004" pitchFamily="2" charset="77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Observation: What does the passage say?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Interpretation: What does the passage mean?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Application: What does the passage mean to me? (How does the passage apply to me, to my life, to my walk with God?)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6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2291C2-9E6A-B8BF-2571-E3AD24798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CF4F10-6DD2-B6A1-703D-3D81566EA49F}"/>
              </a:ext>
            </a:extLst>
          </p:cNvPr>
          <p:cNvSpPr txBox="1"/>
          <p:nvPr/>
        </p:nvSpPr>
        <p:spPr>
          <a:xfrm>
            <a:off x="881605" y="742951"/>
            <a:ext cx="10428790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loved Sans" panose="02000505000000020004" pitchFamily="2" charset="77"/>
              </a:rPr>
              <a:t>Inductive Bible Study</a:t>
            </a:r>
          </a:p>
          <a:p>
            <a:endParaRPr lang="en-US" sz="1400" dirty="0">
              <a:latin typeface="Beloved Sans" panose="02000505000000020004" pitchFamily="2" charset="77"/>
            </a:endParaRPr>
          </a:p>
          <a:p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Read carefully 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what the text says,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explore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what the text means, and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reflect on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what the text means to us.</a:t>
            </a:r>
          </a:p>
          <a:p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…to help us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discern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what God is saying to us through the text.</a:t>
            </a:r>
          </a:p>
          <a:p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6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5A09AC-1A88-C210-8362-4FAD090F8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32DF0-F4B9-1A50-7DFD-46EC1F061666}"/>
              </a:ext>
            </a:extLst>
          </p:cNvPr>
          <p:cNvSpPr txBox="1"/>
          <p:nvPr/>
        </p:nvSpPr>
        <p:spPr>
          <a:xfrm>
            <a:off x="881605" y="666705"/>
            <a:ext cx="10428790" cy="53399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Beloved Sans" panose="02000505000000020004" pitchFamily="2" charset="77"/>
              </a:rPr>
              <a:t>Study Format</a:t>
            </a:r>
          </a:p>
          <a:p>
            <a:endParaRPr lang="en-US" sz="1400" dirty="0">
              <a:latin typeface="Beloved Sans" panose="02000505000000020004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Prayer verse for the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Three days of readings and questions (typically three main passages per week)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Suggested spiritual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Weekly reflection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Space for prayer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3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886</Words>
  <Application>Microsoft Macintosh PowerPoint</Application>
  <PresentationFormat>Widescreen</PresentationFormat>
  <Paragraphs>150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Baskerville</vt:lpstr>
      <vt:lpstr>Beloved Sans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Keeler</dc:creator>
  <cp:lastModifiedBy>Rachel Keeler</cp:lastModifiedBy>
  <cp:revision>3</cp:revision>
  <dcterms:created xsi:type="dcterms:W3CDTF">2023-09-23T01:00:28Z</dcterms:created>
  <dcterms:modified xsi:type="dcterms:W3CDTF">2025-09-24T00:07:17Z</dcterms:modified>
</cp:coreProperties>
</file>