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61" r:id="rId2"/>
    <p:sldId id="325" r:id="rId3"/>
    <p:sldId id="329" r:id="rId4"/>
    <p:sldId id="372" r:id="rId5"/>
    <p:sldId id="373" r:id="rId6"/>
    <p:sldId id="374" r:id="rId7"/>
    <p:sldId id="375" r:id="rId8"/>
    <p:sldId id="376" r:id="rId9"/>
    <p:sldId id="355" r:id="rId10"/>
    <p:sldId id="377" r:id="rId11"/>
    <p:sldId id="378" r:id="rId12"/>
    <p:sldId id="360" r:id="rId13"/>
    <p:sldId id="379" r:id="rId14"/>
    <p:sldId id="380" r:id="rId15"/>
    <p:sldId id="381" r:id="rId16"/>
    <p:sldId id="382" r:id="rId17"/>
    <p:sldId id="383" r:id="rId18"/>
    <p:sldId id="384" r:id="rId19"/>
    <p:sldId id="385" r:id="rId20"/>
    <p:sldId id="386" r:id="rId21"/>
    <p:sldId id="354"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6B0A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A00E6C3-61AF-BA4A-802D-BA366547A57A}" v="5" dt="2023-03-28T03:24:33.9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8640"/>
    <p:restoredTop sz="95781"/>
  </p:normalViewPr>
  <p:slideViewPr>
    <p:cSldViewPr snapToGrid="0" snapToObjects="1">
      <p:cViewPr varScale="1">
        <p:scale>
          <a:sx n="96" d="100"/>
          <a:sy n="96" d="100"/>
        </p:scale>
        <p:origin x="200" y="4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3/27/23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3/27/23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3/27/23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3/27/23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3/27/23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3/27/23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3/27/23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3/27/23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3/27/23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3/27/23</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3/27/23</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3/27/23</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3" name="Picture 2" descr="Graphical user interface, text, application, chat or text message&#10;&#10;Description automatically generated">
            <a:extLst>
              <a:ext uri="{FF2B5EF4-FFF2-40B4-BE49-F238E27FC236}">
                <a16:creationId xmlns:a16="http://schemas.microsoft.com/office/drawing/2014/main" id="{A0565CE7-0EDC-5D09-9745-8E6A1EFDB09A}"/>
              </a:ext>
            </a:extLst>
          </p:cNvPr>
          <p:cNvPicPr>
            <a:picLocks noChangeAspect="1"/>
          </p:cNvPicPr>
          <p:nvPr/>
        </p:nvPicPr>
        <p:blipFill rotWithShape="1">
          <a:blip r:embed="rId2"/>
          <a:srcRect/>
          <a:stretch/>
        </p:blipFill>
        <p:spPr>
          <a:xfrm>
            <a:off x="20" y="10"/>
            <a:ext cx="12191980" cy="6857990"/>
          </a:xfrm>
          <a:prstGeom prst="rect">
            <a:avLst/>
          </a:prstGeom>
        </p:spPr>
      </p:pic>
    </p:spTree>
    <p:extLst>
      <p:ext uri="{BB962C8B-B14F-4D97-AF65-F5344CB8AC3E}">
        <p14:creationId xmlns:p14="http://schemas.microsoft.com/office/powerpoint/2010/main" val="24014854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C3AE72B0-8E7E-AA43-8995-B2B0FFD47320}"/>
              </a:ext>
            </a:extLst>
          </p:cNvPr>
          <p:cNvPicPr>
            <a:picLocks noChangeAspect="1"/>
          </p:cNvPicPr>
          <p:nvPr/>
        </p:nvPicPr>
        <p:blipFill>
          <a:blip r:embed="rId2">
            <a:extLst>
              <a:ext uri="{BEBA8EAE-BF5A-486C-A8C5-ECC9F3942E4B}">
                <a14:imgProps xmlns:a14="http://schemas.microsoft.com/office/drawing/2010/main">
                  <a14:imgLayer r:embed="rId3">
                    <a14:imgEffect>
                      <a14:colorTemperature colorTemp="5300"/>
                    </a14:imgEffect>
                  </a14:imgLayer>
                </a14:imgProps>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797E52C6-31CB-074E-B2A2-B9A9F9419D1E}"/>
              </a:ext>
            </a:extLst>
          </p:cNvPr>
          <p:cNvSpPr txBox="1"/>
          <p:nvPr/>
        </p:nvSpPr>
        <p:spPr>
          <a:xfrm>
            <a:off x="881605" y="859065"/>
            <a:ext cx="10428790" cy="5139869"/>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Background on Romans: Purpose</a:t>
            </a: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Pastoral concern: “weak” vs. “strong” in faith</a:t>
            </a: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Fortify believers in the doctrine of salvation</a:t>
            </a: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Explain Israel’s unbelief  </a:t>
            </a: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God intervened in history to restore a relationship with a rebellious world, offering all people the opportunity to gain right standing before him through simple faith in Christ</a:t>
            </a:r>
          </a:p>
        </p:txBody>
      </p:sp>
    </p:spTree>
    <p:extLst>
      <p:ext uri="{BB962C8B-B14F-4D97-AF65-F5344CB8AC3E}">
        <p14:creationId xmlns:p14="http://schemas.microsoft.com/office/powerpoint/2010/main" val="36465404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C3AE72B0-8E7E-AA43-8995-B2B0FFD47320}"/>
              </a:ext>
            </a:extLst>
          </p:cNvPr>
          <p:cNvPicPr>
            <a:picLocks noChangeAspect="1"/>
          </p:cNvPicPr>
          <p:nvPr/>
        </p:nvPicPr>
        <p:blipFill>
          <a:blip r:embed="rId2">
            <a:extLst>
              <a:ext uri="{BEBA8EAE-BF5A-486C-A8C5-ECC9F3942E4B}">
                <a14:imgProps xmlns:a14="http://schemas.microsoft.com/office/drawing/2010/main">
                  <a14:imgLayer r:embed="rId3">
                    <a14:imgEffect>
                      <a14:colorTemperature colorTemp="5300"/>
                    </a14:imgEffect>
                  </a14:imgLayer>
                </a14:imgProps>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797E52C6-31CB-074E-B2A2-B9A9F9419D1E}"/>
              </a:ext>
            </a:extLst>
          </p:cNvPr>
          <p:cNvSpPr txBox="1"/>
          <p:nvPr/>
        </p:nvSpPr>
        <p:spPr>
          <a:xfrm>
            <a:off x="881605" y="859065"/>
            <a:ext cx="10428790" cy="5139869"/>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Romans 8:1–30: Context</a:t>
            </a: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Rom. 1–4: right standing with God (“righteousness,” “justification”), Rom. 5–8: benefits of right standing (“sanctification”)</a:t>
            </a: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Christians, who belong to Christ Jesus, no longer have to fear the condemnation that those under the old law could not escape</a:t>
            </a:r>
          </a:p>
          <a:p>
            <a:pPr marL="571500" indent="-571500">
              <a:buFont typeface="Arial" panose="020B0604020202020204" pitchFamily="34" charset="0"/>
              <a:buChar char="•"/>
            </a:pPr>
            <a:endParaRPr lang="en-US" sz="4000" dirty="0">
              <a:latin typeface="Baskerville" panose="02020502070401020303" pitchFamily="18" charset="0"/>
              <a:ea typeface="Baskerville" panose="02020502070401020303" pitchFamily="18" charset="0"/>
            </a:endParaRPr>
          </a:p>
        </p:txBody>
      </p:sp>
    </p:spTree>
    <p:extLst>
      <p:ext uri="{BB962C8B-B14F-4D97-AF65-F5344CB8AC3E}">
        <p14:creationId xmlns:p14="http://schemas.microsoft.com/office/powerpoint/2010/main" val="6668552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C3AE72B0-8E7E-AA43-8995-B2B0FFD47320}"/>
              </a:ext>
            </a:extLst>
          </p:cNvPr>
          <p:cNvPicPr>
            <a:picLocks noChangeAspect="1"/>
          </p:cNvPicPr>
          <p:nvPr/>
        </p:nvPicPr>
        <p:blipFill>
          <a:blip r:embed="rId2">
            <a:extLst>
              <a:ext uri="{BEBA8EAE-BF5A-486C-A8C5-ECC9F3942E4B}">
                <a14:imgProps xmlns:a14="http://schemas.microsoft.com/office/drawing/2010/main">
                  <a14:imgLayer r:embed="rId3">
                    <a14:imgEffect>
                      <a14:colorTemperature colorTemp="5300"/>
                    </a14:imgEffect>
                  </a14:imgLayer>
                </a14:imgProps>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797E52C6-31CB-074E-B2A2-B9A9F9419D1E}"/>
              </a:ext>
            </a:extLst>
          </p:cNvPr>
          <p:cNvSpPr txBox="1"/>
          <p:nvPr/>
        </p:nvSpPr>
        <p:spPr>
          <a:xfrm>
            <a:off x="881605" y="859065"/>
            <a:ext cx="10428790" cy="5139869"/>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Romans 8:1–2 (NIV)</a:t>
            </a:r>
          </a:p>
          <a:p>
            <a:r>
              <a:rPr lang="en-US" sz="4000" baseline="30000" dirty="0">
                <a:latin typeface="Baskerville" panose="02020502070401020303" pitchFamily="18" charset="0"/>
                <a:ea typeface="Baskerville" panose="02020502070401020303" pitchFamily="18" charset="0"/>
              </a:rPr>
              <a:t>1</a:t>
            </a:r>
            <a:r>
              <a:rPr lang="en-US" sz="4000" dirty="0">
                <a:latin typeface="Baskerville" panose="02020502070401020303" pitchFamily="18" charset="0"/>
                <a:ea typeface="Baskerville" panose="02020502070401020303" pitchFamily="18" charset="0"/>
              </a:rPr>
              <a:t> Therefore, there is now no condemnation for those who are in Christ Jesus, </a:t>
            </a:r>
            <a:r>
              <a:rPr lang="en-US" sz="4000" baseline="30000" dirty="0">
                <a:latin typeface="Baskerville" panose="02020502070401020303" pitchFamily="18" charset="0"/>
                <a:ea typeface="Baskerville" panose="02020502070401020303" pitchFamily="18" charset="0"/>
              </a:rPr>
              <a:t>2</a:t>
            </a:r>
            <a:r>
              <a:rPr lang="en-US" sz="4000" dirty="0">
                <a:latin typeface="Baskerville" panose="02020502070401020303" pitchFamily="18" charset="0"/>
                <a:ea typeface="Baskerville" panose="02020502070401020303" pitchFamily="18" charset="0"/>
              </a:rPr>
              <a:t> because through Christ Jesus the law of the Spirit who gives life has set you free from the law of sin and death.</a:t>
            </a:r>
          </a:p>
          <a:p>
            <a:endParaRPr lang="en-US" sz="4000" dirty="0">
              <a:latin typeface="Baskerville" panose="02020502070401020303" pitchFamily="18" charset="0"/>
              <a:ea typeface="Baskerville" panose="02020502070401020303" pitchFamily="18" charset="0"/>
            </a:endParaRPr>
          </a:p>
          <a:p>
            <a:endParaRPr lang="en-US" sz="4000" dirty="0">
              <a:latin typeface="Baskerville" panose="02020502070401020303" pitchFamily="18" charset="0"/>
              <a:ea typeface="Baskerville" panose="02020502070401020303" pitchFamily="18" charset="0"/>
            </a:endParaRPr>
          </a:p>
          <a:p>
            <a:endParaRPr lang="en-US" sz="4000" dirty="0">
              <a:latin typeface="Baskerville" panose="02020502070401020303" pitchFamily="18" charset="0"/>
              <a:ea typeface="Baskerville" panose="02020502070401020303" pitchFamily="18" charset="0"/>
            </a:endParaRPr>
          </a:p>
        </p:txBody>
      </p:sp>
    </p:spTree>
    <p:extLst>
      <p:ext uri="{BB962C8B-B14F-4D97-AF65-F5344CB8AC3E}">
        <p14:creationId xmlns:p14="http://schemas.microsoft.com/office/powerpoint/2010/main" val="36513973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C3AE72B0-8E7E-AA43-8995-B2B0FFD47320}"/>
              </a:ext>
            </a:extLst>
          </p:cNvPr>
          <p:cNvPicPr>
            <a:picLocks noChangeAspect="1"/>
          </p:cNvPicPr>
          <p:nvPr/>
        </p:nvPicPr>
        <p:blipFill>
          <a:blip r:embed="rId2">
            <a:extLst>
              <a:ext uri="{BEBA8EAE-BF5A-486C-A8C5-ECC9F3942E4B}">
                <a14:imgProps xmlns:a14="http://schemas.microsoft.com/office/drawing/2010/main">
                  <a14:imgLayer r:embed="rId3">
                    <a14:imgEffect>
                      <a14:colorTemperature colorTemp="5300"/>
                    </a14:imgEffect>
                  </a14:imgLayer>
                </a14:imgProps>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797E52C6-31CB-074E-B2A2-B9A9F9419D1E}"/>
              </a:ext>
            </a:extLst>
          </p:cNvPr>
          <p:cNvSpPr txBox="1"/>
          <p:nvPr/>
        </p:nvSpPr>
        <p:spPr>
          <a:xfrm>
            <a:off x="881605" y="859065"/>
            <a:ext cx="10428790" cy="5509200"/>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Romans 8:1–2 (The Message)</a:t>
            </a:r>
          </a:p>
          <a:p>
            <a:r>
              <a:rPr lang="en-US" sz="3800" dirty="0">
                <a:latin typeface="Baskerville" panose="02020502070401020303" pitchFamily="18" charset="0"/>
                <a:ea typeface="Baskerville" panose="02020502070401020303" pitchFamily="18" charset="0"/>
              </a:rPr>
              <a:t>With the arrival of Jesus, the Messiah, that fateful dilemma is resolved. Those who enter into Christ’s being-here-for-us no longer have to live under a continuous, low-lying black cloud. A new power is in operation. The Spirit of life in Christ, like a strong wind, has magnificently cleared the air, freeing you from a fated lifetime of brutal tyranny at the hands of sin and death.</a:t>
            </a:r>
          </a:p>
        </p:txBody>
      </p:sp>
    </p:spTree>
    <p:extLst>
      <p:ext uri="{BB962C8B-B14F-4D97-AF65-F5344CB8AC3E}">
        <p14:creationId xmlns:p14="http://schemas.microsoft.com/office/powerpoint/2010/main" val="36280534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C3AE72B0-8E7E-AA43-8995-B2B0FFD47320}"/>
              </a:ext>
            </a:extLst>
          </p:cNvPr>
          <p:cNvPicPr>
            <a:picLocks noChangeAspect="1"/>
          </p:cNvPicPr>
          <p:nvPr/>
        </p:nvPicPr>
        <p:blipFill>
          <a:blip r:embed="rId2">
            <a:extLst>
              <a:ext uri="{BEBA8EAE-BF5A-486C-A8C5-ECC9F3942E4B}">
                <a14:imgProps xmlns:a14="http://schemas.microsoft.com/office/drawing/2010/main">
                  <a14:imgLayer r:embed="rId3">
                    <a14:imgEffect>
                      <a14:colorTemperature colorTemp="5300"/>
                    </a14:imgEffect>
                  </a14:imgLayer>
                </a14:imgProps>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797E52C6-31CB-074E-B2A2-B9A9F9419D1E}"/>
              </a:ext>
            </a:extLst>
          </p:cNvPr>
          <p:cNvSpPr txBox="1"/>
          <p:nvPr/>
        </p:nvSpPr>
        <p:spPr>
          <a:xfrm>
            <a:off x="881605" y="859065"/>
            <a:ext cx="10428790" cy="5016758"/>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Romans 8:5–8 (NIV)</a:t>
            </a:r>
          </a:p>
          <a:p>
            <a:r>
              <a:rPr lang="en-US" sz="3400" baseline="30000" dirty="0">
                <a:latin typeface="Baskerville" panose="02020502070401020303" pitchFamily="18" charset="0"/>
                <a:ea typeface="Baskerville" panose="02020502070401020303" pitchFamily="18" charset="0"/>
              </a:rPr>
              <a:t>5</a:t>
            </a:r>
            <a:r>
              <a:rPr lang="en-US" sz="3400" dirty="0">
                <a:latin typeface="Baskerville" panose="02020502070401020303" pitchFamily="18" charset="0"/>
                <a:ea typeface="Baskerville" panose="02020502070401020303" pitchFamily="18" charset="0"/>
              </a:rPr>
              <a:t> Those who live according to the flesh have their minds set on what the flesh desires; but those who live in accordance with the Spirit have their minds set on what the Spirit desires. </a:t>
            </a:r>
            <a:r>
              <a:rPr lang="en-US" sz="3400" baseline="30000" dirty="0">
                <a:latin typeface="Baskerville" panose="02020502070401020303" pitchFamily="18" charset="0"/>
                <a:ea typeface="Baskerville" panose="02020502070401020303" pitchFamily="18" charset="0"/>
              </a:rPr>
              <a:t>6</a:t>
            </a:r>
            <a:r>
              <a:rPr lang="en-US" sz="3400" dirty="0">
                <a:latin typeface="Baskerville" panose="02020502070401020303" pitchFamily="18" charset="0"/>
                <a:ea typeface="Baskerville" panose="02020502070401020303" pitchFamily="18" charset="0"/>
              </a:rPr>
              <a:t> The mind governed by the flesh is death, but the mind governed by the Spirit is life and peace. </a:t>
            </a:r>
            <a:r>
              <a:rPr lang="en-US" sz="3400" baseline="30000" dirty="0">
                <a:latin typeface="Baskerville" panose="02020502070401020303" pitchFamily="18" charset="0"/>
                <a:ea typeface="Baskerville" panose="02020502070401020303" pitchFamily="18" charset="0"/>
              </a:rPr>
              <a:t>7</a:t>
            </a:r>
            <a:r>
              <a:rPr lang="en-US" sz="3400" dirty="0">
                <a:latin typeface="Baskerville" panose="02020502070401020303" pitchFamily="18" charset="0"/>
                <a:ea typeface="Baskerville" panose="02020502070401020303" pitchFamily="18" charset="0"/>
              </a:rPr>
              <a:t> The mind governed by the flesh is hostile to God; it does not submit to God’s law, nor can it do so. </a:t>
            </a:r>
            <a:r>
              <a:rPr lang="en-US" sz="3400" baseline="30000" dirty="0">
                <a:latin typeface="Baskerville" panose="02020502070401020303" pitchFamily="18" charset="0"/>
                <a:ea typeface="Baskerville" panose="02020502070401020303" pitchFamily="18" charset="0"/>
              </a:rPr>
              <a:t>8</a:t>
            </a:r>
            <a:r>
              <a:rPr lang="en-US" sz="3400" dirty="0">
                <a:latin typeface="Baskerville" panose="02020502070401020303" pitchFamily="18" charset="0"/>
                <a:ea typeface="Baskerville" panose="02020502070401020303" pitchFamily="18" charset="0"/>
              </a:rPr>
              <a:t> Those who are in the realm of the flesh cannot please God.</a:t>
            </a:r>
          </a:p>
        </p:txBody>
      </p:sp>
    </p:spTree>
    <p:extLst>
      <p:ext uri="{BB962C8B-B14F-4D97-AF65-F5344CB8AC3E}">
        <p14:creationId xmlns:p14="http://schemas.microsoft.com/office/powerpoint/2010/main" val="39782205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C3AE72B0-8E7E-AA43-8995-B2B0FFD47320}"/>
              </a:ext>
            </a:extLst>
          </p:cNvPr>
          <p:cNvPicPr>
            <a:picLocks noChangeAspect="1"/>
          </p:cNvPicPr>
          <p:nvPr/>
        </p:nvPicPr>
        <p:blipFill>
          <a:blip r:embed="rId2">
            <a:extLst>
              <a:ext uri="{BEBA8EAE-BF5A-486C-A8C5-ECC9F3942E4B}">
                <a14:imgProps xmlns:a14="http://schemas.microsoft.com/office/drawing/2010/main">
                  <a14:imgLayer r:embed="rId3">
                    <a14:imgEffect>
                      <a14:colorTemperature colorTemp="5300"/>
                    </a14:imgEffect>
                  </a14:imgLayer>
                </a14:imgProps>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797E52C6-31CB-074E-B2A2-B9A9F9419D1E}"/>
              </a:ext>
            </a:extLst>
          </p:cNvPr>
          <p:cNvSpPr txBox="1"/>
          <p:nvPr/>
        </p:nvSpPr>
        <p:spPr>
          <a:xfrm>
            <a:off x="881605" y="859065"/>
            <a:ext cx="10428790" cy="5262979"/>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Romans 8:4–8 (The Message)</a:t>
            </a:r>
          </a:p>
          <a:p>
            <a:r>
              <a:rPr lang="en-US" sz="3600" dirty="0">
                <a:latin typeface="Baskerville" panose="02020502070401020303" pitchFamily="18" charset="0"/>
                <a:ea typeface="Baskerville" panose="02020502070401020303" pitchFamily="18" charset="0"/>
              </a:rPr>
              <a:t>The law always ended up being used as a Band-Aid on sin instead of a deep healing of it. And now what the law code asked for but we couldn’t deliver is accomplished as we, instead of redoubling our own efforts, simply embrace what the Spirit is doing in us. Those who think they can do it on their own end up obsessed with measuring their own moral muscle but never get around to exercising it in real life. Those who</a:t>
            </a:r>
          </a:p>
        </p:txBody>
      </p:sp>
    </p:spTree>
    <p:extLst>
      <p:ext uri="{BB962C8B-B14F-4D97-AF65-F5344CB8AC3E}">
        <p14:creationId xmlns:p14="http://schemas.microsoft.com/office/powerpoint/2010/main" val="47162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C3AE72B0-8E7E-AA43-8995-B2B0FFD47320}"/>
              </a:ext>
            </a:extLst>
          </p:cNvPr>
          <p:cNvPicPr>
            <a:picLocks noChangeAspect="1"/>
          </p:cNvPicPr>
          <p:nvPr/>
        </p:nvPicPr>
        <p:blipFill>
          <a:blip r:embed="rId2">
            <a:extLst>
              <a:ext uri="{BEBA8EAE-BF5A-486C-A8C5-ECC9F3942E4B}">
                <a14:imgProps xmlns:a14="http://schemas.microsoft.com/office/drawing/2010/main">
                  <a14:imgLayer r:embed="rId3">
                    <a14:imgEffect>
                      <a14:colorTemperature colorTemp="5300"/>
                    </a14:imgEffect>
                  </a14:imgLayer>
                </a14:imgProps>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797E52C6-31CB-074E-B2A2-B9A9F9419D1E}"/>
              </a:ext>
            </a:extLst>
          </p:cNvPr>
          <p:cNvSpPr txBox="1"/>
          <p:nvPr/>
        </p:nvSpPr>
        <p:spPr>
          <a:xfrm>
            <a:off x="881605" y="859065"/>
            <a:ext cx="10428790" cy="5816977"/>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Romans 8:4–8 (The Message), cont.</a:t>
            </a:r>
          </a:p>
          <a:p>
            <a:r>
              <a:rPr lang="en-US" sz="3600" dirty="0">
                <a:latin typeface="Baskerville" panose="02020502070401020303" pitchFamily="18" charset="0"/>
                <a:ea typeface="Baskerville" panose="02020502070401020303" pitchFamily="18" charset="0"/>
              </a:rPr>
              <a:t>trust God’s action in them find that God’s Spirit is in them—living and breathing God! Obsession with self in these matters is a dead end; attention to God leads us out into the open, into a spacious, free life. Focusing on the self is the opposite of focusing on God. Anyone completely absorbed in self ignores God, ends up thinking more about self than God. That person ignores who God is and what he is doing. And God isn’t pleased at being ignored.</a:t>
            </a:r>
          </a:p>
        </p:txBody>
      </p:sp>
    </p:spTree>
    <p:extLst>
      <p:ext uri="{BB962C8B-B14F-4D97-AF65-F5344CB8AC3E}">
        <p14:creationId xmlns:p14="http://schemas.microsoft.com/office/powerpoint/2010/main" val="35408379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C3AE72B0-8E7E-AA43-8995-B2B0FFD47320}"/>
              </a:ext>
            </a:extLst>
          </p:cNvPr>
          <p:cNvPicPr>
            <a:picLocks noChangeAspect="1"/>
          </p:cNvPicPr>
          <p:nvPr/>
        </p:nvPicPr>
        <p:blipFill>
          <a:blip r:embed="rId2">
            <a:extLst>
              <a:ext uri="{BEBA8EAE-BF5A-486C-A8C5-ECC9F3942E4B}">
                <a14:imgProps xmlns:a14="http://schemas.microsoft.com/office/drawing/2010/main">
                  <a14:imgLayer r:embed="rId3">
                    <a14:imgEffect>
                      <a14:colorTemperature colorTemp="5300"/>
                    </a14:imgEffect>
                  </a14:imgLayer>
                </a14:imgProps>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797E52C6-31CB-074E-B2A2-B9A9F9419D1E}"/>
              </a:ext>
            </a:extLst>
          </p:cNvPr>
          <p:cNvSpPr txBox="1"/>
          <p:nvPr/>
        </p:nvSpPr>
        <p:spPr>
          <a:xfrm>
            <a:off x="881605" y="859065"/>
            <a:ext cx="10428790" cy="5139869"/>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Romans 8:1–30: “the flesh”</a:t>
            </a: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“the flesh” (</a:t>
            </a:r>
            <a:r>
              <a:rPr lang="en-US" sz="4000" i="1" dirty="0" err="1">
                <a:latin typeface="Baskerville" panose="02020502070401020303" pitchFamily="18" charset="0"/>
                <a:ea typeface="Baskerville" panose="02020502070401020303" pitchFamily="18" charset="0"/>
              </a:rPr>
              <a:t>sarx</a:t>
            </a:r>
            <a:r>
              <a:rPr lang="en-US" sz="4000" dirty="0">
                <a:latin typeface="Baskerville" panose="02020502070401020303" pitchFamily="18" charset="0"/>
                <a:ea typeface="Baskerville" panose="02020502070401020303" pitchFamily="18" charset="0"/>
              </a:rPr>
              <a:t>)</a:t>
            </a: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“obsession with self,” “completely absorbed in self”</a:t>
            </a: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“the sinful nature” “the old nature,” “selfishness”  </a:t>
            </a:r>
          </a:p>
          <a:p>
            <a:pPr marL="571500" indent="-571500">
              <a:buFont typeface="Arial" panose="020B0604020202020204" pitchFamily="34" charset="0"/>
              <a:buChar char="•"/>
            </a:pPr>
            <a:endParaRPr lang="en-US" sz="4000" dirty="0">
              <a:latin typeface="Baskerville" panose="02020502070401020303" pitchFamily="18" charset="0"/>
              <a:ea typeface="Baskerville" panose="02020502070401020303" pitchFamily="18" charset="0"/>
            </a:endParaRPr>
          </a:p>
          <a:p>
            <a:pPr marL="571500" indent="-571500">
              <a:buFont typeface="Arial" panose="020B0604020202020204" pitchFamily="34" charset="0"/>
              <a:buChar char="•"/>
            </a:pPr>
            <a:endParaRPr lang="en-US" sz="4000" dirty="0">
              <a:latin typeface="Baskerville" panose="02020502070401020303" pitchFamily="18" charset="0"/>
              <a:ea typeface="Baskerville" panose="02020502070401020303" pitchFamily="18" charset="0"/>
            </a:endParaRPr>
          </a:p>
        </p:txBody>
      </p:sp>
    </p:spTree>
    <p:extLst>
      <p:ext uri="{BB962C8B-B14F-4D97-AF65-F5344CB8AC3E}">
        <p14:creationId xmlns:p14="http://schemas.microsoft.com/office/powerpoint/2010/main" val="38817782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C3AE72B0-8E7E-AA43-8995-B2B0FFD47320}"/>
              </a:ext>
            </a:extLst>
          </p:cNvPr>
          <p:cNvPicPr>
            <a:picLocks noChangeAspect="1"/>
          </p:cNvPicPr>
          <p:nvPr/>
        </p:nvPicPr>
        <p:blipFill>
          <a:blip r:embed="rId2">
            <a:extLst>
              <a:ext uri="{BEBA8EAE-BF5A-486C-A8C5-ECC9F3942E4B}">
                <a14:imgProps xmlns:a14="http://schemas.microsoft.com/office/drawing/2010/main">
                  <a14:imgLayer r:embed="rId3">
                    <a14:imgEffect>
                      <a14:colorTemperature colorTemp="5300"/>
                    </a14:imgEffect>
                  </a14:imgLayer>
                </a14:imgProps>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797E52C6-31CB-074E-B2A2-B9A9F9419D1E}"/>
              </a:ext>
            </a:extLst>
          </p:cNvPr>
          <p:cNvSpPr txBox="1"/>
          <p:nvPr/>
        </p:nvSpPr>
        <p:spPr>
          <a:xfrm>
            <a:off x="881605" y="859065"/>
            <a:ext cx="10428790" cy="5139869"/>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Romans 8:1–30: “the flesh,” cont.</a:t>
            </a: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“The Word became flesh and made his dwelling among us” (John 1:14)</a:t>
            </a: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“The spirit is willing, but the flesh is weak” (Mt. 26:41)</a:t>
            </a: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“The mind governed by the flesh is hostile to God” (Rom. 8:7) </a:t>
            </a: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the bias toward sin that affects all human life</a:t>
            </a:r>
          </a:p>
        </p:txBody>
      </p:sp>
    </p:spTree>
    <p:extLst>
      <p:ext uri="{BB962C8B-B14F-4D97-AF65-F5344CB8AC3E}">
        <p14:creationId xmlns:p14="http://schemas.microsoft.com/office/powerpoint/2010/main" val="1728848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C3AE72B0-8E7E-AA43-8995-B2B0FFD47320}"/>
              </a:ext>
            </a:extLst>
          </p:cNvPr>
          <p:cNvPicPr>
            <a:picLocks noChangeAspect="1"/>
          </p:cNvPicPr>
          <p:nvPr/>
        </p:nvPicPr>
        <p:blipFill>
          <a:blip r:embed="rId2">
            <a:extLst>
              <a:ext uri="{BEBA8EAE-BF5A-486C-A8C5-ECC9F3942E4B}">
                <a14:imgProps xmlns:a14="http://schemas.microsoft.com/office/drawing/2010/main">
                  <a14:imgLayer r:embed="rId3">
                    <a14:imgEffect>
                      <a14:colorTemperature colorTemp="5300"/>
                    </a14:imgEffect>
                  </a14:imgLayer>
                </a14:imgProps>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797E52C6-31CB-074E-B2A2-B9A9F9419D1E}"/>
              </a:ext>
            </a:extLst>
          </p:cNvPr>
          <p:cNvSpPr txBox="1"/>
          <p:nvPr/>
        </p:nvSpPr>
        <p:spPr>
          <a:xfrm>
            <a:off x="881605" y="859065"/>
            <a:ext cx="10428790" cy="5386090"/>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Romans 8:1–30: The Holy Spirit</a:t>
            </a:r>
          </a:p>
          <a:p>
            <a:r>
              <a:rPr lang="en-US" sz="3700" baseline="30000" dirty="0">
                <a:latin typeface="Baskerville" panose="02020502070401020303" pitchFamily="18" charset="0"/>
                <a:ea typeface="Baskerville" panose="02020502070401020303" pitchFamily="18" charset="0"/>
              </a:rPr>
              <a:t>9</a:t>
            </a:r>
            <a:r>
              <a:rPr lang="en-US" sz="3700" dirty="0">
                <a:latin typeface="Baskerville" panose="02020502070401020303" pitchFamily="18" charset="0"/>
                <a:ea typeface="Baskerville" panose="02020502070401020303" pitchFamily="18" charset="0"/>
              </a:rPr>
              <a:t> You, however, are not in the realm of the flesh but are in the realm of the Spirit, if indeed </a:t>
            </a:r>
            <a:r>
              <a:rPr lang="en-US" sz="3700" b="1" u="sng" dirty="0">
                <a:latin typeface="Baskerville" panose="02020502070401020303" pitchFamily="18" charset="0"/>
                <a:ea typeface="Baskerville" panose="02020502070401020303" pitchFamily="18" charset="0"/>
              </a:rPr>
              <a:t>the Spirit of God </a:t>
            </a:r>
            <a:r>
              <a:rPr lang="en-US" sz="3700" dirty="0">
                <a:latin typeface="Baskerville" panose="02020502070401020303" pitchFamily="18" charset="0"/>
                <a:ea typeface="Baskerville" panose="02020502070401020303" pitchFamily="18" charset="0"/>
              </a:rPr>
              <a:t>lives in you. And if anyone does not have </a:t>
            </a:r>
            <a:r>
              <a:rPr lang="en-US" sz="3700" b="1" u="sng" dirty="0">
                <a:latin typeface="Baskerville" panose="02020502070401020303" pitchFamily="18" charset="0"/>
                <a:ea typeface="Baskerville" panose="02020502070401020303" pitchFamily="18" charset="0"/>
              </a:rPr>
              <a:t>the Spirit of Christ</a:t>
            </a:r>
            <a:r>
              <a:rPr lang="en-US" sz="3700" dirty="0">
                <a:latin typeface="Baskerville" panose="02020502070401020303" pitchFamily="18" charset="0"/>
                <a:ea typeface="Baskerville" panose="02020502070401020303" pitchFamily="18" charset="0"/>
              </a:rPr>
              <a:t>, they do not belong to Christ. ... </a:t>
            </a:r>
            <a:r>
              <a:rPr lang="en-US" sz="3700" baseline="30000" dirty="0">
                <a:latin typeface="Baskerville" panose="02020502070401020303" pitchFamily="18" charset="0"/>
                <a:ea typeface="Baskerville" panose="02020502070401020303" pitchFamily="18" charset="0"/>
              </a:rPr>
              <a:t>11</a:t>
            </a:r>
            <a:r>
              <a:rPr lang="en-US" sz="3700" dirty="0">
                <a:latin typeface="Baskerville" panose="02020502070401020303" pitchFamily="18" charset="0"/>
                <a:ea typeface="Baskerville" panose="02020502070401020303" pitchFamily="18" charset="0"/>
              </a:rPr>
              <a:t> If the Spirit of him who raised Jesus from the dead is living in you, he who raised Christ from the dead will also give life to your mortal bodies because of </a:t>
            </a:r>
            <a:r>
              <a:rPr lang="en-US" sz="3700" b="1" dirty="0">
                <a:latin typeface="Baskerville" panose="02020502070401020303" pitchFamily="18" charset="0"/>
                <a:ea typeface="Baskerville" panose="02020502070401020303" pitchFamily="18" charset="0"/>
              </a:rPr>
              <a:t>his Spirit who lives in you</a:t>
            </a:r>
            <a:r>
              <a:rPr lang="en-US" sz="3700" dirty="0">
                <a:latin typeface="Baskerville" panose="02020502070401020303" pitchFamily="18" charset="0"/>
                <a:ea typeface="Baskerville" panose="02020502070401020303" pitchFamily="18" charset="0"/>
              </a:rPr>
              <a:t>.</a:t>
            </a:r>
          </a:p>
        </p:txBody>
      </p:sp>
    </p:spTree>
    <p:extLst>
      <p:ext uri="{BB962C8B-B14F-4D97-AF65-F5344CB8AC3E}">
        <p14:creationId xmlns:p14="http://schemas.microsoft.com/office/powerpoint/2010/main" val="2208322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C3AE72B0-8E7E-AA43-8995-B2B0FFD47320}"/>
              </a:ext>
            </a:extLst>
          </p:cNvPr>
          <p:cNvPicPr>
            <a:picLocks noChangeAspect="1"/>
          </p:cNvPicPr>
          <p:nvPr/>
        </p:nvPicPr>
        <p:blipFill>
          <a:blip r:embed="rId2">
            <a:extLst>
              <a:ext uri="{BEBA8EAE-BF5A-486C-A8C5-ECC9F3942E4B}">
                <a14:imgProps xmlns:a14="http://schemas.microsoft.com/office/drawing/2010/main">
                  <a14:imgLayer r:embed="rId3">
                    <a14:imgEffect>
                      <a14:colorTemperature colorTemp="5300"/>
                    </a14:imgEffect>
                  </a14:imgLayer>
                </a14:imgProps>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797E52C6-31CB-074E-B2A2-B9A9F9419D1E}"/>
              </a:ext>
            </a:extLst>
          </p:cNvPr>
          <p:cNvSpPr txBox="1"/>
          <p:nvPr/>
        </p:nvSpPr>
        <p:spPr>
          <a:xfrm>
            <a:off x="881605" y="589761"/>
            <a:ext cx="10428790" cy="5632311"/>
          </a:xfrm>
          <a:prstGeom prst="rect">
            <a:avLst/>
          </a:prstGeom>
          <a:solidFill>
            <a:schemeClr val="bg1">
              <a:lumMod val="95000"/>
            </a:schemeClr>
          </a:solidFill>
        </p:spPr>
        <p:txBody>
          <a:bodyPr wrap="square" rtlCol="0">
            <a:spAutoFit/>
          </a:bodyPr>
          <a:lstStyle/>
          <a:p>
            <a:endParaRPr lang="en-US" sz="4000" dirty="0">
              <a:latin typeface="Baskerville" panose="02020502070401020303" pitchFamily="18" charset="0"/>
              <a:ea typeface="Baskerville" panose="02020502070401020303" pitchFamily="18" charset="0"/>
            </a:endParaRPr>
          </a:p>
          <a:p>
            <a:endParaRPr lang="en-US" sz="4000" dirty="0">
              <a:latin typeface="Baskerville" panose="02020502070401020303" pitchFamily="18" charset="0"/>
              <a:ea typeface="Baskerville" panose="02020502070401020303" pitchFamily="18" charset="0"/>
            </a:endParaRPr>
          </a:p>
          <a:p>
            <a:pPr algn="ctr"/>
            <a:endParaRPr lang="en-US" sz="4000" b="1" dirty="0">
              <a:latin typeface="Baskerville" panose="02020502070401020303" pitchFamily="18" charset="0"/>
              <a:ea typeface="Baskerville" panose="02020502070401020303" pitchFamily="18" charset="0"/>
            </a:endParaRPr>
          </a:p>
          <a:p>
            <a:pPr algn="ctr"/>
            <a:r>
              <a:rPr lang="en-US" sz="4000" b="1" dirty="0">
                <a:latin typeface="Baskerville" panose="02020502070401020303" pitchFamily="18" charset="0"/>
                <a:ea typeface="Baskerville" panose="02020502070401020303" pitchFamily="18" charset="0"/>
              </a:rPr>
              <a:t>March 28</a:t>
            </a:r>
            <a:r>
              <a:rPr lang="en-US" sz="4000" b="1" baseline="30000" dirty="0">
                <a:latin typeface="Baskerville" panose="02020502070401020303" pitchFamily="18" charset="0"/>
                <a:ea typeface="Baskerville" panose="02020502070401020303" pitchFamily="18" charset="0"/>
              </a:rPr>
              <a:t>th</a:t>
            </a:r>
            <a:r>
              <a:rPr lang="en-US" sz="4000" b="1" dirty="0">
                <a:latin typeface="Baskerville" panose="02020502070401020303" pitchFamily="18" charset="0"/>
                <a:ea typeface="Baskerville" panose="02020502070401020303" pitchFamily="18" charset="0"/>
              </a:rPr>
              <a:t>/29</a:t>
            </a:r>
            <a:r>
              <a:rPr lang="en-US" sz="4000" b="1" baseline="30000" dirty="0">
                <a:latin typeface="Baskerville" panose="02020502070401020303" pitchFamily="18" charset="0"/>
                <a:ea typeface="Baskerville" panose="02020502070401020303" pitchFamily="18" charset="0"/>
              </a:rPr>
              <a:t>th</a:t>
            </a:r>
            <a:endParaRPr lang="en-US" sz="4000" b="1" dirty="0">
              <a:latin typeface="Baskerville" panose="02020502070401020303" pitchFamily="18" charset="0"/>
              <a:ea typeface="Baskerville" panose="02020502070401020303" pitchFamily="18" charset="0"/>
            </a:endParaRPr>
          </a:p>
          <a:p>
            <a:pPr algn="ctr"/>
            <a:r>
              <a:rPr lang="en-US" sz="4000" b="1" dirty="0">
                <a:latin typeface="Baskerville" panose="02020502070401020303" pitchFamily="18" charset="0"/>
                <a:ea typeface="Baskerville" panose="02020502070401020303" pitchFamily="18" charset="0"/>
              </a:rPr>
              <a:t>Week 22:</a:t>
            </a:r>
          </a:p>
          <a:p>
            <a:pPr algn="ctr"/>
            <a:r>
              <a:rPr lang="en-US" sz="4000" b="1" dirty="0">
                <a:latin typeface="Baskerville" panose="02020502070401020303" pitchFamily="18" charset="0"/>
                <a:ea typeface="Baskerville" panose="02020502070401020303" pitchFamily="18" charset="0"/>
              </a:rPr>
              <a:t>The Spirit in Romans</a:t>
            </a:r>
          </a:p>
          <a:p>
            <a:endParaRPr lang="en-US" sz="4000" dirty="0">
              <a:latin typeface="Baskerville" panose="02020502070401020303" pitchFamily="18" charset="0"/>
              <a:ea typeface="Baskerville" panose="02020502070401020303" pitchFamily="18" charset="0"/>
            </a:endParaRPr>
          </a:p>
          <a:p>
            <a:endParaRPr lang="en-US" sz="4000" dirty="0">
              <a:latin typeface="Baskerville" panose="02020502070401020303" pitchFamily="18" charset="0"/>
              <a:ea typeface="Baskerville" panose="02020502070401020303" pitchFamily="18" charset="0"/>
            </a:endParaRPr>
          </a:p>
          <a:p>
            <a:endParaRPr lang="en-US" sz="4000" dirty="0">
              <a:latin typeface="Baskerville" panose="02020502070401020303" pitchFamily="18" charset="0"/>
              <a:ea typeface="Baskerville" panose="02020502070401020303" pitchFamily="18" charset="0"/>
            </a:endParaRPr>
          </a:p>
        </p:txBody>
      </p:sp>
    </p:spTree>
    <p:extLst>
      <p:ext uri="{BB962C8B-B14F-4D97-AF65-F5344CB8AC3E}">
        <p14:creationId xmlns:p14="http://schemas.microsoft.com/office/powerpoint/2010/main" val="5582280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C3AE72B0-8E7E-AA43-8995-B2B0FFD47320}"/>
              </a:ext>
            </a:extLst>
          </p:cNvPr>
          <p:cNvPicPr>
            <a:picLocks noChangeAspect="1"/>
          </p:cNvPicPr>
          <p:nvPr/>
        </p:nvPicPr>
        <p:blipFill>
          <a:blip r:embed="rId2">
            <a:extLst>
              <a:ext uri="{BEBA8EAE-BF5A-486C-A8C5-ECC9F3942E4B}">
                <a14:imgProps xmlns:a14="http://schemas.microsoft.com/office/drawing/2010/main">
                  <a14:imgLayer r:embed="rId3">
                    <a14:imgEffect>
                      <a14:colorTemperature colorTemp="5300"/>
                    </a14:imgEffect>
                  </a14:imgLayer>
                </a14:imgProps>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797E52C6-31CB-074E-B2A2-B9A9F9419D1E}"/>
              </a:ext>
            </a:extLst>
          </p:cNvPr>
          <p:cNvSpPr txBox="1"/>
          <p:nvPr/>
        </p:nvSpPr>
        <p:spPr>
          <a:xfrm>
            <a:off x="881605" y="859065"/>
            <a:ext cx="10428790" cy="5262979"/>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Romans 8:1–30: The Holy Spirit</a:t>
            </a:r>
          </a:p>
          <a:p>
            <a:pPr marL="571500" indent="-5715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The Spirit brings life to people who were dead because of sin</a:t>
            </a:r>
          </a:p>
          <a:p>
            <a:pPr marL="571500" indent="-5715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The Spirit frees us from the power of sin and death by applying the benefits of Christ’s death to us</a:t>
            </a:r>
          </a:p>
          <a:p>
            <a:pPr marL="571500" indent="-571500">
              <a:buFont typeface="Arial" panose="020B0604020202020204" pitchFamily="34" charset="0"/>
              <a:buChar char="•"/>
            </a:pPr>
            <a:r>
              <a:rPr lang="en-US" sz="3600" dirty="0">
                <a:latin typeface="Baskerville" panose="02020502070401020303" pitchFamily="18" charset="0"/>
                <a:ea typeface="Baskerville" panose="02020502070401020303" pitchFamily="18" charset="0"/>
              </a:rPr>
              <a:t>Rom. 8:23: “we ourselves, who have the </a:t>
            </a:r>
            <a:r>
              <a:rPr lang="en-US" sz="3600" b="1" dirty="0" err="1">
                <a:latin typeface="Baskerville" panose="02020502070401020303" pitchFamily="18" charset="0"/>
                <a:ea typeface="Baskerville" panose="02020502070401020303" pitchFamily="18" charset="0"/>
              </a:rPr>
              <a:t>firstfruits</a:t>
            </a:r>
            <a:r>
              <a:rPr lang="en-US" sz="3600" b="1" dirty="0">
                <a:latin typeface="Baskerville" panose="02020502070401020303" pitchFamily="18" charset="0"/>
                <a:ea typeface="Baskerville" panose="02020502070401020303" pitchFamily="18" charset="0"/>
              </a:rPr>
              <a:t> </a:t>
            </a:r>
            <a:r>
              <a:rPr lang="en-US" sz="3600" dirty="0">
                <a:latin typeface="Baskerville" panose="02020502070401020303" pitchFamily="18" charset="0"/>
                <a:ea typeface="Baskerville" panose="02020502070401020303" pitchFamily="18" charset="0"/>
              </a:rPr>
              <a:t>of the Spirit, groan inwardly as we wait eagerly for our adoption to sonship, the redemption of our bodies.”</a:t>
            </a:r>
          </a:p>
        </p:txBody>
      </p:sp>
    </p:spTree>
    <p:extLst>
      <p:ext uri="{BB962C8B-B14F-4D97-AF65-F5344CB8AC3E}">
        <p14:creationId xmlns:p14="http://schemas.microsoft.com/office/powerpoint/2010/main" val="36695919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C3AE72B0-8E7E-AA43-8995-B2B0FFD47320}"/>
              </a:ext>
            </a:extLst>
          </p:cNvPr>
          <p:cNvPicPr>
            <a:picLocks noChangeAspect="1"/>
          </p:cNvPicPr>
          <p:nvPr/>
        </p:nvPicPr>
        <p:blipFill>
          <a:blip r:embed="rId2">
            <a:extLst>
              <a:ext uri="{BEBA8EAE-BF5A-486C-A8C5-ECC9F3942E4B}">
                <a14:imgProps xmlns:a14="http://schemas.microsoft.com/office/drawing/2010/main">
                  <a14:imgLayer r:embed="rId3">
                    <a14:imgEffect>
                      <a14:colorTemperature colorTemp="5300"/>
                    </a14:imgEffect>
                  </a14:imgLayer>
                </a14:imgProps>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797E52C6-31CB-074E-B2A2-B9A9F9419D1E}"/>
              </a:ext>
            </a:extLst>
          </p:cNvPr>
          <p:cNvSpPr txBox="1"/>
          <p:nvPr/>
        </p:nvSpPr>
        <p:spPr>
          <a:xfrm>
            <a:off x="881605" y="859065"/>
            <a:ext cx="10428790" cy="5139869"/>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Looking ahead:</a:t>
            </a:r>
            <a:endParaRPr lang="en-US" sz="4800" i="1" dirty="0">
              <a:latin typeface="Beloved Sans" panose="02000505000000020004" pitchFamily="2" charset="77"/>
            </a:endParaRPr>
          </a:p>
          <a:p>
            <a:pPr marL="285750" indent="-28575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Next week’s passages:</a:t>
            </a:r>
          </a:p>
          <a:p>
            <a:pPr marL="742950" lvl="1" indent="-285750">
              <a:buFont typeface="Arial" panose="020B0604020202020204" pitchFamily="34" charset="0"/>
              <a:buChar char="•"/>
            </a:pPr>
            <a:r>
              <a:rPr lang="en-US" sz="4000" b="1" dirty="0">
                <a:latin typeface="Baskerville" panose="02020502070401020303" pitchFamily="18" charset="0"/>
                <a:ea typeface="Baskerville" panose="02020502070401020303" pitchFamily="18" charset="0"/>
              </a:rPr>
              <a:t>Day 1:</a:t>
            </a:r>
            <a:r>
              <a:rPr lang="en-US" sz="4000" dirty="0">
                <a:latin typeface="Baskerville" panose="02020502070401020303" pitchFamily="18" charset="0"/>
                <a:ea typeface="Baskerville" panose="02020502070401020303" pitchFamily="18" charset="0"/>
              </a:rPr>
              <a:t> 1 Corinthians 1:10-2:16</a:t>
            </a:r>
          </a:p>
          <a:p>
            <a:pPr marL="742950" lvl="1" indent="-285750">
              <a:buFont typeface="Arial" panose="020B0604020202020204" pitchFamily="34" charset="0"/>
              <a:buChar char="•"/>
            </a:pPr>
            <a:r>
              <a:rPr lang="en-US" sz="4000" b="1" dirty="0">
                <a:latin typeface="Baskerville" panose="02020502070401020303" pitchFamily="18" charset="0"/>
                <a:ea typeface="Baskerville" panose="02020502070401020303" pitchFamily="18" charset="0"/>
              </a:rPr>
              <a:t>Day 2:</a:t>
            </a:r>
            <a:r>
              <a:rPr lang="en-US" sz="4000" dirty="0">
                <a:latin typeface="Baskerville" panose="02020502070401020303" pitchFamily="18" charset="0"/>
                <a:ea typeface="Baskerville" panose="02020502070401020303" pitchFamily="18" charset="0"/>
              </a:rPr>
              <a:t> 1 Corinthians 12:1-13</a:t>
            </a:r>
          </a:p>
          <a:p>
            <a:pPr marL="1200150" lvl="2" indent="-285750">
              <a:buFont typeface="Arial" panose="020B0604020202020204" pitchFamily="34" charset="0"/>
              <a:buChar char="•"/>
            </a:pPr>
            <a:r>
              <a:rPr lang="en-US" sz="4000" b="1" dirty="0">
                <a:latin typeface="Baskerville" panose="02020502070401020303" pitchFamily="18" charset="0"/>
                <a:ea typeface="Baskerville" panose="02020502070401020303" pitchFamily="18" charset="0"/>
              </a:rPr>
              <a:t>Day 4: </a:t>
            </a:r>
            <a:r>
              <a:rPr lang="en-US" sz="4000" dirty="0">
                <a:latin typeface="Baskerville" panose="02020502070401020303" pitchFamily="18" charset="0"/>
                <a:ea typeface="Baskerville" panose="02020502070401020303" pitchFamily="18" charset="0"/>
              </a:rPr>
              <a:t>Gifts, Passion, and Story assessment</a:t>
            </a:r>
          </a:p>
          <a:p>
            <a:pPr marL="742950" lvl="1" indent="-285750">
              <a:buFont typeface="Arial" panose="020B0604020202020204" pitchFamily="34" charset="0"/>
              <a:buChar char="•"/>
            </a:pPr>
            <a:r>
              <a:rPr lang="en-US" sz="4000" b="1" dirty="0">
                <a:latin typeface="Baskerville" panose="02020502070401020303" pitchFamily="18" charset="0"/>
                <a:ea typeface="Baskerville" panose="02020502070401020303" pitchFamily="18" charset="0"/>
              </a:rPr>
              <a:t>Day 3:</a:t>
            </a:r>
            <a:r>
              <a:rPr lang="en-US" sz="4000" dirty="0">
                <a:latin typeface="Baskerville" panose="02020502070401020303" pitchFamily="18" charset="0"/>
                <a:ea typeface="Baskerville" panose="02020502070401020303" pitchFamily="18" charset="0"/>
              </a:rPr>
              <a:t> 2 Corinthians 3 (post-Easter)</a:t>
            </a:r>
          </a:p>
          <a:p>
            <a:pPr marL="742950" lvl="1" indent="-285750">
              <a:buFont typeface="Arial" panose="020B0604020202020204" pitchFamily="34" charset="0"/>
              <a:buChar char="•"/>
            </a:pPr>
            <a:endParaRPr lang="en-US" sz="4000" dirty="0">
              <a:latin typeface="Baskerville" panose="02020502070401020303" pitchFamily="18" charset="0"/>
              <a:ea typeface="Baskerville" panose="02020502070401020303" pitchFamily="18" charset="0"/>
            </a:endParaRPr>
          </a:p>
          <a:p>
            <a:pPr marL="742950" lvl="1" indent="-285750">
              <a:buFont typeface="Arial" panose="020B0604020202020204" pitchFamily="34" charset="0"/>
              <a:buChar char="•"/>
            </a:pPr>
            <a:endParaRPr lang="en-US" sz="4000" dirty="0">
              <a:latin typeface="Baskerville" panose="02020502070401020303" pitchFamily="18" charset="0"/>
              <a:ea typeface="Baskerville" panose="02020502070401020303" pitchFamily="18" charset="0"/>
            </a:endParaRPr>
          </a:p>
        </p:txBody>
      </p:sp>
    </p:spTree>
    <p:extLst>
      <p:ext uri="{BB962C8B-B14F-4D97-AF65-F5344CB8AC3E}">
        <p14:creationId xmlns:p14="http://schemas.microsoft.com/office/powerpoint/2010/main" val="42131448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C3AE72B0-8E7E-AA43-8995-B2B0FFD47320}"/>
              </a:ext>
            </a:extLst>
          </p:cNvPr>
          <p:cNvPicPr>
            <a:picLocks noChangeAspect="1"/>
          </p:cNvPicPr>
          <p:nvPr/>
        </p:nvPicPr>
        <p:blipFill>
          <a:blip r:embed="rId2">
            <a:extLst>
              <a:ext uri="{BEBA8EAE-BF5A-486C-A8C5-ECC9F3942E4B}">
                <a14:imgProps xmlns:a14="http://schemas.microsoft.com/office/drawing/2010/main">
                  <a14:imgLayer r:embed="rId3">
                    <a14:imgEffect>
                      <a14:colorTemperature colorTemp="5300"/>
                    </a14:imgEffect>
                  </a14:imgLayer>
                </a14:imgProps>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797E52C6-31CB-074E-B2A2-B9A9F9419D1E}"/>
              </a:ext>
            </a:extLst>
          </p:cNvPr>
          <p:cNvSpPr txBox="1"/>
          <p:nvPr/>
        </p:nvSpPr>
        <p:spPr>
          <a:xfrm>
            <a:off x="881605" y="859065"/>
            <a:ext cx="10428790" cy="5755422"/>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Announcements/Reminders</a:t>
            </a:r>
          </a:p>
          <a:p>
            <a:pPr marL="285750" indent="-28575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Reminder: Food Bank next week</a:t>
            </a:r>
          </a:p>
          <a:p>
            <a:pPr marL="285750" indent="-28575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Holy Week Prayer &amp; Meditation Space: 7:30-9am, 12-1:30pm, 4:30-6pm</a:t>
            </a:r>
          </a:p>
          <a:p>
            <a:pPr marL="285750" indent="-28575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Good Friday service, April 7th, 7pm </a:t>
            </a:r>
          </a:p>
          <a:p>
            <a:pPr marL="285750" indent="-28575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Invite people to Easter!</a:t>
            </a:r>
          </a:p>
          <a:p>
            <a:pPr marL="285750" indent="-28575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Visitors Week—April 11</a:t>
            </a:r>
            <a:r>
              <a:rPr lang="en-US" sz="4000" baseline="30000" dirty="0">
                <a:latin typeface="Baskerville" panose="02020502070401020303" pitchFamily="18" charset="0"/>
                <a:ea typeface="Baskerville" panose="02020502070401020303" pitchFamily="18" charset="0"/>
              </a:rPr>
              <a:t>th</a:t>
            </a:r>
            <a:r>
              <a:rPr lang="en-US" sz="4000" dirty="0">
                <a:latin typeface="Baskerville" panose="02020502070401020303" pitchFamily="18" charset="0"/>
                <a:ea typeface="Baskerville" panose="02020502070401020303" pitchFamily="18" charset="0"/>
              </a:rPr>
              <a:t> </a:t>
            </a:r>
          </a:p>
          <a:p>
            <a:pPr marL="285750" indent="-28575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Want to help plan a women’s breakfast?</a:t>
            </a:r>
          </a:p>
          <a:p>
            <a:pPr marL="742950" lvl="1" indent="-28575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Sign up on the sheet or e-mail me!</a:t>
            </a:r>
          </a:p>
        </p:txBody>
      </p:sp>
    </p:spTree>
    <p:extLst>
      <p:ext uri="{BB962C8B-B14F-4D97-AF65-F5344CB8AC3E}">
        <p14:creationId xmlns:p14="http://schemas.microsoft.com/office/powerpoint/2010/main" val="27461138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C3AE72B0-8E7E-AA43-8995-B2B0FFD47320}"/>
              </a:ext>
            </a:extLst>
          </p:cNvPr>
          <p:cNvPicPr>
            <a:picLocks noChangeAspect="1"/>
          </p:cNvPicPr>
          <p:nvPr/>
        </p:nvPicPr>
        <p:blipFill>
          <a:blip r:embed="rId2">
            <a:extLst>
              <a:ext uri="{BEBA8EAE-BF5A-486C-A8C5-ECC9F3942E4B}">
                <a14:imgProps xmlns:a14="http://schemas.microsoft.com/office/drawing/2010/main">
                  <a14:imgLayer r:embed="rId3">
                    <a14:imgEffect>
                      <a14:colorTemperature colorTemp="5300"/>
                    </a14:imgEffect>
                  </a14:imgLayer>
                </a14:imgProps>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797E52C6-31CB-074E-B2A2-B9A9F9419D1E}"/>
              </a:ext>
            </a:extLst>
          </p:cNvPr>
          <p:cNvSpPr txBox="1"/>
          <p:nvPr/>
        </p:nvSpPr>
        <p:spPr>
          <a:xfrm>
            <a:off x="881605" y="859065"/>
            <a:ext cx="10428790" cy="5139869"/>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Paul and His Context</a:t>
            </a: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Letters (epistles) in the New Testament—of the 27 books of the NT, 21 are letters </a:t>
            </a:r>
          </a:p>
          <a:p>
            <a:pPr marL="1028700" lvl="1"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pastoring from a distance</a:t>
            </a:r>
          </a:p>
          <a:p>
            <a:pPr marL="1028700" lvl="1"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responding to particular occasions/issues</a:t>
            </a: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13 of the 21 NT letters are attributed to Paul</a:t>
            </a: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Saul; born in Tarsus in Asia Minor; Jewish family, Roman citizenship</a:t>
            </a:r>
          </a:p>
        </p:txBody>
      </p:sp>
    </p:spTree>
    <p:extLst>
      <p:ext uri="{BB962C8B-B14F-4D97-AF65-F5344CB8AC3E}">
        <p14:creationId xmlns:p14="http://schemas.microsoft.com/office/powerpoint/2010/main" val="40045456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C3AE72B0-8E7E-AA43-8995-B2B0FFD47320}"/>
              </a:ext>
            </a:extLst>
          </p:cNvPr>
          <p:cNvPicPr>
            <a:picLocks noChangeAspect="1"/>
          </p:cNvPicPr>
          <p:nvPr/>
        </p:nvPicPr>
        <p:blipFill>
          <a:blip r:embed="rId2">
            <a:extLst>
              <a:ext uri="{BEBA8EAE-BF5A-486C-A8C5-ECC9F3942E4B}">
                <a14:imgProps xmlns:a14="http://schemas.microsoft.com/office/drawing/2010/main">
                  <a14:imgLayer r:embed="rId3">
                    <a14:imgEffect>
                      <a14:colorTemperature colorTemp="5300"/>
                    </a14:imgEffect>
                  </a14:imgLayer>
                </a14:imgProps>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797E52C6-31CB-074E-B2A2-B9A9F9419D1E}"/>
              </a:ext>
            </a:extLst>
          </p:cNvPr>
          <p:cNvSpPr txBox="1"/>
          <p:nvPr/>
        </p:nvSpPr>
        <p:spPr>
          <a:xfrm>
            <a:off x="881605" y="859065"/>
            <a:ext cx="10428790" cy="5139869"/>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Paul and His Context, cont.</a:t>
            </a: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Studied Jewish law, joined the Pharisees</a:t>
            </a: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“I am a Jew, born in Tarsus of Cilicia, but brought up in this city. I studied under Gamaliel and was thoroughly trained in the law of our ancestors. I was just as zealous for God as any of you are today.” (Acts 22:3) </a:t>
            </a: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tent maker; spoke Greek, Hebrew, Aramaic  </a:t>
            </a:r>
          </a:p>
        </p:txBody>
      </p:sp>
    </p:spTree>
    <p:extLst>
      <p:ext uri="{BB962C8B-B14F-4D97-AF65-F5344CB8AC3E}">
        <p14:creationId xmlns:p14="http://schemas.microsoft.com/office/powerpoint/2010/main" val="21665023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C3AE72B0-8E7E-AA43-8995-B2B0FFD47320}"/>
              </a:ext>
            </a:extLst>
          </p:cNvPr>
          <p:cNvPicPr>
            <a:picLocks noChangeAspect="1"/>
          </p:cNvPicPr>
          <p:nvPr/>
        </p:nvPicPr>
        <p:blipFill>
          <a:blip r:embed="rId2">
            <a:extLst>
              <a:ext uri="{BEBA8EAE-BF5A-486C-A8C5-ECC9F3942E4B}">
                <a14:imgProps xmlns:a14="http://schemas.microsoft.com/office/drawing/2010/main">
                  <a14:imgLayer r:embed="rId3">
                    <a14:imgEffect>
                      <a14:colorTemperature colorTemp="5300"/>
                    </a14:imgEffect>
                  </a14:imgLayer>
                </a14:imgProps>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797E52C6-31CB-074E-B2A2-B9A9F9419D1E}"/>
              </a:ext>
            </a:extLst>
          </p:cNvPr>
          <p:cNvSpPr txBox="1"/>
          <p:nvPr/>
        </p:nvSpPr>
        <p:spPr>
          <a:xfrm>
            <a:off x="881605" y="859065"/>
            <a:ext cx="10428790" cy="5139869"/>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Paul and His Context, cont.</a:t>
            </a: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First mentioned in Acts 8:1: “And Saul approved of their killing him”</a:t>
            </a: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Acts 9: from persecution to conversion to apostle to the Gentiles</a:t>
            </a: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three missionary journeys to Asia Minor, Greece, Macedonia, Cyprus, Judea and Syria</a:t>
            </a:r>
          </a:p>
          <a:p>
            <a:pPr marL="571500" indent="-571500">
              <a:buFont typeface="Arial" panose="020B0604020202020204" pitchFamily="34" charset="0"/>
              <a:buChar char="•"/>
            </a:pPr>
            <a:endParaRPr lang="en-US" sz="4000" dirty="0">
              <a:latin typeface="Baskerville" panose="02020502070401020303" pitchFamily="18" charset="0"/>
              <a:ea typeface="Baskerville" panose="02020502070401020303" pitchFamily="18" charset="0"/>
            </a:endParaRPr>
          </a:p>
        </p:txBody>
      </p:sp>
    </p:spTree>
    <p:extLst>
      <p:ext uri="{BB962C8B-B14F-4D97-AF65-F5344CB8AC3E}">
        <p14:creationId xmlns:p14="http://schemas.microsoft.com/office/powerpoint/2010/main" val="4262743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C3AE72B0-8E7E-AA43-8995-B2B0FFD47320}"/>
              </a:ext>
            </a:extLst>
          </p:cNvPr>
          <p:cNvPicPr>
            <a:picLocks noChangeAspect="1"/>
          </p:cNvPicPr>
          <p:nvPr/>
        </p:nvPicPr>
        <p:blipFill>
          <a:blip r:embed="rId2">
            <a:extLst>
              <a:ext uri="{BEBA8EAE-BF5A-486C-A8C5-ECC9F3942E4B}">
                <a14:imgProps xmlns:a14="http://schemas.microsoft.com/office/drawing/2010/main">
                  <a14:imgLayer r:embed="rId3">
                    <a14:imgEffect>
                      <a14:colorTemperature colorTemp="5300"/>
                    </a14:imgEffect>
                  </a14:imgLayer>
                </a14:imgProps>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797E52C6-31CB-074E-B2A2-B9A9F9419D1E}"/>
              </a:ext>
            </a:extLst>
          </p:cNvPr>
          <p:cNvSpPr txBox="1"/>
          <p:nvPr/>
        </p:nvSpPr>
        <p:spPr>
          <a:xfrm>
            <a:off x="881605" y="859065"/>
            <a:ext cx="10428790" cy="5139869"/>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Paul’s Letters</a:t>
            </a: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Romans, 1–2 Corinthians, and Galatians (“chief letters”)</a:t>
            </a: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Ephesians, Philippians, Colossians, and Philemon (“prison letters”)</a:t>
            </a: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1–2 Timothy and Titus (“pastoral letters”)</a:t>
            </a: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1–2 Thessalonians</a:t>
            </a:r>
          </a:p>
          <a:p>
            <a:r>
              <a:rPr lang="en-US" sz="4000" dirty="0">
                <a:latin typeface="Baskerville" panose="02020502070401020303" pitchFamily="18" charset="0"/>
                <a:ea typeface="Baskerville" panose="02020502070401020303" pitchFamily="18" charset="0"/>
              </a:rPr>
              <a:t> </a:t>
            </a:r>
          </a:p>
        </p:txBody>
      </p:sp>
    </p:spTree>
    <p:extLst>
      <p:ext uri="{BB962C8B-B14F-4D97-AF65-F5344CB8AC3E}">
        <p14:creationId xmlns:p14="http://schemas.microsoft.com/office/powerpoint/2010/main" val="707168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C3AE72B0-8E7E-AA43-8995-B2B0FFD47320}"/>
              </a:ext>
            </a:extLst>
          </p:cNvPr>
          <p:cNvPicPr>
            <a:picLocks noChangeAspect="1"/>
          </p:cNvPicPr>
          <p:nvPr/>
        </p:nvPicPr>
        <p:blipFill>
          <a:blip r:embed="rId2">
            <a:extLst>
              <a:ext uri="{BEBA8EAE-BF5A-486C-A8C5-ECC9F3942E4B}">
                <a14:imgProps xmlns:a14="http://schemas.microsoft.com/office/drawing/2010/main">
                  <a14:imgLayer r:embed="rId3">
                    <a14:imgEffect>
                      <a14:colorTemperature colorTemp="5300"/>
                    </a14:imgEffect>
                  </a14:imgLayer>
                </a14:imgProps>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797E52C6-31CB-074E-B2A2-B9A9F9419D1E}"/>
              </a:ext>
            </a:extLst>
          </p:cNvPr>
          <p:cNvSpPr txBox="1"/>
          <p:nvPr/>
        </p:nvSpPr>
        <p:spPr>
          <a:xfrm>
            <a:off x="881605" y="859065"/>
            <a:ext cx="10428790" cy="5139869"/>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Background on Romans</a:t>
            </a: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Audience: The church in Rome, mostly Gentile, Jewish minority</a:t>
            </a: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“from Jerusalem all the way around to Illyricum, I have fully proclaimed the gospel of Christ” (15:19)</a:t>
            </a:r>
          </a:p>
          <a:p>
            <a:pPr marL="571500" indent="-571500">
              <a:buFont typeface="Arial" panose="020B0604020202020204" pitchFamily="34" charset="0"/>
              <a:buChar char="•"/>
            </a:pPr>
            <a:r>
              <a:rPr lang="en-US" sz="4000" dirty="0">
                <a:latin typeface="Baskerville" panose="02020502070401020303" pitchFamily="18" charset="0"/>
                <a:ea typeface="Baskerville" panose="02020502070401020303" pitchFamily="18" charset="0"/>
              </a:rPr>
              <a:t>Intends to go to Spain, with stops first in Jerusalem and Rome</a:t>
            </a:r>
          </a:p>
        </p:txBody>
      </p:sp>
    </p:spTree>
    <p:extLst>
      <p:ext uri="{BB962C8B-B14F-4D97-AF65-F5344CB8AC3E}">
        <p14:creationId xmlns:p14="http://schemas.microsoft.com/office/powerpoint/2010/main" val="1540757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C3AE72B0-8E7E-AA43-8995-B2B0FFD47320}"/>
              </a:ext>
            </a:extLst>
          </p:cNvPr>
          <p:cNvPicPr>
            <a:picLocks noChangeAspect="1"/>
          </p:cNvPicPr>
          <p:nvPr/>
        </p:nvPicPr>
        <p:blipFill>
          <a:blip r:embed="rId2">
            <a:extLst>
              <a:ext uri="{BEBA8EAE-BF5A-486C-A8C5-ECC9F3942E4B}">
                <a14:imgProps xmlns:a14="http://schemas.microsoft.com/office/drawing/2010/main">
                  <a14:imgLayer r:embed="rId3">
                    <a14:imgEffect>
                      <a14:colorTemperature colorTemp="5300"/>
                    </a14:imgEffect>
                  </a14:imgLayer>
                </a14:imgProps>
              </a:ext>
            </a:extLst>
          </a:blip>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797E52C6-31CB-074E-B2A2-B9A9F9419D1E}"/>
              </a:ext>
            </a:extLst>
          </p:cNvPr>
          <p:cNvSpPr txBox="1"/>
          <p:nvPr/>
        </p:nvSpPr>
        <p:spPr>
          <a:xfrm>
            <a:off x="881605" y="859065"/>
            <a:ext cx="10428790" cy="5262979"/>
          </a:xfrm>
          <a:prstGeom prst="rect">
            <a:avLst/>
          </a:prstGeom>
          <a:solidFill>
            <a:schemeClr val="bg1">
              <a:lumMod val="95000"/>
            </a:schemeClr>
          </a:solidFill>
        </p:spPr>
        <p:txBody>
          <a:bodyPr wrap="square" rtlCol="0">
            <a:spAutoFit/>
          </a:bodyPr>
          <a:lstStyle/>
          <a:p>
            <a:r>
              <a:rPr lang="en-US" sz="4800" dirty="0">
                <a:latin typeface="Beloved Sans" panose="02000505000000020004" pitchFamily="2" charset="77"/>
              </a:rPr>
              <a:t>Romans 15:23-26</a:t>
            </a:r>
          </a:p>
          <a:p>
            <a:r>
              <a:rPr lang="en-US" sz="3600" baseline="30000" dirty="0">
                <a:latin typeface="Baskerville" panose="02020502070401020303" pitchFamily="18" charset="0"/>
                <a:ea typeface="Baskerville" panose="02020502070401020303" pitchFamily="18" charset="0"/>
              </a:rPr>
              <a:t>23</a:t>
            </a:r>
            <a:r>
              <a:rPr lang="en-US" sz="3600" dirty="0">
                <a:latin typeface="Baskerville" panose="02020502070401020303" pitchFamily="18" charset="0"/>
                <a:ea typeface="Baskerville" panose="02020502070401020303" pitchFamily="18" charset="0"/>
              </a:rPr>
              <a:t> …since I have been longing for many years to visit you, </a:t>
            </a:r>
            <a:r>
              <a:rPr lang="en-US" sz="3600" baseline="30000" dirty="0">
                <a:latin typeface="Baskerville" panose="02020502070401020303" pitchFamily="18" charset="0"/>
                <a:ea typeface="Baskerville" panose="02020502070401020303" pitchFamily="18" charset="0"/>
              </a:rPr>
              <a:t>24</a:t>
            </a:r>
            <a:r>
              <a:rPr lang="en-US" sz="3600" dirty="0">
                <a:latin typeface="Baskerville" panose="02020502070401020303" pitchFamily="18" charset="0"/>
                <a:ea typeface="Baskerville" panose="02020502070401020303" pitchFamily="18" charset="0"/>
              </a:rPr>
              <a:t> I plan to do so when I go to Spain. I hope to see you while passing through and to have you assist me on my journey there, after I have enjoyed your company... </a:t>
            </a:r>
            <a:r>
              <a:rPr lang="en-US" sz="3600" baseline="30000" dirty="0">
                <a:latin typeface="Baskerville" panose="02020502070401020303" pitchFamily="18" charset="0"/>
                <a:ea typeface="Baskerville" panose="02020502070401020303" pitchFamily="18" charset="0"/>
              </a:rPr>
              <a:t>25</a:t>
            </a:r>
            <a:r>
              <a:rPr lang="en-US" sz="3600" dirty="0">
                <a:latin typeface="Baskerville" panose="02020502070401020303" pitchFamily="18" charset="0"/>
                <a:ea typeface="Baskerville" panose="02020502070401020303" pitchFamily="18" charset="0"/>
              </a:rPr>
              <a:t> Now, however, I am on my way to Jerusalem in the service of the Lord’s people there. </a:t>
            </a:r>
            <a:r>
              <a:rPr lang="en-US" sz="3600" baseline="30000" dirty="0">
                <a:latin typeface="Baskerville" panose="02020502070401020303" pitchFamily="18" charset="0"/>
                <a:ea typeface="Baskerville" panose="02020502070401020303" pitchFamily="18" charset="0"/>
              </a:rPr>
              <a:t>26</a:t>
            </a:r>
            <a:r>
              <a:rPr lang="en-US" sz="3600" dirty="0">
                <a:latin typeface="Baskerville" panose="02020502070401020303" pitchFamily="18" charset="0"/>
                <a:ea typeface="Baskerville" panose="02020502070401020303" pitchFamily="18" charset="0"/>
              </a:rPr>
              <a:t> For Macedonia and Achaia were pleased to make a contribution for the poor among the Lord’s people in Jerusalem. </a:t>
            </a:r>
          </a:p>
        </p:txBody>
      </p:sp>
    </p:spTree>
    <p:extLst>
      <p:ext uri="{BB962C8B-B14F-4D97-AF65-F5344CB8AC3E}">
        <p14:creationId xmlns:p14="http://schemas.microsoft.com/office/powerpoint/2010/main" val="2671398592"/>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Parcel</Template>
  <TotalTime>53724</TotalTime>
  <Words>1283</Words>
  <Application>Microsoft Macintosh PowerPoint</Application>
  <PresentationFormat>Widescreen</PresentationFormat>
  <Paragraphs>81</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Baskerville</vt:lpstr>
      <vt:lpstr>Beloved Sans</vt:lpstr>
      <vt:lpstr>Gill Sans MT</vt:lpstr>
      <vt:lpstr>Parcel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Rachel Keeler</dc:creator>
  <cp:lastModifiedBy>Rachel Keeler</cp:lastModifiedBy>
  <cp:revision>9</cp:revision>
  <dcterms:created xsi:type="dcterms:W3CDTF">2021-09-27T18:30:23Z</dcterms:created>
  <dcterms:modified xsi:type="dcterms:W3CDTF">2023-03-29T12:20:15Z</dcterms:modified>
</cp:coreProperties>
</file>