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74" r:id="rId2"/>
    <p:sldId id="484" r:id="rId3"/>
    <p:sldId id="553" r:id="rId4"/>
    <p:sldId id="535" r:id="rId5"/>
    <p:sldId id="552" r:id="rId6"/>
    <p:sldId id="540" r:id="rId7"/>
    <p:sldId id="548" r:id="rId8"/>
    <p:sldId id="549" r:id="rId9"/>
    <p:sldId id="550" r:id="rId10"/>
    <p:sldId id="546" r:id="rId11"/>
    <p:sldId id="541" r:id="rId12"/>
    <p:sldId id="542" r:id="rId13"/>
    <p:sldId id="496" r:id="rId14"/>
    <p:sldId id="498" r:id="rId15"/>
    <p:sldId id="504" r:id="rId16"/>
    <p:sldId id="501" r:id="rId17"/>
    <p:sldId id="491" r:id="rId18"/>
    <p:sldId id="492" r:id="rId19"/>
    <p:sldId id="489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750"/>
    <a:srgbClr val="F0F6FB"/>
    <a:srgbClr val="81CEC7"/>
    <a:srgbClr val="FFFFFF"/>
    <a:srgbClr val="F0FAFE"/>
    <a:srgbClr val="3C476C"/>
    <a:srgbClr val="A3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3F4A7-4664-1009-6971-0B32C4C66506}" v="5" dt="2025-02-13T19:32:31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0"/>
    <p:restoredTop sz="80570"/>
  </p:normalViewPr>
  <p:slideViewPr>
    <p:cSldViewPr snapToGrid="0">
      <p:cViewPr varScale="1">
        <p:scale>
          <a:sx n="71" d="100"/>
          <a:sy n="71" d="100"/>
        </p:scale>
        <p:origin x="1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Morris" userId="S::kmorris@grace.org::7d673027-acd5-4856-93e0-d9125d79f916" providerId="AD" clId="Web-{6D73F4A7-4664-1009-6971-0B32C4C66506}"/>
    <pc:docChg chg="modSld">
      <pc:chgData name="Kathryn Morris" userId="S::kmorris@grace.org::7d673027-acd5-4856-93e0-d9125d79f916" providerId="AD" clId="Web-{6D73F4A7-4664-1009-6971-0B32C4C66506}" dt="2025-02-13T19:32:31.647" v="3" actId="20577"/>
      <pc:docMkLst>
        <pc:docMk/>
      </pc:docMkLst>
      <pc:sldChg chg="modSp">
        <pc:chgData name="Kathryn Morris" userId="S::kmorris@grace.org::7d673027-acd5-4856-93e0-d9125d79f916" providerId="AD" clId="Web-{6D73F4A7-4664-1009-6971-0B32C4C66506}" dt="2025-02-13T19:32:31.647" v="3" actId="20577"/>
        <pc:sldMkLst>
          <pc:docMk/>
          <pc:sldMk cId="676756054" sldId="541"/>
        </pc:sldMkLst>
        <pc:spChg chg="mod">
          <ac:chgData name="Kathryn Morris" userId="S::kmorris@grace.org::7d673027-acd5-4856-93e0-d9125d79f916" providerId="AD" clId="Web-{6D73F4A7-4664-1009-6971-0B32C4C66506}" dt="2025-02-13T19:32:31.647" v="3" actId="20577"/>
          <ac:spMkLst>
            <pc:docMk/>
            <pc:sldMk cId="676756054" sldId="541"/>
            <ac:spMk id="6" creationId="{627A9C6B-790B-AF84-D8E3-7CBD1B0710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75DC07-4C77-3546-9C14-134C2CFDB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834B3-07E1-244F-9ABE-3B51C1B3CE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BBEF90-BDDE-7C4E-A473-6FB96CEDA996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7EC395-063C-AD46-9DC9-4E97F5D108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013045-320D-7E41-A5AD-34CEF814F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349B0-47F5-ED44-A60B-5356AAE15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AA3F-CBB2-0542-97FA-A4AD59E40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6D7BA-A723-C64C-BB6F-F9D6358CF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8EF19407-C48A-E64B-9D31-3921F3074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6C27662-D84E-A740-AD61-6883577B2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47A698C-0A38-3D4A-B80B-040F6E38D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125BE-FD19-394B-85E3-D991E9D620E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78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www.grace.org</a:t>
            </a:r>
            <a:r>
              <a:rPr lang="en-US" dirty="0"/>
              <a:t>/</a:t>
            </a:r>
            <a:r>
              <a:rPr lang="en-US" dirty="0" err="1"/>
              <a:t>groupleaders</a:t>
            </a:r>
            <a:r>
              <a:rPr lang="en-US" dirty="0"/>
              <a:t>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26D7BA-A723-C64C-BB6F-F9D6358CF4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www.grace.org</a:t>
            </a:r>
            <a:r>
              <a:rPr lang="en-US" dirty="0"/>
              <a:t>/</a:t>
            </a:r>
            <a:r>
              <a:rPr lang="en-US" dirty="0" err="1"/>
              <a:t>groupleaders</a:t>
            </a:r>
            <a:r>
              <a:rPr lang="en-US" dirty="0"/>
              <a:t>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26D7BA-A723-C64C-BB6F-F9D6358CF4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8EF19407-C48A-E64B-9D31-3921F3074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6C27662-D84E-A740-AD61-6883577B2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47A698C-0A38-3D4A-B80B-040F6E38D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125BE-FD19-394B-85E3-D991E9D620E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86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19209"/>
            <a:ext cx="9144000" cy="2620055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9265"/>
            <a:ext cx="9144000" cy="1188789"/>
          </a:xfrm>
        </p:spPr>
        <p:txBody>
          <a:bodyPr>
            <a:normAutofit/>
          </a:bodyPr>
          <a:lstStyle>
            <a:lvl1pPr marL="0" indent="0" algn="ctr">
              <a:buNone/>
              <a:defRPr sz="26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6D188-D6DF-594D-BCCD-0FC456E5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1804-31B4-B94B-81E5-2F70F7FFC90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C3DDC-0E5C-0047-ADB2-F4C53096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05F44-A8E5-1F4E-993E-530C1EB6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F49C-6016-2A4A-B148-C0591F913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2286B7-3706-FE43-BC1B-C9842CEF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B811-AC54-3B45-B9EC-CE0B1DC06CD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408964-93CD-9145-8ABE-B61207AE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F6CEA-D902-5A4A-A102-8A83284E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B309-B93C-C241-8CC2-2C72A3BE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FB77-658F-B24D-B1BA-1A49ED6C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2A89-195E-D841-82E5-EEB5BD9B0D9B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D0A0-BE57-904A-936F-484187EE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C0545-BA16-6F41-9ED9-AADA23BE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D2B7-DC0E-DD4C-9129-1EAC18033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90044-1CD5-104D-8EBD-AE2C3886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FA21-6EA9-0747-9444-03FAA7459D8A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C60C-E7B0-2645-86D7-A3A9ED46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C400A-5B0C-C047-935B-30D99A6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3E93-8CF5-634C-B74D-A050C568A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7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venir Heavy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600" b="0" i="0">
                <a:latin typeface="Avenir Medium" panose="02000503020000020003" pitchFamily="2" charset="0"/>
              </a:defRPr>
            </a:lvl1pPr>
            <a:lvl2pPr marL="457200" indent="0">
              <a:buFontTx/>
              <a:buNone/>
              <a:defRPr b="0" i="0">
                <a:latin typeface="Avenir Medium" panose="02000503020000020003" pitchFamily="2" charset="0"/>
              </a:defRPr>
            </a:lvl2pPr>
            <a:lvl3pPr marL="914400" indent="0">
              <a:buFontTx/>
              <a:buNone/>
              <a:defRPr b="0" i="0">
                <a:latin typeface="Avenir Medium" panose="02000503020000020003" pitchFamily="2" charset="0"/>
              </a:defRPr>
            </a:lvl3pPr>
            <a:lvl4pPr marL="1371600" indent="0">
              <a:buFontTx/>
              <a:buNone/>
              <a:defRPr b="0" i="0">
                <a:latin typeface="Avenir Medium" panose="02000503020000020003" pitchFamily="2" charset="0"/>
              </a:defRPr>
            </a:lvl4pPr>
            <a:lvl5pPr marL="1828800" indent="0">
              <a:buFontTx/>
              <a:buNone/>
              <a:defRPr b="0" i="0"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1BDD-ACFD-B346-A8C3-DB109099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3F42-1D29-5E4A-BD1E-A667AA050FA4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38BEC-AF24-7447-9CE7-DFEC6328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5B8F-78D1-824B-9B83-A5905D36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13A8-A3DF-5D42-9800-4A37C216F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5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e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latin typeface="Avenir Heavy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 sz="2600" b="0" i="0">
                <a:latin typeface="Avenir Medium" panose="02000503020000020003" pitchFamily="2" charset="0"/>
              </a:defRPr>
            </a:lvl1pPr>
            <a:lvl2pPr marL="457200" indent="0" algn="ctr">
              <a:buFontTx/>
              <a:buNone/>
              <a:defRPr b="0" i="0">
                <a:latin typeface="Avenir Medium" panose="02000503020000020003" pitchFamily="2" charset="0"/>
              </a:defRPr>
            </a:lvl2pPr>
            <a:lvl3pPr marL="914400" indent="0" algn="ctr">
              <a:buFontTx/>
              <a:buNone/>
              <a:defRPr b="0" i="0">
                <a:latin typeface="Avenir Medium" panose="02000503020000020003" pitchFamily="2" charset="0"/>
              </a:defRPr>
            </a:lvl3pPr>
            <a:lvl4pPr marL="1371600" indent="0" algn="ctr">
              <a:buFontTx/>
              <a:buNone/>
              <a:defRPr b="0" i="0">
                <a:latin typeface="Avenir Medium" panose="02000503020000020003" pitchFamily="2" charset="0"/>
              </a:defRPr>
            </a:lvl4pPr>
            <a:lvl5pPr marL="1828800" indent="0" algn="ctr">
              <a:buFontTx/>
              <a:buNone/>
              <a:defRPr b="0" i="0"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0AF67-D514-A945-BA11-07C73842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A4E0-EA21-4A44-BC93-1820B48BBE5A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D9AC-2022-0040-AA14-35CE4712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E6B2B-2784-A148-873F-A9BB9D7D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38B9-8F5C-6445-B61D-37B80C6DD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6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 b="1" i="0"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8B74-9E60-A946-912B-DCC51431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3174-59C9-B740-BD5C-C0FAAA3A28DB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05C1-0F77-9641-B547-388FC380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CF272-CEAF-D94E-AFFE-576A73D7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A377-E8CC-DF4F-A64C-082D64E88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Soleil" panose="02000503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600" b="0" i="0">
                <a:latin typeface="Soleil" panose="02000503030000020004" pitchFamily="2" charset="77"/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600" b="0" i="0">
                <a:latin typeface="Soleil" panose="02000503030000020004" pitchFamily="2" charset="77"/>
              </a:defRPr>
            </a:lvl1pPr>
            <a:lvl2pPr>
              <a:defRPr b="0" i="0">
                <a:latin typeface="Soleil" panose="02000503030000020004" pitchFamily="2" charset="77"/>
              </a:defRPr>
            </a:lvl2pPr>
            <a:lvl3pPr>
              <a:defRPr b="0" i="0">
                <a:latin typeface="Soleil" panose="02000503030000020004" pitchFamily="2" charset="77"/>
              </a:defRPr>
            </a:lvl3pPr>
            <a:lvl4pPr>
              <a:defRPr b="0" i="0">
                <a:latin typeface="Soleil" panose="02000503030000020004" pitchFamily="2" charset="77"/>
              </a:defRPr>
            </a:lvl4pPr>
            <a:lvl5pPr>
              <a:defRPr b="0" i="0">
                <a:latin typeface="Soleil" panose="02000503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A1D4A4-9C17-9F4C-919C-246A1AC3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B7A2-00F9-3647-9E28-EECABED55BAD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9194E0-61C9-D442-81F0-54239054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86DFE-9CF4-2B43-B278-3DE85DD3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610C-EF98-E544-8C76-0B08ECE18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venir Heavy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600" b="0" i="0">
                <a:latin typeface="Avenir Medium" panose="02000503020000020003" pitchFamily="2" charset="0"/>
              </a:defRPr>
            </a:lvl1pPr>
            <a:lvl2pPr>
              <a:defRPr b="0" i="0">
                <a:latin typeface="Avenir Medium" panose="02000503020000020003" pitchFamily="2" charset="0"/>
              </a:defRPr>
            </a:lvl2pPr>
            <a:lvl3pPr>
              <a:defRPr b="0" i="0">
                <a:latin typeface="Avenir Medium" panose="02000503020000020003" pitchFamily="2" charset="0"/>
              </a:defRPr>
            </a:lvl3pPr>
            <a:lvl4pPr>
              <a:defRPr b="0" i="0">
                <a:latin typeface="Avenir Medium" panose="02000503020000020003" pitchFamily="2" charset="0"/>
              </a:defRPr>
            </a:lvl4pPr>
            <a:lvl5pPr>
              <a:defRPr b="0" i="0"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600" b="1" i="0">
                <a:latin typeface="Avenir Heavy" panose="02000503020000020003" pitchFamily="2" charset="0"/>
              </a:defRPr>
            </a:lvl1pPr>
            <a:lvl2pPr>
              <a:defRPr b="1" i="0">
                <a:latin typeface="Avenir Heavy" panose="02000503020000020003" pitchFamily="2" charset="0"/>
              </a:defRPr>
            </a:lvl2pPr>
            <a:lvl3pPr>
              <a:defRPr b="1" i="0">
                <a:latin typeface="Avenir Heavy" panose="02000503020000020003" pitchFamily="2" charset="0"/>
              </a:defRPr>
            </a:lvl3pPr>
            <a:lvl4pPr>
              <a:defRPr b="1" i="0">
                <a:latin typeface="Avenir Heavy" panose="02000503020000020003" pitchFamily="2" charset="0"/>
              </a:defRPr>
            </a:lvl4pPr>
            <a:lvl5pPr>
              <a:defRPr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671217-DB79-F842-8FA7-819DFDFE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A891-DF1F-3945-ABA0-ECED93CC8DC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D61E47-7E1C-304F-9FA4-FAB89031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87D6C-81CE-424C-A21E-234E0438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ABA8-1536-9A4B-B798-85FD5C1C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3851DE-5D8B-7545-A87B-4BABBF2D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A21A-E37B-CF4A-B14C-F35AA4B8A0D0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D0EB1E-88E7-7548-B2B4-C56CEC34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90B156-CAC5-894E-A83D-CCC7B91F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AB46-92A5-4243-89EA-AEDB91CD2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D0C5C2-F464-F449-BA47-4D506CE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151A-0FE2-2146-A5BE-5990054D1DD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B1E33B-2AEA-3642-852F-ABE9DB76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85A161-64A4-5940-93FA-82B2B507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29F1-EFBE-4241-8F8E-5D36CD64E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Soleil" panose="02000503030000020004" pitchFamily="2" charset="77"/>
              </a:defRPr>
            </a:lvl1pPr>
            <a:lvl2pPr>
              <a:defRPr sz="2800" b="0" i="0">
                <a:latin typeface="Soleil" panose="02000503030000020004" pitchFamily="2" charset="77"/>
              </a:defRPr>
            </a:lvl2pPr>
            <a:lvl3pPr>
              <a:defRPr sz="2400" b="0" i="0">
                <a:latin typeface="Soleil" panose="02000503030000020004" pitchFamily="2" charset="77"/>
              </a:defRPr>
            </a:lvl3pPr>
            <a:lvl4pPr>
              <a:defRPr sz="2000" b="0" i="0">
                <a:latin typeface="Soleil" panose="02000503030000020004" pitchFamily="2" charset="77"/>
              </a:defRPr>
            </a:lvl4pPr>
            <a:lvl5pPr>
              <a:defRPr sz="2000" b="0" i="0">
                <a:latin typeface="Soleil" panose="02000503030000020004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oleil" panose="020005030300000200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EDDD3B-5A6C-1440-988D-06539202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F847-5C52-7F44-9F5B-6202B925FCD4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D9C481-7990-B747-B8D8-DEF7E2AA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A67053-D796-3E4C-B5B6-2ED2EF89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8608-92C7-4C40-9D0F-008FE2B4F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/>
            </a:gs>
            <a:gs pos="60000">
              <a:srgbClr val="135F94"/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206AB5F-1611-AB45-8D98-BE5873409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CF07A5E-1722-D545-AA76-56580CD34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4C403-4853-4C46-B681-006BF438B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2F7FD"/>
                </a:solidFill>
                <a:latin typeface="Soleil" panose="02000503030000020004" pitchFamily="2" charset="77"/>
              </a:defRPr>
            </a:lvl1pPr>
          </a:lstStyle>
          <a:p>
            <a:pPr>
              <a:defRPr/>
            </a:pPr>
            <a:fld id="{63D5EF9E-A2D4-7F48-AA8A-57F1889854E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4E80-939A-FD4E-ACE0-AFB62F6E0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2F7FD"/>
                </a:solidFill>
                <a:latin typeface="Soleil" panose="02000503030000020004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71963-C293-434F-A76E-CE3EDEDBB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2F7FD"/>
                </a:solidFill>
                <a:latin typeface="Soleil" panose="02000503030000020004" pitchFamily="2" charset="77"/>
              </a:defRPr>
            </a:lvl1pPr>
          </a:lstStyle>
          <a:p>
            <a:pPr>
              <a:defRPr/>
            </a:pPr>
            <a:fld id="{C3535DDB-E139-2C4C-8D10-3453A3512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Icon&#10;&#10;Description automatically generated">
            <a:extLst>
              <a:ext uri="{FF2B5EF4-FFF2-40B4-BE49-F238E27FC236}">
                <a16:creationId xmlns:a16="http://schemas.microsoft.com/office/drawing/2014/main" id="{BB11C6CE-1E3E-694D-AB09-117C3E8F2F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61769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Soleil" panose="02000503030000020004" pitchFamily="2" charset="77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oleil" panose="02000503030000020004" pitchFamily="2" charset="7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oleil" panose="02000503030000020004" pitchFamily="2" charset="7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oleil" panose="02000503030000020004" pitchFamily="2" charset="7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oleil" panose="02000503030000020004" pitchFamily="2" charset="7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oleil" panose="02000503030000020004" pitchFamily="2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oleil" panose="02000503030000020004" pitchFamily="2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oleil" panose="02000503030000020004" pitchFamily="2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oleil" panose="02000503030000020004" pitchFamily="2" charset="77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2600" kern="1200">
          <a:solidFill>
            <a:schemeClr val="bg1"/>
          </a:solidFill>
          <a:latin typeface="Soleil" panose="02000503030000020004" pitchFamily="2" charset="77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2400" kern="1200">
          <a:solidFill>
            <a:schemeClr val="bg1"/>
          </a:solidFill>
          <a:latin typeface="Soleil" panose="02000503030000020004" pitchFamily="2" charset="77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2000" kern="1200">
          <a:solidFill>
            <a:schemeClr val="bg1"/>
          </a:solidFill>
          <a:latin typeface="Soleil" panose="02000503030000020004" pitchFamily="2" charset="77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kern="1200">
          <a:solidFill>
            <a:schemeClr val="bg1"/>
          </a:solidFill>
          <a:latin typeface="Soleil" panose="02000503030000020004" pitchFamily="2" charset="77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kern="1200">
          <a:solidFill>
            <a:schemeClr val="bg1"/>
          </a:solidFill>
          <a:latin typeface="Soleil" panose="02000503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race.org/nominations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.org/grouplead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.org/grouplead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race.org/studyguide" TargetMode="External"/><Relationship Id="rId4" Type="http://schemas.openxmlformats.org/officeDocument/2006/relationships/hyperlink" Target="https://grace.org/jr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6A0378A-7193-9C40-842D-B3FE83D7BD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38238" y="4056063"/>
            <a:ext cx="9915525" cy="8715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F1F6FC"/>
                </a:solidFill>
              </a:rPr>
              <a:t>Group Leader Winter Training 2025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432F2C30-AEDE-484C-917E-4A6638EC56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099050"/>
            <a:ext cx="12192000" cy="1087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</a:pPr>
            <a:r>
              <a:rPr lang="en-US" altLang="en-US" sz="3200" dirty="0">
                <a:solidFill>
                  <a:srgbClr val="FCD83C"/>
                </a:solidFill>
              </a:rPr>
              <a:t>Welcome Group Leaders!</a:t>
            </a:r>
          </a:p>
        </p:txBody>
      </p:sp>
      <p:pic>
        <p:nvPicPr>
          <p:cNvPr id="15363" name="Graphic 7">
            <a:extLst>
              <a:ext uri="{FF2B5EF4-FFF2-40B4-BE49-F238E27FC236}">
                <a16:creationId xmlns:a16="http://schemas.microsoft.com/office/drawing/2014/main" id="{C38434C4-B7A3-6240-A0F3-F784D72DB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113" y="896938"/>
            <a:ext cx="27717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33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BACA3-18D6-7238-62EC-1EC598702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35D5-6777-8B64-24D7-69354A86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LENT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C99C3-CE87-5162-C1A0-EC1AF03B7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764" y="1958593"/>
            <a:ext cx="4455460" cy="3750422"/>
          </a:xfrm>
        </p:spPr>
        <p:txBody>
          <a:bodyPr wrap="square" anchor="t">
            <a:normAutofit/>
          </a:bodyPr>
          <a:lstStyle/>
          <a:p>
            <a:r>
              <a:rPr lang="en-US" sz="3600" b="1" dirty="0"/>
              <a:t>The Prayer Practice Course</a:t>
            </a:r>
          </a:p>
          <a:p>
            <a:r>
              <a:rPr lang="en-US" dirty="0"/>
              <a:t>- Taught my John Mark Comer</a:t>
            </a:r>
          </a:p>
          <a:p>
            <a:r>
              <a:rPr lang="en-US" dirty="0"/>
              <a:t>- 4 Week Video Course with Discussion Guides</a:t>
            </a:r>
          </a:p>
          <a:p>
            <a:r>
              <a:rPr lang="en-US" dirty="0"/>
              <a:t>- Available for Free on Right Now Media and Practicing the Way</a:t>
            </a:r>
          </a:p>
          <a:p>
            <a:endParaRPr lang="en-US" dirty="0"/>
          </a:p>
        </p:txBody>
      </p:sp>
      <p:pic>
        <p:nvPicPr>
          <p:cNvPr id="5" name="Picture 4" descr="A person in a black shirt&#10;&#10;AI-generated content may be incorrect.">
            <a:extLst>
              <a:ext uri="{FF2B5EF4-FFF2-40B4-BE49-F238E27FC236}">
                <a16:creationId xmlns:a16="http://schemas.microsoft.com/office/drawing/2014/main" id="{0847281D-108D-8C09-1B67-A2B4DCDA4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18" y="1825624"/>
            <a:ext cx="6929718" cy="40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80485-DF1B-93EF-9216-77C07E9F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7A9C6B-790B-AF84-D8E3-7CBD1B07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8" y="2294965"/>
            <a:ext cx="7636661" cy="2783541"/>
          </a:xfrm>
        </p:spPr>
        <p:txBody>
          <a:bodyPr/>
          <a:lstStyle/>
          <a:p>
            <a:pPr algn="ctr"/>
            <a:r>
              <a:rPr lang="en-US">
                <a:latin typeface="Soleil"/>
              </a:rPr>
              <a:t>Church Nominations for GC Positions: 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Soleil"/>
              </a:rPr>
              <a:t>	</a:t>
            </a:r>
            <a:r>
              <a:rPr lang="en-US" dirty="0">
                <a:latin typeface="Soleil"/>
                <a:hlinkClick r:id="rId2"/>
              </a:rPr>
              <a:t>www.grace.org/nominations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3B1CD-80BC-58B3-1559-7383E6C29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772" y="1781551"/>
            <a:ext cx="3209689" cy="40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5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44DFF-420E-C75B-BB2F-79295A1D9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A123E9B4-7389-86BB-AE50-73C51D8566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79" r="5478" b="-3"/>
          <a:stretch/>
        </p:blipFill>
        <p:spPr>
          <a:xfrm>
            <a:off x="3505200" y="66718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94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BF57-78BC-38AA-801C-4A777C59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435"/>
            <a:ext cx="10515600" cy="132231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hlinkClick r:id="rId3"/>
              </a:rPr>
              <a:t>https://grace.org/groupleaders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- Training</a:t>
            </a:r>
            <a:br>
              <a:rPr lang="en-US" sz="5400" dirty="0"/>
            </a:br>
            <a:r>
              <a:rPr lang="en-US" sz="5400" dirty="0"/>
              <a:t>- Content</a:t>
            </a:r>
            <a:br>
              <a:rPr lang="en-US" sz="5400" dirty="0"/>
            </a:br>
            <a:r>
              <a:rPr lang="en-US" sz="5400" dirty="0"/>
              <a:t>- Leader Development</a:t>
            </a:r>
            <a:br>
              <a:rPr lang="en-US" sz="5400" dirty="0"/>
            </a:br>
            <a:r>
              <a:rPr lang="en-US" sz="5400" dirty="0"/>
              <a:t>- More</a:t>
            </a:r>
          </a:p>
        </p:txBody>
      </p:sp>
    </p:spTree>
    <p:extLst>
      <p:ext uri="{BB962C8B-B14F-4D97-AF65-F5344CB8AC3E}">
        <p14:creationId xmlns:p14="http://schemas.microsoft.com/office/powerpoint/2010/main" val="425380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8B2D332-2BC5-B6D8-B668-BE5E3EE25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49" y="641670"/>
            <a:ext cx="11479679" cy="4862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7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930945-B046-1704-0D76-1989268E630D}"/>
              </a:ext>
            </a:extLst>
          </p:cNvPr>
          <p:cNvSpPr txBox="1"/>
          <p:nvPr/>
        </p:nvSpPr>
        <p:spPr>
          <a:xfrm>
            <a:off x="8923500" y="714445"/>
            <a:ext cx="2926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highlight>
                  <a:srgbClr val="FFFF00"/>
                </a:highlight>
              </a:rPr>
              <a:t>www.grace.org</a:t>
            </a:r>
            <a:r>
              <a:rPr lang="en-US" sz="2800" b="1" dirty="0">
                <a:highlight>
                  <a:srgbClr val="FFFF00"/>
                </a:highlight>
              </a:rPr>
              <a:t>/</a:t>
            </a:r>
            <a:r>
              <a:rPr lang="en-US" sz="2800" b="1" dirty="0" err="1">
                <a:highlight>
                  <a:srgbClr val="FFFF00"/>
                </a:highlight>
              </a:rPr>
              <a:t>jrl</a:t>
            </a:r>
            <a:endParaRPr lang="en-US" sz="2800" b="1" dirty="0">
              <a:highlight>
                <a:srgbClr val="FFFF00"/>
              </a:highlight>
            </a:endParaRPr>
          </a:p>
        </p:txBody>
      </p:sp>
      <p:pic>
        <p:nvPicPr>
          <p:cNvPr id="4" name="Content Placeholder 3" descr="A screenshot of a book&#10;&#10;AI-generated content may be incorrect.">
            <a:extLst>
              <a:ext uri="{FF2B5EF4-FFF2-40B4-BE49-F238E27FC236}">
                <a16:creationId xmlns:a16="http://schemas.microsoft.com/office/drawing/2014/main" id="{90913531-CFF6-5114-2961-105F2223B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501" y="291451"/>
            <a:ext cx="5508261" cy="6275097"/>
          </a:xfrm>
        </p:spPr>
      </p:pic>
    </p:spTree>
    <p:extLst>
      <p:ext uri="{BB962C8B-B14F-4D97-AF65-F5344CB8AC3E}">
        <p14:creationId xmlns:p14="http://schemas.microsoft.com/office/powerpoint/2010/main" val="274352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181F329-5059-5BFA-E912-D50E5BC54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A8DE45-6558-F71C-3E54-ABBCBF7C74DF}"/>
              </a:ext>
            </a:extLst>
          </p:cNvPr>
          <p:cNvSpPr txBox="1"/>
          <p:nvPr/>
        </p:nvSpPr>
        <p:spPr>
          <a:xfrm>
            <a:off x="7091265" y="3167390"/>
            <a:ext cx="424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highlight>
                  <a:srgbClr val="FFFF00"/>
                </a:highlight>
              </a:rPr>
              <a:t>www.grace.org</a:t>
            </a:r>
            <a:r>
              <a:rPr lang="en-US" sz="2800" b="1" dirty="0">
                <a:highlight>
                  <a:srgbClr val="FFFF00"/>
                </a:highlight>
              </a:rPr>
              <a:t>/</a:t>
            </a:r>
            <a:r>
              <a:rPr lang="en-US" sz="2800" b="1" dirty="0" err="1">
                <a:highlight>
                  <a:srgbClr val="FFFF00"/>
                </a:highlight>
              </a:rPr>
              <a:t>studyguide</a:t>
            </a:r>
            <a:endParaRPr lang="en-US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3767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BF57-78BC-38AA-801C-4A777C59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39" y="488260"/>
            <a:ext cx="10515600" cy="4100271"/>
          </a:xfrm>
        </p:spPr>
        <p:txBody>
          <a:bodyPr>
            <a:normAutofit/>
          </a:bodyPr>
          <a:lstStyle/>
          <a:p>
            <a:r>
              <a:rPr lang="en-US" sz="5400" dirty="0">
                <a:hlinkClick r:id="rId3"/>
              </a:rPr>
              <a:t>https://grace.org/groupleaders</a:t>
            </a:r>
            <a:br>
              <a:rPr lang="en-US" sz="5400" dirty="0"/>
            </a:br>
            <a:r>
              <a:rPr lang="en-US" sz="5400" dirty="0">
                <a:hlinkClick r:id="rId4"/>
              </a:rPr>
              <a:t>https://grace.org/jrl</a:t>
            </a:r>
            <a:br>
              <a:rPr lang="en-US" sz="5400" dirty="0"/>
            </a:br>
            <a:r>
              <a:rPr lang="en-US" sz="5400" dirty="0">
                <a:hlinkClick r:id="rId5"/>
              </a:rPr>
              <a:t>https://grace.org/studyguide</a:t>
            </a:r>
            <a:r>
              <a:rPr lang="en-US" sz="5400" dirty="0"/>
              <a:t> 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203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A4D229-84FF-D7BC-5E72-F7C68AA4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82919"/>
            <a:ext cx="5394762" cy="1600200"/>
          </a:xfrm>
        </p:spPr>
        <p:txBody>
          <a:bodyPr wrap="square" anchor="b">
            <a:normAutofit/>
          </a:bodyPr>
          <a:lstStyle/>
          <a:p>
            <a:r>
              <a:rPr lang="en-US" sz="6000" dirty="0"/>
              <a:t>Q &amp; A</a:t>
            </a:r>
          </a:p>
        </p:txBody>
      </p:sp>
      <p:pic>
        <p:nvPicPr>
          <p:cNvPr id="8194" name="Picture 2" descr="A to the Q — Rebecca Connolly">
            <a:extLst>
              <a:ext uri="{FF2B5EF4-FFF2-40B4-BE49-F238E27FC236}">
                <a16:creationId xmlns:a16="http://schemas.microsoft.com/office/drawing/2014/main" id="{10522D29-5E15-5078-452C-30F8555C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87" y="0"/>
            <a:ext cx="5772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FC2882-E02C-991E-EACA-05432849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>
            <a:extLst>
              <a:ext uri="{FF2B5EF4-FFF2-40B4-BE49-F238E27FC236}">
                <a16:creationId xmlns:a16="http://schemas.microsoft.com/office/drawing/2014/main" id="{432F2C30-AEDE-484C-917E-4A6638EC56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099050"/>
            <a:ext cx="12192000" cy="1087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</a:pPr>
            <a:endParaRPr lang="en-US" altLang="en-US" sz="3200" dirty="0">
              <a:solidFill>
                <a:srgbClr val="FCD83C"/>
              </a:solidFill>
            </a:endParaRPr>
          </a:p>
        </p:txBody>
      </p:sp>
      <p:pic>
        <p:nvPicPr>
          <p:cNvPr id="15363" name="Graphic 7">
            <a:extLst>
              <a:ext uri="{FF2B5EF4-FFF2-40B4-BE49-F238E27FC236}">
                <a16:creationId xmlns:a16="http://schemas.microsoft.com/office/drawing/2014/main" id="{C38434C4-B7A3-6240-A0F3-F784D72DB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113" y="896938"/>
            <a:ext cx="27717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B6F1D-02E7-B05A-586D-5D380140C6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7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A568-9C4E-E21F-2FCE-4A1E57B0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Talk to Each Other </a:t>
            </a:r>
            <a:r>
              <a:rPr lang="en-US" sz="4800" dirty="0">
                <a:sym typeface="Wingdings" pitchFamily="2" charset="2"/>
              </a:rPr>
              <a:t>:)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64E7-44F3-0296-E957-CEE6495EA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12066494" cy="4667250"/>
          </a:xfrm>
        </p:spPr>
        <p:txBody>
          <a:bodyPr/>
          <a:lstStyle/>
          <a:p>
            <a:r>
              <a:rPr lang="en-US" sz="3200" dirty="0"/>
              <a:t>Optional Ice-Breaker Question:</a:t>
            </a:r>
          </a:p>
          <a:p>
            <a:r>
              <a:rPr lang="en-US" sz="3200" dirty="0"/>
              <a:t>	- Growing up, I thought my job would be … but I do/did this ….	</a:t>
            </a:r>
          </a:p>
          <a:p>
            <a:r>
              <a:rPr lang="en-US" sz="3200" dirty="0"/>
              <a:t>	- I am predicting that we get this many more snow storms.</a:t>
            </a:r>
          </a:p>
          <a:p>
            <a:endParaRPr lang="en-US" sz="3200" dirty="0"/>
          </a:p>
          <a:p>
            <a:r>
              <a:rPr lang="en-US" sz="3200" dirty="0"/>
              <a:t>	- I will cheer against the Chiefs this Super Bowl and here’s why</a:t>
            </a:r>
          </a:p>
          <a:p>
            <a:r>
              <a:rPr lang="en-US" sz="3200" dirty="0"/>
              <a:t>	- I will cheer against the Eagles this Super Bowl and here’s why</a:t>
            </a:r>
          </a:p>
        </p:txBody>
      </p:sp>
    </p:spTree>
    <p:extLst>
      <p:ext uri="{BB962C8B-B14F-4D97-AF65-F5344CB8AC3E}">
        <p14:creationId xmlns:p14="http://schemas.microsoft.com/office/powerpoint/2010/main" val="56514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C6A9B-A06C-F2E4-E3BF-D17497E7C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B36C-F4CE-71E1-F43F-CACA72AB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The What and Why of Group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844DE-12A9-E6EA-28AF-A905B8B34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91763" cy="4667250"/>
          </a:xfrm>
        </p:spPr>
        <p:txBody>
          <a:bodyPr/>
          <a:lstStyle/>
          <a:p>
            <a:r>
              <a:rPr lang="en-US" sz="3200" dirty="0"/>
              <a:t>Group Life Vision: </a:t>
            </a:r>
          </a:p>
          <a:p>
            <a:r>
              <a:rPr lang="en-US" sz="3200" dirty="0"/>
              <a:t>	“Small groups of people practicing the way of 	 	Jesus together.”</a:t>
            </a:r>
          </a:p>
          <a:p>
            <a:endParaRPr lang="en-US" sz="3200" dirty="0"/>
          </a:p>
          <a:p>
            <a:r>
              <a:rPr lang="en-US" sz="3200" dirty="0"/>
              <a:t>Group Life Values:</a:t>
            </a:r>
          </a:p>
          <a:p>
            <a:r>
              <a:rPr lang="en-US" sz="3200" dirty="0"/>
              <a:t>	Spiritual Formation</a:t>
            </a:r>
          </a:p>
          <a:p>
            <a:r>
              <a:rPr lang="en-US" sz="3200" dirty="0"/>
              <a:t>	Strengthening Relationships</a:t>
            </a:r>
          </a:p>
          <a:p>
            <a:r>
              <a:rPr lang="en-US" sz="3200" dirty="0"/>
              <a:t>	Missional Living</a:t>
            </a:r>
          </a:p>
        </p:txBody>
      </p:sp>
    </p:spTree>
    <p:extLst>
      <p:ext uri="{BB962C8B-B14F-4D97-AF65-F5344CB8AC3E}">
        <p14:creationId xmlns:p14="http://schemas.microsoft.com/office/powerpoint/2010/main" val="393816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F726B-4C26-F4B9-8C63-63FAF8068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C71F-39C7-4938-24D5-740030CC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34" y="1466383"/>
            <a:ext cx="10515600" cy="1962617"/>
          </a:xfrm>
        </p:spPr>
        <p:txBody>
          <a:bodyPr/>
          <a:lstStyle/>
          <a:p>
            <a:pPr algn="ctr"/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”What Group Leaders Can Learn From Kingdom Conversation Principles”</a:t>
            </a:r>
            <a:br>
              <a:rPr lang="en-US" sz="4800" dirty="0"/>
            </a:br>
            <a:r>
              <a:rPr lang="en-US" sz="4800" dirty="0"/>
              <a:t>----------</a:t>
            </a:r>
            <a:br>
              <a:rPr lang="en-US" sz="4800" dirty="0"/>
            </a:br>
            <a:r>
              <a:rPr lang="en-US" sz="4800" dirty="0"/>
              <a:t>Shelton Oakley-Hersey</a:t>
            </a:r>
            <a:br>
              <a:rPr lang="en-US" sz="4800" dirty="0"/>
            </a:br>
            <a:r>
              <a:rPr lang="en-US" sz="3200" dirty="0"/>
              <a:t>Spiritual Director, Facilitator, &amp; Kingdom Pastor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771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BD44A-1668-6C98-B84E-9574205B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22C8-600F-56AE-3452-8549CC66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2" y="995082"/>
            <a:ext cx="10515600" cy="1325563"/>
          </a:xfrm>
        </p:spPr>
        <p:txBody>
          <a:bodyPr/>
          <a:lstStyle/>
          <a:p>
            <a:pPr algn="ctr"/>
            <a:r>
              <a:rPr lang="en-US" sz="4800" dirty="0"/>
              <a:t>Tracking Our Engagement …</a:t>
            </a:r>
            <a:br>
              <a:rPr lang="en-US" sz="4800" dirty="0"/>
            </a:br>
            <a:r>
              <a:rPr lang="en-US" sz="4800" dirty="0"/>
              <a:t>The Why: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C941-C239-A982-4E09-F7B18C956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271" y="2587811"/>
            <a:ext cx="11156576" cy="230691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3200" dirty="0"/>
              <a:t>Faithfulness and Integrity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A Tool for Shepherding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Understanding our Trends and Creating Ministry for our Context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411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462C2-2C9E-9DAF-4307-92070EA94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4339-3B30-CA03-0715-25B63C19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780490"/>
            <a:ext cx="10515600" cy="1325563"/>
          </a:xfrm>
        </p:spPr>
        <p:txBody>
          <a:bodyPr/>
          <a:lstStyle/>
          <a:p>
            <a:pPr algn="ctr"/>
            <a:r>
              <a:rPr lang="en-US" sz="4800" dirty="0"/>
              <a:t>What We Are Learning From Tracking Our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DD618-DD2F-ED37-9AC8-47981A1CB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7516"/>
            <a:ext cx="10291763" cy="2205317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3200" dirty="0"/>
              <a:t>134 Total Groups Across All Our Campuses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1421 Unique Individuals on our Group Rosters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243 Leaders (In all their forms, etc.)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243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FF1A0-D100-CA13-9BF7-C92BC2D8F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5F36C-5DFD-513B-F2AE-912A36D1E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259" y="322730"/>
            <a:ext cx="10291763" cy="5970494"/>
          </a:xfrm>
        </p:spPr>
        <p:txBody>
          <a:bodyPr/>
          <a:lstStyle/>
          <a:p>
            <a:r>
              <a:rPr lang="en-US" sz="3600" b="1" dirty="0"/>
              <a:t>How many folks attend more than 50% of the time?</a:t>
            </a:r>
          </a:p>
          <a:p>
            <a:r>
              <a:rPr lang="en-US" sz="4400" b="1" dirty="0"/>
              <a:t>	61% of People </a:t>
            </a:r>
            <a:r>
              <a:rPr lang="en-US" sz="3600" b="1" dirty="0"/>
              <a:t>	</a:t>
            </a:r>
          </a:p>
          <a:p>
            <a:r>
              <a:rPr lang="en-US" sz="3600" dirty="0"/>
              <a:t>		</a:t>
            </a:r>
            <a:r>
              <a:rPr lang="en-US" sz="2400" dirty="0"/>
              <a:t>- Lexington-68% </a:t>
            </a:r>
          </a:p>
          <a:p>
            <a:r>
              <a:rPr lang="en-US" sz="2400" dirty="0"/>
              <a:t>		- Wilmington-57% </a:t>
            </a:r>
          </a:p>
          <a:p>
            <a:r>
              <a:rPr lang="en-US" sz="2400" dirty="0"/>
              <a:t>		- Watertown-43.16% </a:t>
            </a:r>
          </a:p>
          <a:p>
            <a:r>
              <a:rPr lang="en-US" sz="2400" dirty="0"/>
              <a:t>		- Foxboro- 54.40% </a:t>
            </a:r>
          </a:p>
          <a:p>
            <a:r>
              <a:rPr lang="en-US" sz="2400" dirty="0"/>
              <a:t>		- Central- 63.92% </a:t>
            </a:r>
          </a:p>
          <a:p>
            <a:r>
              <a:rPr lang="en-US" sz="2400" dirty="0"/>
              <a:t>		- Online- 81.81% </a:t>
            </a:r>
          </a:p>
          <a:p>
            <a:r>
              <a:rPr lang="en-US" sz="3600" b="1" dirty="0"/>
              <a:t>How many sign up but never attend?</a:t>
            </a:r>
          </a:p>
          <a:p>
            <a:r>
              <a:rPr lang="en-US" sz="3600" b="1" dirty="0"/>
              <a:t>	About 15%</a:t>
            </a:r>
          </a:p>
          <a:p>
            <a:endParaRPr lang="en-US" sz="36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12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3E699-CB14-E675-F126-E6B0C718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E22E-FEAD-5790-1077-07C64CF4E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834" y="525929"/>
            <a:ext cx="10291763" cy="4655672"/>
          </a:xfrm>
        </p:spPr>
        <p:txBody>
          <a:bodyPr/>
          <a:lstStyle/>
          <a:p>
            <a:r>
              <a:rPr lang="en-US" sz="2800" dirty="0"/>
              <a:t>Average Attendance Overall Per Month</a:t>
            </a:r>
          </a:p>
          <a:p>
            <a:r>
              <a:rPr lang="en-US" sz="2800" dirty="0"/>
              <a:t>September-56% </a:t>
            </a:r>
          </a:p>
          <a:p>
            <a:r>
              <a:rPr lang="en-US" sz="2800" dirty="0"/>
              <a:t>	- 933 participants in 58 groups </a:t>
            </a:r>
          </a:p>
          <a:p>
            <a:r>
              <a:rPr lang="en-US" sz="2800" dirty="0"/>
              <a:t>October-62% </a:t>
            </a:r>
          </a:p>
          <a:p>
            <a:r>
              <a:rPr lang="en-US" sz="2800" dirty="0"/>
              <a:t>	- 1017 participants in 62 groups </a:t>
            </a:r>
          </a:p>
          <a:p>
            <a:r>
              <a:rPr lang="en-US" sz="2800" dirty="0"/>
              <a:t>November-52% </a:t>
            </a:r>
          </a:p>
          <a:p>
            <a:r>
              <a:rPr lang="en-US" sz="2800" dirty="0"/>
              <a:t>	- 1034 participants in 64 groups </a:t>
            </a:r>
          </a:p>
          <a:p>
            <a:r>
              <a:rPr lang="en-US" sz="2800" dirty="0"/>
              <a:t>December-50% </a:t>
            </a:r>
          </a:p>
          <a:p>
            <a:r>
              <a:rPr lang="en-US" sz="2800" dirty="0"/>
              <a:t>	- 943 participants in 58 groups </a:t>
            </a:r>
          </a:p>
        </p:txBody>
      </p:sp>
    </p:spTree>
    <p:extLst>
      <p:ext uri="{BB962C8B-B14F-4D97-AF65-F5344CB8AC3E}">
        <p14:creationId xmlns:p14="http://schemas.microsoft.com/office/powerpoint/2010/main" val="266771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70D88-3268-47E0-372A-FD1F2CBCD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C100-F3AD-FC6C-2C07-9031621A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1838325"/>
            <a:ext cx="10515600" cy="1325563"/>
          </a:xfrm>
        </p:spPr>
        <p:txBody>
          <a:bodyPr/>
          <a:lstStyle/>
          <a:p>
            <a:pPr algn="ctr"/>
            <a:r>
              <a:rPr lang="en-US" sz="4800" dirty="0"/>
              <a:t>Let’s Keep Learning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C5CF-F4DB-DB37-1F2B-E228ABEEC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55999"/>
            <a:ext cx="10291763" cy="155388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3200" dirty="0"/>
              <a:t>Post Lent Update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End of Ministry Year Update (June)</a:t>
            </a:r>
          </a:p>
        </p:txBody>
      </p:sp>
    </p:spTree>
    <p:extLst>
      <p:ext uri="{BB962C8B-B14F-4D97-AF65-F5344CB8AC3E}">
        <p14:creationId xmlns:p14="http://schemas.microsoft.com/office/powerpoint/2010/main" val="1048732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ce Chapel Brand">
      <a:dk1>
        <a:srgbClr val="3B486C"/>
      </a:dk1>
      <a:lt1>
        <a:srgbClr val="FFFFFF"/>
      </a:lt1>
      <a:dk2>
        <a:srgbClr val="125E94"/>
      </a:dk2>
      <a:lt2>
        <a:srgbClr val="F0F6FB"/>
      </a:lt2>
      <a:accent1>
        <a:srgbClr val="FBD73B"/>
      </a:accent1>
      <a:accent2>
        <a:srgbClr val="E92B33"/>
      </a:accent2>
      <a:accent3>
        <a:srgbClr val="80CEC5"/>
      </a:accent3>
      <a:accent4>
        <a:srgbClr val="99CE9D"/>
      </a:accent4>
      <a:accent5>
        <a:srgbClr val="66AB79"/>
      </a:accent5>
      <a:accent6>
        <a:srgbClr val="3B486C"/>
      </a:accent6>
      <a:hlink>
        <a:srgbClr val="FBD73B"/>
      </a:hlink>
      <a:folHlink>
        <a:srgbClr val="6793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Dream V2" id="{21036DA0-D013-B04B-9592-33CEECC09146}" vid="{726C7C39-E386-E34B-B015-0DBA3DAFE9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95347</TotalTime>
  <Words>459</Words>
  <Application>Microsoft Office PowerPoint</Application>
  <PresentationFormat>Widescreen</PresentationFormat>
  <Paragraphs>65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Group Leader Winter Training 2025</vt:lpstr>
      <vt:lpstr>Talk to Each Other :)</vt:lpstr>
      <vt:lpstr>The What and Why of Group Life</vt:lpstr>
      <vt:lpstr>  ”What Group Leaders Can Learn From Kingdom Conversation Principles” ---------- Shelton Oakley-Hersey Spiritual Director, Facilitator, &amp; Kingdom Pastor </vt:lpstr>
      <vt:lpstr>Tracking Our Engagement … The Why:</vt:lpstr>
      <vt:lpstr>What We Are Learning From Tracking Our Engagement </vt:lpstr>
      <vt:lpstr>PowerPoint Presentation</vt:lpstr>
      <vt:lpstr>PowerPoint Presentation</vt:lpstr>
      <vt:lpstr>Let’s Keep Learning …</vt:lpstr>
      <vt:lpstr>LENT 2025</vt:lpstr>
      <vt:lpstr>Church Nominations for GC Positions:    www.grace.org/nominations </vt:lpstr>
      <vt:lpstr>PowerPoint Presentation</vt:lpstr>
      <vt:lpstr>https://grace.org/groupleaders  - Training - Content - Leader Development - More</vt:lpstr>
      <vt:lpstr>PowerPoint Presentation</vt:lpstr>
      <vt:lpstr>PowerPoint Presentation</vt:lpstr>
      <vt:lpstr>PowerPoint Presentation</vt:lpstr>
      <vt:lpstr>https://grace.org/groupleaders https://grace.org/jrl https://grace.org/studyguide   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</dc:title>
  <dc:creator>Yuna Oh</dc:creator>
  <cp:lastModifiedBy>Tim Ghali</cp:lastModifiedBy>
  <cp:revision>172</cp:revision>
  <cp:lastPrinted>2019-08-02T17:17:01Z</cp:lastPrinted>
  <dcterms:created xsi:type="dcterms:W3CDTF">2019-07-10T18:13:50Z</dcterms:created>
  <dcterms:modified xsi:type="dcterms:W3CDTF">2025-02-13T19:32:38Z</dcterms:modified>
</cp:coreProperties>
</file>