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99" r:id="rId4"/>
    <p:sldId id="259" r:id="rId5"/>
    <p:sldId id="262" r:id="rId6"/>
    <p:sldId id="263" r:id="rId7"/>
    <p:sldId id="264" r:id="rId8"/>
    <p:sldId id="261" r:id="rId9"/>
    <p:sldId id="265" r:id="rId10"/>
    <p:sldId id="266" r:id="rId11"/>
    <p:sldId id="260" r:id="rId12"/>
    <p:sldId id="267" r:id="rId13"/>
    <p:sldId id="272" r:id="rId14"/>
    <p:sldId id="298" r:id="rId15"/>
    <p:sldId id="300" r:id="rId16"/>
    <p:sldId id="273" r:id="rId17"/>
    <p:sldId id="301" r:id="rId18"/>
    <p:sldId id="274" r:id="rId19"/>
    <p:sldId id="302" r:id="rId20"/>
    <p:sldId id="275" r:id="rId21"/>
    <p:sldId id="303" r:id="rId22"/>
    <p:sldId id="305" r:id="rId23"/>
    <p:sldId id="269" r:id="rId24"/>
    <p:sldId id="276" r:id="rId25"/>
    <p:sldId id="277" r:id="rId26"/>
    <p:sldId id="278" r:id="rId27"/>
    <p:sldId id="270" r:id="rId28"/>
    <p:sldId id="280" r:id="rId29"/>
    <p:sldId id="279" r:id="rId30"/>
    <p:sldId id="282" r:id="rId31"/>
    <p:sldId id="281" r:id="rId32"/>
    <p:sldId id="306" r:id="rId33"/>
    <p:sldId id="307" r:id="rId34"/>
    <p:sldId id="308" r:id="rId35"/>
    <p:sldId id="309" r:id="rId36"/>
    <p:sldId id="271" r:id="rId37"/>
    <p:sldId id="291" r:id="rId38"/>
    <p:sldId id="292" r:id="rId39"/>
    <p:sldId id="293" r:id="rId40"/>
    <p:sldId id="294" r:id="rId41"/>
    <p:sldId id="310" r:id="rId42"/>
    <p:sldId id="311" r:id="rId43"/>
    <p:sldId id="312" r:id="rId44"/>
    <p:sldId id="288" r:id="rId45"/>
    <p:sldId id="289"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33"/>
  </p:normalViewPr>
  <p:slideViewPr>
    <p:cSldViewPr snapToGrid="0">
      <p:cViewPr varScale="1">
        <p:scale>
          <a:sx n="90" d="100"/>
          <a:sy n="90" d="100"/>
        </p:scale>
        <p:origin x="89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62B62F1-7404-794B-B4AE-681BB18D7564}" type="datetimeFigureOut">
              <a:rPr lang="en-US" smtClean="0"/>
              <a:t>2/11/24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11462-CE5D-B846-9B03-6749ABE73EC7}" type="slidenum">
              <a:rPr lang="en-US" smtClean="0"/>
              <a:t>‹#›</a:t>
            </a:fld>
            <a:endParaRPr lang="en-US"/>
          </a:p>
        </p:txBody>
      </p:sp>
    </p:spTree>
    <p:extLst>
      <p:ext uri="{BB962C8B-B14F-4D97-AF65-F5344CB8AC3E}">
        <p14:creationId xmlns:p14="http://schemas.microsoft.com/office/powerpoint/2010/main" val="1200127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2B62F1-7404-794B-B4AE-681BB18D7564}" type="datetimeFigureOut">
              <a:rPr lang="en-US" smtClean="0"/>
              <a:t>2/11/24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11462-CE5D-B846-9B03-6749ABE73EC7}" type="slidenum">
              <a:rPr lang="en-US" smtClean="0"/>
              <a:t>‹#›</a:t>
            </a:fld>
            <a:endParaRPr lang="en-US"/>
          </a:p>
        </p:txBody>
      </p:sp>
    </p:spTree>
    <p:extLst>
      <p:ext uri="{BB962C8B-B14F-4D97-AF65-F5344CB8AC3E}">
        <p14:creationId xmlns:p14="http://schemas.microsoft.com/office/powerpoint/2010/main" val="120197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2B62F1-7404-794B-B4AE-681BB18D7564}" type="datetimeFigureOut">
              <a:rPr lang="en-US" smtClean="0"/>
              <a:t>2/11/24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11462-CE5D-B846-9B03-6749ABE73EC7}" type="slidenum">
              <a:rPr lang="en-US" smtClean="0"/>
              <a:t>‹#›</a:t>
            </a:fld>
            <a:endParaRPr lang="en-US"/>
          </a:p>
        </p:txBody>
      </p:sp>
    </p:spTree>
    <p:extLst>
      <p:ext uri="{BB962C8B-B14F-4D97-AF65-F5344CB8AC3E}">
        <p14:creationId xmlns:p14="http://schemas.microsoft.com/office/powerpoint/2010/main" val="2391531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2B62F1-7404-794B-B4AE-681BB18D7564}" type="datetimeFigureOut">
              <a:rPr lang="en-US" smtClean="0"/>
              <a:t>2/11/24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11462-CE5D-B846-9B03-6749ABE73EC7}" type="slidenum">
              <a:rPr lang="en-US" smtClean="0"/>
              <a:t>‹#›</a:t>
            </a:fld>
            <a:endParaRPr lang="en-US"/>
          </a:p>
        </p:txBody>
      </p:sp>
    </p:spTree>
    <p:extLst>
      <p:ext uri="{BB962C8B-B14F-4D97-AF65-F5344CB8AC3E}">
        <p14:creationId xmlns:p14="http://schemas.microsoft.com/office/powerpoint/2010/main" val="662525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2B62F1-7404-794B-B4AE-681BB18D7564}" type="datetimeFigureOut">
              <a:rPr lang="en-US" smtClean="0"/>
              <a:t>2/11/24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11462-CE5D-B846-9B03-6749ABE73EC7}" type="slidenum">
              <a:rPr lang="en-US" smtClean="0"/>
              <a:t>‹#›</a:t>
            </a:fld>
            <a:endParaRPr lang="en-US"/>
          </a:p>
        </p:txBody>
      </p:sp>
    </p:spTree>
    <p:extLst>
      <p:ext uri="{BB962C8B-B14F-4D97-AF65-F5344CB8AC3E}">
        <p14:creationId xmlns:p14="http://schemas.microsoft.com/office/powerpoint/2010/main" val="3013868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2B62F1-7404-794B-B4AE-681BB18D7564}" type="datetimeFigureOut">
              <a:rPr lang="en-US" smtClean="0"/>
              <a:t>2/11/24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11462-CE5D-B846-9B03-6749ABE73EC7}" type="slidenum">
              <a:rPr lang="en-US" smtClean="0"/>
              <a:t>‹#›</a:t>
            </a:fld>
            <a:endParaRPr lang="en-US"/>
          </a:p>
        </p:txBody>
      </p:sp>
    </p:spTree>
    <p:extLst>
      <p:ext uri="{BB962C8B-B14F-4D97-AF65-F5344CB8AC3E}">
        <p14:creationId xmlns:p14="http://schemas.microsoft.com/office/powerpoint/2010/main" val="2559085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62B62F1-7404-794B-B4AE-681BB18D7564}" type="datetimeFigureOut">
              <a:rPr lang="en-US" smtClean="0"/>
              <a:t>2/11/24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911462-CE5D-B846-9B03-6749ABE73EC7}" type="slidenum">
              <a:rPr lang="en-US" smtClean="0"/>
              <a:t>‹#›</a:t>
            </a:fld>
            <a:endParaRPr lang="en-US"/>
          </a:p>
        </p:txBody>
      </p:sp>
    </p:spTree>
    <p:extLst>
      <p:ext uri="{BB962C8B-B14F-4D97-AF65-F5344CB8AC3E}">
        <p14:creationId xmlns:p14="http://schemas.microsoft.com/office/powerpoint/2010/main" val="1225559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2B62F1-7404-794B-B4AE-681BB18D7564}" type="datetimeFigureOut">
              <a:rPr lang="en-US" smtClean="0"/>
              <a:t>2/11/24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911462-CE5D-B846-9B03-6749ABE73EC7}" type="slidenum">
              <a:rPr lang="en-US" smtClean="0"/>
              <a:t>‹#›</a:t>
            </a:fld>
            <a:endParaRPr lang="en-US"/>
          </a:p>
        </p:txBody>
      </p:sp>
    </p:spTree>
    <p:extLst>
      <p:ext uri="{BB962C8B-B14F-4D97-AF65-F5344CB8AC3E}">
        <p14:creationId xmlns:p14="http://schemas.microsoft.com/office/powerpoint/2010/main" val="1559262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2B62F1-7404-794B-B4AE-681BB18D7564}" type="datetimeFigureOut">
              <a:rPr lang="en-US" smtClean="0"/>
              <a:t>2/11/24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911462-CE5D-B846-9B03-6749ABE73EC7}" type="slidenum">
              <a:rPr lang="en-US" smtClean="0"/>
              <a:t>‹#›</a:t>
            </a:fld>
            <a:endParaRPr lang="en-US"/>
          </a:p>
        </p:txBody>
      </p:sp>
    </p:spTree>
    <p:extLst>
      <p:ext uri="{BB962C8B-B14F-4D97-AF65-F5344CB8AC3E}">
        <p14:creationId xmlns:p14="http://schemas.microsoft.com/office/powerpoint/2010/main" val="2337124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2B62F1-7404-794B-B4AE-681BB18D7564}" type="datetimeFigureOut">
              <a:rPr lang="en-US" smtClean="0"/>
              <a:t>2/11/24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11462-CE5D-B846-9B03-6749ABE73EC7}" type="slidenum">
              <a:rPr lang="en-US" smtClean="0"/>
              <a:t>‹#›</a:t>
            </a:fld>
            <a:endParaRPr lang="en-US"/>
          </a:p>
        </p:txBody>
      </p:sp>
    </p:spTree>
    <p:extLst>
      <p:ext uri="{BB962C8B-B14F-4D97-AF65-F5344CB8AC3E}">
        <p14:creationId xmlns:p14="http://schemas.microsoft.com/office/powerpoint/2010/main" val="2392723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2B62F1-7404-794B-B4AE-681BB18D7564}" type="datetimeFigureOut">
              <a:rPr lang="en-US" smtClean="0"/>
              <a:t>2/11/24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11462-CE5D-B846-9B03-6749ABE73EC7}" type="slidenum">
              <a:rPr lang="en-US" smtClean="0"/>
              <a:t>‹#›</a:t>
            </a:fld>
            <a:endParaRPr lang="en-US"/>
          </a:p>
        </p:txBody>
      </p:sp>
    </p:spTree>
    <p:extLst>
      <p:ext uri="{BB962C8B-B14F-4D97-AF65-F5344CB8AC3E}">
        <p14:creationId xmlns:p14="http://schemas.microsoft.com/office/powerpoint/2010/main" val="184238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B62F1-7404-794B-B4AE-681BB18D7564}" type="datetimeFigureOut">
              <a:rPr lang="en-US" smtClean="0"/>
              <a:t>2/11/24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911462-CE5D-B846-9B03-6749ABE73EC7}" type="slidenum">
              <a:rPr lang="en-US" smtClean="0"/>
              <a:t>‹#›</a:t>
            </a:fld>
            <a:endParaRPr lang="en-US"/>
          </a:p>
        </p:txBody>
      </p:sp>
    </p:spTree>
    <p:extLst>
      <p:ext uri="{BB962C8B-B14F-4D97-AF65-F5344CB8AC3E}">
        <p14:creationId xmlns:p14="http://schemas.microsoft.com/office/powerpoint/2010/main" val="301890628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close-up of a text&#10;&#10;Description automatically generated">
            <a:extLst>
              <a:ext uri="{FF2B5EF4-FFF2-40B4-BE49-F238E27FC236}">
                <a16:creationId xmlns:a16="http://schemas.microsoft.com/office/drawing/2014/main" id="{E7305C3C-CB10-9CD8-AF0C-72F5FFE0C340}"/>
              </a:ext>
            </a:extLst>
          </p:cNvPr>
          <p:cNvPicPr>
            <a:picLocks noGrp="1" noChangeAspect="1"/>
          </p:cNvPicPr>
          <p:nvPr>
            <p:ph idx="1"/>
          </p:nvPr>
        </p:nvPicPr>
        <p:blipFill rotWithShape="1">
          <a:blip r:embed="rId2"/>
          <a:srcRect b="19"/>
          <a:stretch/>
        </p:blipFill>
        <p:spPr>
          <a:xfrm>
            <a:off x="20" y="1282"/>
            <a:ext cx="12191980" cy="6856718"/>
          </a:xfrm>
          <a:prstGeom prst="rect">
            <a:avLst/>
          </a:prstGeom>
        </p:spPr>
      </p:pic>
    </p:spTree>
    <p:extLst>
      <p:ext uri="{BB962C8B-B14F-4D97-AF65-F5344CB8AC3E}">
        <p14:creationId xmlns:p14="http://schemas.microsoft.com/office/powerpoint/2010/main" val="2600420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0E42-56AD-44D4-66F2-17C999F5B41C}"/>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MATTHEW 19:3-9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BD266A6E-8A57-DC18-1467-7CA1A8039BAE}"/>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Times New Roman" panose="02020603050405020304" pitchFamily="18" charset="0"/>
                <a:cs typeface="Segoe UI" panose="020B0502040204020203" pitchFamily="34" charset="0"/>
              </a:rPr>
              <a:t>9 </a:t>
            </a:r>
            <a:r>
              <a:rPr lang="en-US" sz="4000" dirty="0">
                <a:effectLst/>
                <a:latin typeface="Segoe UI" panose="020B0502040204020203" pitchFamily="34" charset="0"/>
                <a:ea typeface="Times New Roman" panose="02020603050405020304" pitchFamily="18" charset="0"/>
                <a:cs typeface="Segoe UI" panose="020B0502040204020203" pitchFamily="34" charset="0"/>
              </a:rPr>
              <a:t>I tell you, whoever divorces his wife, except for sexual immorality, and marries another commits adultery.” </a:t>
            </a:r>
            <a:endParaRPr lang="en-US" sz="4000" dirty="0">
              <a:effectLst/>
              <a:latin typeface="Segoe UI" panose="020B0502040204020203" pitchFamily="34" charset="0"/>
              <a:ea typeface="Calibri" panose="020F0502020204030204" pitchFamily="34" charset="0"/>
              <a:cs typeface="Segoe UI" panose="020B0502040204020203" pitchFamily="34" charset="0"/>
            </a:endParaRPr>
          </a:p>
          <a:p>
            <a:pPr marL="0" indent="0">
              <a:buNone/>
            </a:pPr>
            <a:endParaRPr lang="en-US" dirty="0"/>
          </a:p>
        </p:txBody>
      </p:sp>
    </p:spTree>
    <p:extLst>
      <p:ext uri="{BB962C8B-B14F-4D97-AF65-F5344CB8AC3E}">
        <p14:creationId xmlns:p14="http://schemas.microsoft.com/office/powerpoint/2010/main" val="3944818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6BBAD-CA3A-6758-DFC0-817E4ACB64D3}"/>
              </a:ext>
            </a:extLst>
          </p:cNvPr>
          <p:cNvSpPr>
            <a:spLocks noGrp="1"/>
          </p:cNvSpPr>
          <p:nvPr>
            <p:ph type="title"/>
          </p:nvPr>
        </p:nvSpPr>
        <p:spPr/>
        <p:txBody>
          <a:bodyPr>
            <a:noAutofit/>
          </a:bodyPr>
          <a:lstStyle/>
          <a:p>
            <a:r>
              <a:rPr lang="en-US" sz="4800" dirty="0">
                <a:latin typeface="Segoe UI" panose="020B0502040204020203" pitchFamily="34" charset="0"/>
                <a:cs typeface="Segoe UI" panose="020B0502040204020203" pitchFamily="34" charset="0"/>
              </a:rPr>
              <a:t>BIBLICAL GROUNDS FOR DIVORCE</a:t>
            </a:r>
          </a:p>
        </p:txBody>
      </p:sp>
      <p:sp>
        <p:nvSpPr>
          <p:cNvPr id="3" name="Content Placeholder 2">
            <a:extLst>
              <a:ext uri="{FF2B5EF4-FFF2-40B4-BE49-F238E27FC236}">
                <a16:creationId xmlns:a16="http://schemas.microsoft.com/office/drawing/2014/main" id="{4BD6B654-7C01-3EAC-EE2F-59553B20C305}"/>
              </a:ext>
            </a:extLst>
          </p:cNvPr>
          <p:cNvSpPr>
            <a:spLocks noGrp="1"/>
          </p:cNvSpPr>
          <p:nvPr>
            <p:ph idx="1"/>
          </p:nvPr>
        </p:nvSpPr>
        <p:spPr/>
        <p:txBody>
          <a:bodyPr/>
          <a:lstStyle/>
          <a:p>
            <a:pPr marL="0" indent="0">
              <a:buNone/>
            </a:pPr>
            <a:endParaRPr lang="en-US" dirty="0"/>
          </a:p>
          <a:p>
            <a:pPr marL="0" indent="0">
              <a:buNone/>
            </a:pPr>
            <a:r>
              <a:rPr lang="en-US" sz="5400" dirty="0">
                <a:latin typeface="Segoe UI" panose="020B0502040204020203" pitchFamily="34" charset="0"/>
                <a:cs typeface="Segoe UI" panose="020B0502040204020203" pitchFamily="34" charset="0"/>
              </a:rPr>
              <a:t>1. Adultery</a:t>
            </a:r>
          </a:p>
          <a:p>
            <a:pPr marL="0" indent="0">
              <a:buNone/>
            </a:pPr>
            <a:endParaRPr lang="en-US" dirty="0"/>
          </a:p>
        </p:txBody>
      </p:sp>
    </p:spTree>
    <p:extLst>
      <p:ext uri="{BB962C8B-B14F-4D97-AF65-F5344CB8AC3E}">
        <p14:creationId xmlns:p14="http://schemas.microsoft.com/office/powerpoint/2010/main" val="3812877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6BBAD-CA3A-6758-DFC0-817E4ACB64D3}"/>
              </a:ext>
            </a:extLst>
          </p:cNvPr>
          <p:cNvSpPr>
            <a:spLocks noGrp="1"/>
          </p:cNvSpPr>
          <p:nvPr>
            <p:ph type="title"/>
          </p:nvPr>
        </p:nvSpPr>
        <p:spPr/>
        <p:txBody>
          <a:bodyPr>
            <a:noAutofit/>
          </a:bodyPr>
          <a:lstStyle/>
          <a:p>
            <a:r>
              <a:rPr lang="en-US" sz="4800" dirty="0">
                <a:latin typeface="Segoe UI" panose="020B0502040204020203" pitchFamily="34" charset="0"/>
                <a:cs typeface="Segoe UI" panose="020B0502040204020203" pitchFamily="34" charset="0"/>
              </a:rPr>
              <a:t>BIBLICAL GROUNDS FOR DIVORCE</a:t>
            </a:r>
          </a:p>
        </p:txBody>
      </p:sp>
      <p:sp>
        <p:nvSpPr>
          <p:cNvPr id="3" name="Content Placeholder 2">
            <a:extLst>
              <a:ext uri="{FF2B5EF4-FFF2-40B4-BE49-F238E27FC236}">
                <a16:creationId xmlns:a16="http://schemas.microsoft.com/office/drawing/2014/main" id="{4BD6B654-7C01-3EAC-EE2F-59553B20C305}"/>
              </a:ext>
            </a:extLst>
          </p:cNvPr>
          <p:cNvSpPr>
            <a:spLocks noGrp="1"/>
          </p:cNvSpPr>
          <p:nvPr>
            <p:ph idx="1"/>
          </p:nvPr>
        </p:nvSpPr>
        <p:spPr/>
        <p:txBody>
          <a:bodyPr/>
          <a:lstStyle/>
          <a:p>
            <a:pPr marL="0" indent="0">
              <a:buNone/>
            </a:pPr>
            <a:endParaRPr lang="en-US" dirty="0"/>
          </a:p>
          <a:p>
            <a:pPr marL="0" indent="0">
              <a:buNone/>
            </a:pPr>
            <a:r>
              <a:rPr lang="en-US" sz="5400" dirty="0">
                <a:latin typeface="Segoe UI" panose="020B0502040204020203" pitchFamily="34" charset="0"/>
                <a:cs typeface="Segoe UI" panose="020B0502040204020203" pitchFamily="34" charset="0"/>
              </a:rPr>
              <a:t>1. Adultery</a:t>
            </a:r>
          </a:p>
          <a:p>
            <a:pPr marL="0" indent="0">
              <a:buNone/>
            </a:pPr>
            <a:r>
              <a:rPr lang="en-US" sz="5400" dirty="0">
                <a:latin typeface="Segoe UI" panose="020B0502040204020203" pitchFamily="34" charset="0"/>
                <a:cs typeface="Segoe UI" panose="020B0502040204020203" pitchFamily="34" charset="0"/>
              </a:rPr>
              <a:t>2. Abandonment</a:t>
            </a:r>
          </a:p>
          <a:p>
            <a:pPr marL="0" indent="0">
              <a:buNone/>
            </a:pPr>
            <a:endParaRPr lang="en-US" dirty="0"/>
          </a:p>
        </p:txBody>
      </p:sp>
    </p:spTree>
    <p:extLst>
      <p:ext uri="{BB962C8B-B14F-4D97-AF65-F5344CB8AC3E}">
        <p14:creationId xmlns:p14="http://schemas.microsoft.com/office/powerpoint/2010/main" val="1482977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002D-083D-E0C7-2530-B25EF23CA574}"/>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1 CORINTHIANS 7:12-16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7DB0ED6A-8640-B0DF-3884-0B1E2A554F51}"/>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12 </a:t>
            </a:r>
            <a:r>
              <a:rPr lang="en-US" sz="4000" dirty="0">
                <a:effectLst/>
                <a:latin typeface="Segoe UI" panose="020B0502040204020203" pitchFamily="34" charset="0"/>
                <a:ea typeface="Calibri" panose="020F0502020204030204" pitchFamily="34" charset="0"/>
                <a:cs typeface="Segoe UI" panose="020B0502040204020203" pitchFamily="34" charset="0"/>
              </a:rPr>
              <a:t>But I say to the rest: If any brother has an unbelieving wife and she is willing to live with him, he must not divorce her.  </a:t>
            </a:r>
          </a:p>
          <a:p>
            <a:pPr marL="0" indent="0">
              <a:buNone/>
            </a:pPr>
            <a:endParaRPr lang="en-US" dirty="0"/>
          </a:p>
        </p:txBody>
      </p:sp>
    </p:spTree>
    <p:extLst>
      <p:ext uri="{BB962C8B-B14F-4D97-AF65-F5344CB8AC3E}">
        <p14:creationId xmlns:p14="http://schemas.microsoft.com/office/powerpoint/2010/main" val="2160329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002D-083D-E0C7-2530-B25EF23CA574}"/>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1 CORINTHIANS 7:12-16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7DB0ED6A-8640-B0DF-3884-0B1E2A554F51}"/>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13 </a:t>
            </a:r>
            <a:r>
              <a:rPr lang="en-US" sz="4000" dirty="0">
                <a:effectLst/>
                <a:latin typeface="Segoe UI" panose="020B0502040204020203" pitchFamily="34" charset="0"/>
                <a:ea typeface="Calibri" panose="020F0502020204030204" pitchFamily="34" charset="0"/>
                <a:cs typeface="Segoe UI" panose="020B0502040204020203" pitchFamily="34" charset="0"/>
              </a:rPr>
              <a:t>Also, if any woman has an unbelieving husband and he is willing to live with her, she must not divorce her husband. </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 </a:t>
            </a:r>
          </a:p>
          <a:p>
            <a:pPr marL="0" indent="0">
              <a:buNone/>
            </a:pPr>
            <a:endParaRPr lang="en-US" dirty="0"/>
          </a:p>
        </p:txBody>
      </p:sp>
    </p:spTree>
    <p:extLst>
      <p:ext uri="{BB962C8B-B14F-4D97-AF65-F5344CB8AC3E}">
        <p14:creationId xmlns:p14="http://schemas.microsoft.com/office/powerpoint/2010/main" val="872890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8D471-C713-7155-83AC-BE7310C6BA8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CBF1A0F-F5E0-F690-E1AA-8EE3F42F6AFB}"/>
              </a:ext>
            </a:extLst>
          </p:cNvPr>
          <p:cNvSpPr>
            <a:spLocks noGrp="1"/>
          </p:cNvSpPr>
          <p:nvPr>
            <p:ph idx="1"/>
          </p:nvPr>
        </p:nvSpPr>
        <p:spPr/>
        <p:txBody>
          <a:bodyPr>
            <a:normAutofit/>
          </a:bodyPr>
          <a:lstStyle/>
          <a:p>
            <a:pPr marL="0" indent="0">
              <a:buNone/>
            </a:pPr>
            <a:r>
              <a:rPr lang="en-US" sz="5400" dirty="0">
                <a:latin typeface="Segoe UI" panose="020B0502040204020203" pitchFamily="34" charset="0"/>
                <a:ea typeface="Calibri" panose="020F0502020204030204" pitchFamily="34" charset="0"/>
                <a:cs typeface="Segoe UI" panose="020B0502040204020203" pitchFamily="34" charset="0"/>
              </a:rPr>
              <a:t>A follower of Jesus </a:t>
            </a:r>
            <a:r>
              <a:rPr lang="en-US" sz="5400" dirty="0">
                <a:effectLst/>
                <a:latin typeface="Segoe UI" panose="020B0502040204020203" pitchFamily="34" charset="0"/>
                <a:ea typeface="Calibri" panose="020F0502020204030204" pitchFamily="34" charset="0"/>
                <a:cs typeface="Segoe UI" panose="020B0502040204020203" pitchFamily="34" charset="0"/>
              </a:rPr>
              <a:t>cannot </a:t>
            </a:r>
          </a:p>
          <a:p>
            <a:pPr marL="0" indent="0">
              <a:buNone/>
            </a:pPr>
            <a:r>
              <a:rPr lang="en-US" sz="5400" dirty="0">
                <a:effectLst/>
                <a:latin typeface="Segoe UI" panose="020B0502040204020203" pitchFamily="34" charset="0"/>
                <a:ea typeface="Calibri" panose="020F0502020204030204" pitchFamily="34" charset="0"/>
                <a:cs typeface="Segoe UI" panose="020B0502040204020203" pitchFamily="34" charset="0"/>
              </a:rPr>
              <a:t>leave the marriage if the non-believing spouse is committed </a:t>
            </a:r>
          </a:p>
          <a:p>
            <a:pPr marL="0" indent="0">
              <a:buNone/>
            </a:pPr>
            <a:r>
              <a:rPr lang="en-US" sz="5400" dirty="0">
                <a:effectLst/>
                <a:latin typeface="Segoe UI" panose="020B0502040204020203" pitchFamily="34" charset="0"/>
                <a:ea typeface="Calibri" panose="020F0502020204030204" pitchFamily="34" charset="0"/>
                <a:cs typeface="Segoe UI" panose="020B0502040204020203" pitchFamily="34" charset="0"/>
              </a:rPr>
              <a:t>to the marriage</a:t>
            </a:r>
            <a:r>
              <a:rPr lang="en-US" sz="5400" dirty="0">
                <a:effectLst/>
                <a:latin typeface="Segoe UI" panose="020B0502040204020203" pitchFamily="34" charset="0"/>
                <a:cs typeface="Segoe UI" panose="020B0502040204020203" pitchFamily="34" charset="0"/>
              </a:rPr>
              <a:t> </a:t>
            </a:r>
            <a:endParaRPr lang="en-US" sz="5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307028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002D-083D-E0C7-2530-B25EF23CA574}"/>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1 CORINTHIANS 7:12-16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7DB0ED6A-8640-B0DF-3884-0B1E2A554F51}"/>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14 </a:t>
            </a:r>
            <a:r>
              <a:rPr lang="en-US" sz="4000" dirty="0">
                <a:effectLst/>
                <a:latin typeface="Segoe UI" panose="020B0502040204020203" pitchFamily="34" charset="0"/>
                <a:ea typeface="Calibri" panose="020F0502020204030204" pitchFamily="34" charset="0"/>
                <a:cs typeface="Segoe UI" panose="020B0502040204020203" pitchFamily="34" charset="0"/>
              </a:rPr>
              <a:t>For the unbelieving husband is made holy by the wife, and the unbelieving wife is made holy by the husband. Otherwise your children would be unclean, but as it is they are holy. </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 </a:t>
            </a:r>
          </a:p>
          <a:p>
            <a:pPr marL="0" indent="0">
              <a:buNone/>
            </a:pPr>
            <a:endParaRPr lang="en-US" dirty="0"/>
          </a:p>
        </p:txBody>
      </p:sp>
    </p:spTree>
    <p:extLst>
      <p:ext uri="{BB962C8B-B14F-4D97-AF65-F5344CB8AC3E}">
        <p14:creationId xmlns:p14="http://schemas.microsoft.com/office/powerpoint/2010/main" val="4259199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FF172-C507-598B-5A8E-FC60D703072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FDA8427-CECE-0FC3-587B-871FCD279C03}"/>
              </a:ext>
            </a:extLst>
          </p:cNvPr>
          <p:cNvSpPr>
            <a:spLocks noGrp="1"/>
          </p:cNvSpPr>
          <p:nvPr>
            <p:ph idx="1"/>
          </p:nvPr>
        </p:nvSpPr>
        <p:spPr/>
        <p:txBody>
          <a:bodyPr>
            <a:normAutofit/>
          </a:bodyPr>
          <a:lstStyle/>
          <a:p>
            <a:pPr marL="0" indent="0">
              <a:buNone/>
            </a:pPr>
            <a:r>
              <a:rPr lang="en-US" sz="4800" dirty="0">
                <a:effectLst/>
                <a:latin typeface="Segoe UI" panose="020B0502040204020203" pitchFamily="34" charset="0"/>
                <a:ea typeface="Calibri" panose="020F0502020204030204" pitchFamily="34" charset="0"/>
                <a:cs typeface="Segoe UI" panose="020B0502040204020203" pitchFamily="34" charset="0"/>
              </a:rPr>
              <a:t>The family has a great chance to know Jesus as Lord and Savior through the spouse who follows Jesus</a:t>
            </a:r>
            <a:r>
              <a:rPr lang="en-US" sz="4800" dirty="0">
                <a:effectLst/>
                <a:latin typeface="Segoe UI" panose="020B0502040204020203" pitchFamily="34" charset="0"/>
                <a:cs typeface="Segoe UI" panose="020B0502040204020203" pitchFamily="34" charset="0"/>
              </a:rPr>
              <a:t> </a:t>
            </a:r>
            <a:endParaRPr lang="en-US" sz="48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054694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002D-083D-E0C7-2530-B25EF23CA574}"/>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1 CORINTHIANS 7:12-16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7DB0ED6A-8640-B0DF-3884-0B1E2A554F51}"/>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15 </a:t>
            </a:r>
            <a:r>
              <a:rPr lang="en-US" sz="4000" dirty="0">
                <a:effectLst/>
                <a:latin typeface="Segoe UI" panose="020B0502040204020203" pitchFamily="34" charset="0"/>
                <a:ea typeface="Calibri" panose="020F0502020204030204" pitchFamily="34" charset="0"/>
                <a:cs typeface="Segoe UI" panose="020B0502040204020203" pitchFamily="34" charset="0"/>
              </a:rPr>
              <a:t>But if the unbeliever leaves, let him leave. A brother or a sister is not bound in such cases. God has called you</a:t>
            </a: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 </a:t>
            </a:r>
            <a:r>
              <a:rPr lang="en-US" sz="4000" dirty="0">
                <a:effectLst/>
                <a:latin typeface="Segoe UI" panose="020B0502040204020203" pitchFamily="34" charset="0"/>
                <a:ea typeface="Calibri" panose="020F0502020204030204" pitchFamily="34" charset="0"/>
                <a:cs typeface="Segoe UI" panose="020B0502040204020203" pitchFamily="34" charset="0"/>
              </a:rPr>
              <a:t>to live in peace. </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 </a:t>
            </a:r>
            <a:endParaRPr lang="en-US" dirty="0"/>
          </a:p>
        </p:txBody>
      </p:sp>
    </p:spTree>
    <p:extLst>
      <p:ext uri="{BB962C8B-B14F-4D97-AF65-F5344CB8AC3E}">
        <p14:creationId xmlns:p14="http://schemas.microsoft.com/office/powerpoint/2010/main" val="3536718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C64B4-4116-BFE2-4F9C-1BD1AE23F93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81C1693-C1D7-96D5-D1D2-7B77276EEDEC}"/>
              </a:ext>
            </a:extLst>
          </p:cNvPr>
          <p:cNvSpPr>
            <a:spLocks noGrp="1"/>
          </p:cNvSpPr>
          <p:nvPr>
            <p:ph idx="1"/>
          </p:nvPr>
        </p:nvSpPr>
        <p:spPr/>
        <p:txBody>
          <a:bodyPr>
            <a:normAutofit/>
          </a:bodyPr>
          <a:lstStyle/>
          <a:p>
            <a:pPr marL="0" indent="0">
              <a:buNone/>
            </a:pPr>
            <a:r>
              <a:rPr lang="en-US" sz="5400" dirty="0">
                <a:effectLst/>
                <a:latin typeface="Segoe UI" panose="020B0502040204020203" pitchFamily="34" charset="0"/>
                <a:ea typeface="Calibri" panose="020F0502020204030204" pitchFamily="34" charset="0"/>
                <a:cs typeface="Segoe UI" panose="020B0502040204020203" pitchFamily="34" charset="0"/>
              </a:rPr>
              <a:t>If the non-believing spouse leaves the marriage, the spouse who follows Jesus is free to leave</a:t>
            </a:r>
            <a:r>
              <a:rPr lang="en-US" sz="5400" dirty="0">
                <a:effectLst/>
                <a:latin typeface="Segoe UI" panose="020B0502040204020203" pitchFamily="34" charset="0"/>
                <a:cs typeface="Segoe UI" panose="020B0502040204020203" pitchFamily="34" charset="0"/>
              </a:rPr>
              <a:t> </a:t>
            </a:r>
            <a:endParaRPr lang="en-US" sz="5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16217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843D5-C5C1-71DB-3C5C-DF52A285148F}"/>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MATTHEW 5:31-32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97E65719-941A-E2D2-CA28-069DF3C6DB94}"/>
              </a:ext>
            </a:extLst>
          </p:cNvPr>
          <p:cNvSpPr>
            <a:spLocks noGrp="1"/>
          </p:cNvSpPr>
          <p:nvPr>
            <p:ph idx="1"/>
          </p:nvPr>
        </p:nvSpPr>
        <p:spPr/>
        <p:txBody>
          <a:bodyPr/>
          <a:lstStyle/>
          <a:p>
            <a:pPr marL="0" marR="0" indent="0">
              <a:spcBef>
                <a:spcPts val="0"/>
              </a:spcBef>
              <a:spcAft>
                <a:spcPts val="0"/>
              </a:spcAft>
              <a:buNone/>
            </a:pP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31 </a:t>
            </a:r>
            <a:r>
              <a:rPr lang="en-US" sz="4000" dirty="0">
                <a:effectLst/>
                <a:latin typeface="Segoe UI" panose="020B0502040204020203" pitchFamily="34" charset="0"/>
                <a:ea typeface="Calibri" panose="020F0502020204030204" pitchFamily="34" charset="0"/>
                <a:cs typeface="Segoe UI" panose="020B0502040204020203" pitchFamily="34" charset="0"/>
              </a:rPr>
              <a:t>“It was also said, Whoever divorces his wife must give her a written notice of divorce. </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 </a:t>
            </a:r>
          </a:p>
          <a:p>
            <a:pPr marL="0" indent="0">
              <a:buNone/>
            </a:pPr>
            <a:endParaRPr lang="en-US" dirty="0"/>
          </a:p>
        </p:txBody>
      </p:sp>
    </p:spTree>
    <p:extLst>
      <p:ext uri="{BB962C8B-B14F-4D97-AF65-F5344CB8AC3E}">
        <p14:creationId xmlns:p14="http://schemas.microsoft.com/office/powerpoint/2010/main" val="1223014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002D-083D-E0C7-2530-B25EF23CA574}"/>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1 CORINTHIANS 7:12-16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7DB0ED6A-8640-B0DF-3884-0B1E2A554F51}"/>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16 </a:t>
            </a:r>
            <a:r>
              <a:rPr lang="en-US" sz="4000" dirty="0">
                <a:effectLst/>
                <a:latin typeface="Segoe UI" panose="020B0502040204020203" pitchFamily="34" charset="0"/>
                <a:ea typeface="Calibri" panose="020F0502020204030204" pitchFamily="34" charset="0"/>
                <a:cs typeface="Segoe UI" panose="020B0502040204020203" pitchFamily="34" charset="0"/>
              </a:rPr>
              <a:t>Wife, for all you know, you might save your husband. Husband, for all you know, you might save your wife.</a:t>
            </a:r>
          </a:p>
          <a:p>
            <a:pPr marL="0" indent="0">
              <a:buNone/>
            </a:pPr>
            <a:endParaRPr lang="en-US" dirty="0"/>
          </a:p>
        </p:txBody>
      </p:sp>
    </p:spTree>
    <p:extLst>
      <p:ext uri="{BB962C8B-B14F-4D97-AF65-F5344CB8AC3E}">
        <p14:creationId xmlns:p14="http://schemas.microsoft.com/office/powerpoint/2010/main" val="1173494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7A7B5-7574-2202-9DBD-A5417E6A40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CD68DC-1D53-72BA-6B47-0601F9BE1B6E}"/>
              </a:ext>
            </a:extLst>
          </p:cNvPr>
          <p:cNvSpPr>
            <a:spLocks noGrp="1"/>
          </p:cNvSpPr>
          <p:nvPr>
            <p:ph idx="1"/>
          </p:nvPr>
        </p:nvSpPr>
        <p:spPr/>
        <p:txBody>
          <a:bodyPr/>
          <a:lstStyle/>
          <a:p>
            <a:pPr marL="0" marR="0" indent="0">
              <a:spcBef>
                <a:spcPts val="0"/>
              </a:spcBef>
              <a:spcAft>
                <a:spcPts val="0"/>
              </a:spcAft>
              <a:buNone/>
            </a:pPr>
            <a:r>
              <a:rPr lang="en-US" sz="4800" dirty="0">
                <a:effectLst/>
                <a:latin typeface="Segoe UI" panose="020B0502040204020203" pitchFamily="34" charset="0"/>
                <a:ea typeface="Calibri" panose="020F0502020204030204" pitchFamily="34" charset="0"/>
                <a:cs typeface="Segoe UI" panose="020B0502040204020203" pitchFamily="34" charset="0"/>
              </a:rPr>
              <a:t>Is a follower of Jesus free to leave the marriage if his or her believing spouse leaves? </a:t>
            </a:r>
          </a:p>
          <a:p>
            <a:pPr marL="0" indent="0">
              <a:buNone/>
            </a:pPr>
            <a:endParaRPr lang="en-US" dirty="0"/>
          </a:p>
        </p:txBody>
      </p:sp>
    </p:spTree>
    <p:extLst>
      <p:ext uri="{BB962C8B-B14F-4D97-AF65-F5344CB8AC3E}">
        <p14:creationId xmlns:p14="http://schemas.microsoft.com/office/powerpoint/2010/main" val="1060471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6BBAD-CA3A-6758-DFC0-817E4ACB64D3}"/>
              </a:ext>
            </a:extLst>
          </p:cNvPr>
          <p:cNvSpPr>
            <a:spLocks noGrp="1"/>
          </p:cNvSpPr>
          <p:nvPr>
            <p:ph type="title"/>
          </p:nvPr>
        </p:nvSpPr>
        <p:spPr/>
        <p:txBody>
          <a:bodyPr>
            <a:noAutofit/>
          </a:bodyPr>
          <a:lstStyle/>
          <a:p>
            <a:r>
              <a:rPr lang="en-US" sz="4800" dirty="0">
                <a:latin typeface="Segoe UI" panose="020B0502040204020203" pitchFamily="34" charset="0"/>
                <a:cs typeface="Segoe UI" panose="020B0502040204020203" pitchFamily="34" charset="0"/>
              </a:rPr>
              <a:t>BIBLICAL GROUNDS FOR DIVORCE</a:t>
            </a:r>
          </a:p>
        </p:txBody>
      </p:sp>
      <p:sp>
        <p:nvSpPr>
          <p:cNvPr id="3" name="Content Placeholder 2">
            <a:extLst>
              <a:ext uri="{FF2B5EF4-FFF2-40B4-BE49-F238E27FC236}">
                <a16:creationId xmlns:a16="http://schemas.microsoft.com/office/drawing/2014/main" id="{4BD6B654-7C01-3EAC-EE2F-59553B20C305}"/>
              </a:ext>
            </a:extLst>
          </p:cNvPr>
          <p:cNvSpPr>
            <a:spLocks noGrp="1"/>
          </p:cNvSpPr>
          <p:nvPr>
            <p:ph idx="1"/>
          </p:nvPr>
        </p:nvSpPr>
        <p:spPr/>
        <p:txBody>
          <a:bodyPr/>
          <a:lstStyle/>
          <a:p>
            <a:pPr marL="0" indent="0">
              <a:buNone/>
            </a:pPr>
            <a:endParaRPr lang="en-US" dirty="0"/>
          </a:p>
          <a:p>
            <a:pPr marL="0" indent="0">
              <a:buNone/>
            </a:pPr>
            <a:r>
              <a:rPr lang="en-US" sz="5400" dirty="0">
                <a:latin typeface="Segoe UI" panose="020B0502040204020203" pitchFamily="34" charset="0"/>
                <a:cs typeface="Segoe UI" panose="020B0502040204020203" pitchFamily="34" charset="0"/>
              </a:rPr>
              <a:t>1. Adultery</a:t>
            </a:r>
          </a:p>
          <a:p>
            <a:pPr marL="0" indent="0">
              <a:buNone/>
            </a:pPr>
            <a:r>
              <a:rPr lang="en-US" sz="5400" dirty="0">
                <a:latin typeface="Segoe UI" panose="020B0502040204020203" pitchFamily="34" charset="0"/>
                <a:cs typeface="Segoe UI" panose="020B0502040204020203" pitchFamily="34" charset="0"/>
              </a:rPr>
              <a:t>2. Abandonment</a:t>
            </a:r>
          </a:p>
          <a:p>
            <a:pPr marL="0" indent="0">
              <a:buNone/>
            </a:pPr>
            <a:endParaRPr lang="en-US" dirty="0"/>
          </a:p>
        </p:txBody>
      </p:sp>
    </p:spTree>
    <p:extLst>
      <p:ext uri="{BB962C8B-B14F-4D97-AF65-F5344CB8AC3E}">
        <p14:creationId xmlns:p14="http://schemas.microsoft.com/office/powerpoint/2010/main" val="21296767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6BA9A-4791-6F96-AF3F-40F0D4F75A70}"/>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WHAT ABOUT ABUSE?</a:t>
            </a:r>
          </a:p>
        </p:txBody>
      </p:sp>
      <p:sp>
        <p:nvSpPr>
          <p:cNvPr id="3" name="Content Placeholder 2">
            <a:extLst>
              <a:ext uri="{FF2B5EF4-FFF2-40B4-BE49-F238E27FC236}">
                <a16:creationId xmlns:a16="http://schemas.microsoft.com/office/drawing/2014/main" id="{285D3228-9E42-1355-263C-CAE2E27703EA}"/>
              </a:ext>
            </a:extLst>
          </p:cNvPr>
          <p:cNvSpPr>
            <a:spLocks noGrp="1"/>
          </p:cNvSpPr>
          <p:nvPr>
            <p:ph idx="1"/>
          </p:nvPr>
        </p:nvSpPr>
        <p:spPr/>
        <p:txBody>
          <a:bodyPr>
            <a:normAutofit/>
          </a:bodyPr>
          <a:lstStyle/>
          <a:p>
            <a:pPr marL="0" indent="0">
              <a:buNone/>
            </a:pPr>
            <a:endParaRPr lang="en-US" dirty="0"/>
          </a:p>
        </p:txBody>
      </p:sp>
    </p:spTree>
    <p:extLst>
      <p:ext uri="{BB962C8B-B14F-4D97-AF65-F5344CB8AC3E}">
        <p14:creationId xmlns:p14="http://schemas.microsoft.com/office/powerpoint/2010/main" val="27178774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6BA9A-4791-6F96-AF3F-40F0D4F75A70}"/>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WHAT ABOUT ABUSE?</a:t>
            </a:r>
          </a:p>
        </p:txBody>
      </p:sp>
      <p:sp>
        <p:nvSpPr>
          <p:cNvPr id="3" name="Content Placeholder 2">
            <a:extLst>
              <a:ext uri="{FF2B5EF4-FFF2-40B4-BE49-F238E27FC236}">
                <a16:creationId xmlns:a16="http://schemas.microsoft.com/office/drawing/2014/main" id="{285D3228-9E42-1355-263C-CAE2E27703EA}"/>
              </a:ext>
            </a:extLst>
          </p:cNvPr>
          <p:cNvSpPr>
            <a:spLocks noGrp="1"/>
          </p:cNvSpPr>
          <p:nvPr>
            <p:ph idx="1"/>
          </p:nvPr>
        </p:nvSpPr>
        <p:spPr/>
        <p:txBody>
          <a:bodyPr>
            <a:normAutofit/>
          </a:bodyPr>
          <a:lstStyle/>
          <a:p>
            <a:pPr marL="0" marR="0" indent="0">
              <a:spcBef>
                <a:spcPts val="0"/>
              </a:spcBef>
              <a:spcAft>
                <a:spcPts val="0"/>
              </a:spcAft>
              <a:buNone/>
            </a:pPr>
            <a:r>
              <a:rPr lang="en-US" sz="4000" b="1" u="sng" dirty="0">
                <a:effectLst/>
                <a:latin typeface="Segoe UI" panose="020B0502040204020203" pitchFamily="34" charset="0"/>
                <a:ea typeface="Calibri" panose="020F0502020204030204" pitchFamily="34" charset="0"/>
                <a:cs typeface="Segoe UI" panose="020B0502040204020203" pitchFamily="34" charset="0"/>
              </a:rPr>
              <a:t>Malachi 2:16</a:t>
            </a:r>
            <a:r>
              <a:rPr lang="en-US" sz="4000" dirty="0">
                <a:effectLst/>
                <a:latin typeface="Segoe UI" panose="020B0502040204020203" pitchFamily="34" charset="0"/>
                <a:ea typeface="Calibri" panose="020F0502020204030204" pitchFamily="34" charset="0"/>
                <a:cs typeface="Segoe UI" panose="020B0502040204020203" pitchFamily="34" charset="0"/>
              </a:rPr>
              <a:t> CSB</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“…watch yourselves carefully, and do not act treacherously.” </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 </a:t>
            </a:r>
          </a:p>
          <a:p>
            <a:pPr marL="0" indent="0">
              <a:buNone/>
            </a:pPr>
            <a:endParaRPr lang="en-US" dirty="0"/>
          </a:p>
        </p:txBody>
      </p:sp>
    </p:spTree>
    <p:extLst>
      <p:ext uri="{BB962C8B-B14F-4D97-AF65-F5344CB8AC3E}">
        <p14:creationId xmlns:p14="http://schemas.microsoft.com/office/powerpoint/2010/main" val="4130229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6BA9A-4791-6F96-AF3F-40F0D4F75A70}"/>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WHAT ABOUT ABUSE?</a:t>
            </a:r>
          </a:p>
        </p:txBody>
      </p:sp>
      <p:sp>
        <p:nvSpPr>
          <p:cNvPr id="3" name="Content Placeholder 2">
            <a:extLst>
              <a:ext uri="{FF2B5EF4-FFF2-40B4-BE49-F238E27FC236}">
                <a16:creationId xmlns:a16="http://schemas.microsoft.com/office/drawing/2014/main" id="{285D3228-9E42-1355-263C-CAE2E27703EA}"/>
              </a:ext>
            </a:extLst>
          </p:cNvPr>
          <p:cNvSpPr>
            <a:spLocks noGrp="1"/>
          </p:cNvSpPr>
          <p:nvPr>
            <p:ph idx="1"/>
          </p:nvPr>
        </p:nvSpPr>
        <p:spPr/>
        <p:txBody>
          <a:bodyPr>
            <a:normAutofit/>
          </a:bodyPr>
          <a:lstStyle/>
          <a:p>
            <a:pPr marL="0" marR="0" indent="0" algn="ctr">
              <a:spcBef>
                <a:spcPts val="0"/>
              </a:spcBef>
              <a:spcAft>
                <a:spcPts val="0"/>
              </a:spcAft>
              <a:buNone/>
            </a:pPr>
            <a:endParaRPr lang="en-US" sz="54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lgn="ctr">
              <a:spcBef>
                <a:spcPts val="0"/>
              </a:spcBef>
              <a:spcAft>
                <a:spcPts val="0"/>
              </a:spcAft>
              <a:buNone/>
            </a:pPr>
            <a:endParaRPr lang="en-US" sz="5400" dirty="0">
              <a:latin typeface="Segoe UI" panose="020B0502040204020203" pitchFamily="34" charset="0"/>
              <a:ea typeface="Calibri" panose="020F0502020204030204" pitchFamily="34" charset="0"/>
              <a:cs typeface="Segoe UI" panose="020B0502040204020203" pitchFamily="34" charset="0"/>
            </a:endParaRPr>
          </a:p>
          <a:p>
            <a:pPr marL="0" marR="0" indent="0" algn="ctr">
              <a:spcBef>
                <a:spcPts val="0"/>
              </a:spcBef>
              <a:spcAft>
                <a:spcPts val="0"/>
              </a:spcAft>
              <a:buNone/>
            </a:pPr>
            <a:r>
              <a:rPr lang="en-US" sz="5400" dirty="0">
                <a:effectLst/>
                <a:latin typeface="Segoe UI" panose="020B0502040204020203" pitchFamily="34" charset="0"/>
                <a:ea typeface="Calibri" panose="020F0502020204030204" pitchFamily="34" charset="0"/>
                <a:cs typeface="Segoe UI" panose="020B0502040204020203" pitchFamily="34" charset="0"/>
              </a:rPr>
              <a:t>Ephesians 5:21-33 </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 </a:t>
            </a:r>
          </a:p>
          <a:p>
            <a:pPr marL="0" indent="0">
              <a:buNone/>
            </a:pPr>
            <a:endParaRPr lang="en-US" dirty="0"/>
          </a:p>
        </p:txBody>
      </p:sp>
    </p:spTree>
    <p:extLst>
      <p:ext uri="{BB962C8B-B14F-4D97-AF65-F5344CB8AC3E}">
        <p14:creationId xmlns:p14="http://schemas.microsoft.com/office/powerpoint/2010/main" val="1864166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6BA9A-4791-6F96-AF3F-40F0D4F75A70}"/>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WHAT ABOUT ABUSE?</a:t>
            </a:r>
          </a:p>
        </p:txBody>
      </p:sp>
      <p:sp>
        <p:nvSpPr>
          <p:cNvPr id="3" name="Content Placeholder 2">
            <a:extLst>
              <a:ext uri="{FF2B5EF4-FFF2-40B4-BE49-F238E27FC236}">
                <a16:creationId xmlns:a16="http://schemas.microsoft.com/office/drawing/2014/main" id="{285D3228-9E42-1355-263C-CAE2E27703EA}"/>
              </a:ext>
            </a:extLst>
          </p:cNvPr>
          <p:cNvSpPr>
            <a:spLocks noGrp="1"/>
          </p:cNvSpPr>
          <p:nvPr>
            <p:ph idx="1"/>
          </p:nvPr>
        </p:nvSpPr>
        <p:spPr/>
        <p:txBody>
          <a:bodyPr>
            <a:normAutofit/>
          </a:bodyPr>
          <a:lstStyle/>
          <a:p>
            <a:pPr marL="0" marR="0" indent="0">
              <a:spcBef>
                <a:spcPts val="0"/>
              </a:spcBef>
              <a:spcAft>
                <a:spcPts val="0"/>
              </a:spcAft>
              <a:buNone/>
            </a:pPr>
            <a:r>
              <a:rPr lang="en-US" sz="4000" b="1" u="sng" dirty="0">
                <a:effectLst/>
                <a:latin typeface="Segoe UI" panose="020B0502040204020203" pitchFamily="34" charset="0"/>
                <a:ea typeface="Calibri" panose="020F0502020204030204" pitchFamily="34" charset="0"/>
                <a:cs typeface="Segoe UI" panose="020B0502040204020203" pitchFamily="34" charset="0"/>
              </a:rPr>
              <a:t>1 Peter 3:7</a:t>
            </a:r>
            <a:r>
              <a:rPr lang="en-US" sz="4000" dirty="0">
                <a:effectLst/>
                <a:latin typeface="Segoe UI" panose="020B0502040204020203" pitchFamily="34" charset="0"/>
                <a:ea typeface="Calibri" panose="020F0502020204030204" pitchFamily="34" charset="0"/>
                <a:cs typeface="Segoe UI" panose="020B0502040204020203" pitchFamily="34" charset="0"/>
              </a:rPr>
              <a:t> CSB</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a:t>
            </a:r>
            <a:r>
              <a:rPr lang="en-US" sz="4000" u="sng" dirty="0">
                <a:effectLst/>
                <a:latin typeface="Segoe UI" panose="020B0502040204020203" pitchFamily="34" charset="0"/>
                <a:ea typeface="Calibri" panose="020F0502020204030204" pitchFamily="34" charset="0"/>
                <a:cs typeface="Segoe UI" panose="020B0502040204020203" pitchFamily="34" charset="0"/>
              </a:rPr>
              <a:t>husbands</a:t>
            </a:r>
            <a:r>
              <a:rPr lang="en-US" sz="4000" dirty="0">
                <a:effectLst/>
                <a:latin typeface="Segoe UI" panose="020B0502040204020203" pitchFamily="34" charset="0"/>
                <a:ea typeface="Calibri" panose="020F0502020204030204" pitchFamily="34" charset="0"/>
                <a:cs typeface="Segoe UI" panose="020B0502040204020203" pitchFamily="34" charset="0"/>
              </a:rPr>
              <a:t>) live with your wives in an understanding way, as with a weaker partner, showing them honor as coheirs </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of the grace of life, so that your prayers </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will not be hindered.”</a:t>
            </a:r>
          </a:p>
          <a:p>
            <a:pPr marL="0" indent="0">
              <a:buNone/>
            </a:pPr>
            <a:endParaRPr lang="en-US" dirty="0"/>
          </a:p>
        </p:txBody>
      </p:sp>
    </p:spTree>
    <p:extLst>
      <p:ext uri="{BB962C8B-B14F-4D97-AF65-F5344CB8AC3E}">
        <p14:creationId xmlns:p14="http://schemas.microsoft.com/office/powerpoint/2010/main" val="2464390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2847C-8570-08CD-624A-D4848DC575FB}"/>
              </a:ext>
            </a:extLst>
          </p:cNvPr>
          <p:cNvSpPr>
            <a:spLocks noGrp="1"/>
          </p:cNvSpPr>
          <p:nvPr>
            <p:ph type="title"/>
          </p:nvPr>
        </p:nvSpPr>
        <p:spPr/>
        <p:txBody>
          <a:bodyPr>
            <a:noAutofit/>
          </a:bodyPr>
          <a:lstStyle/>
          <a:p>
            <a:r>
              <a:rPr lang="en-US" sz="6000" dirty="0">
                <a:latin typeface="Segoe UI" panose="020B0502040204020203" pitchFamily="34" charset="0"/>
                <a:cs typeface="Segoe UI" panose="020B0502040204020203" pitchFamily="34" charset="0"/>
              </a:rPr>
              <a:t>I’M DIVORCED…</a:t>
            </a:r>
            <a:br>
              <a:rPr lang="en-US" sz="6000" dirty="0">
                <a:latin typeface="Segoe UI" panose="020B0502040204020203" pitchFamily="34" charset="0"/>
                <a:cs typeface="Segoe UI" panose="020B0502040204020203" pitchFamily="34" charset="0"/>
              </a:rPr>
            </a:br>
            <a:r>
              <a:rPr lang="en-US" sz="6000" dirty="0">
                <a:latin typeface="Segoe UI" panose="020B0502040204020203" pitchFamily="34" charset="0"/>
                <a:cs typeface="Segoe UI" panose="020B0502040204020203" pitchFamily="34" charset="0"/>
              </a:rPr>
              <a:t>WHAT DO I DO NOW? </a:t>
            </a:r>
          </a:p>
        </p:txBody>
      </p:sp>
      <p:sp>
        <p:nvSpPr>
          <p:cNvPr id="3" name="Content Placeholder 2">
            <a:extLst>
              <a:ext uri="{FF2B5EF4-FFF2-40B4-BE49-F238E27FC236}">
                <a16:creationId xmlns:a16="http://schemas.microsoft.com/office/drawing/2014/main" id="{569E5BB8-A2DB-E969-90CC-CCD1C34AEDEF}"/>
              </a:ext>
            </a:extLst>
          </p:cNvPr>
          <p:cNvSpPr>
            <a:spLocks noGrp="1"/>
          </p:cNvSpPr>
          <p:nvPr>
            <p:ph idx="1"/>
          </p:nvPr>
        </p:nvSpPr>
        <p:spPr/>
        <p:txBody>
          <a:bodyPr/>
          <a:lstStyle/>
          <a:p>
            <a:pPr marL="0" indent="0">
              <a:buNone/>
            </a:pPr>
            <a:endParaRPr lang="en-US" dirty="0"/>
          </a:p>
          <a:p>
            <a:pPr marL="0" indent="0">
              <a:buNone/>
            </a:pPr>
            <a:endParaRPr lang="en-US" dirty="0"/>
          </a:p>
        </p:txBody>
      </p:sp>
    </p:spTree>
    <p:extLst>
      <p:ext uri="{BB962C8B-B14F-4D97-AF65-F5344CB8AC3E}">
        <p14:creationId xmlns:p14="http://schemas.microsoft.com/office/powerpoint/2010/main" val="20271629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2847C-8570-08CD-624A-D4848DC575FB}"/>
              </a:ext>
            </a:extLst>
          </p:cNvPr>
          <p:cNvSpPr>
            <a:spLocks noGrp="1"/>
          </p:cNvSpPr>
          <p:nvPr>
            <p:ph type="title"/>
          </p:nvPr>
        </p:nvSpPr>
        <p:spPr/>
        <p:txBody>
          <a:bodyPr>
            <a:noAutofit/>
          </a:bodyPr>
          <a:lstStyle/>
          <a:p>
            <a:r>
              <a:rPr lang="en-US" sz="6000" dirty="0">
                <a:latin typeface="Segoe UI" panose="020B0502040204020203" pitchFamily="34" charset="0"/>
                <a:cs typeface="Segoe UI" panose="020B0502040204020203" pitchFamily="34" charset="0"/>
              </a:rPr>
              <a:t>I’M DIVORCED…</a:t>
            </a:r>
            <a:br>
              <a:rPr lang="en-US" sz="6000" dirty="0">
                <a:latin typeface="Segoe UI" panose="020B0502040204020203" pitchFamily="34" charset="0"/>
                <a:cs typeface="Segoe UI" panose="020B0502040204020203" pitchFamily="34" charset="0"/>
              </a:rPr>
            </a:br>
            <a:r>
              <a:rPr lang="en-US" sz="6000" dirty="0">
                <a:latin typeface="Segoe UI" panose="020B0502040204020203" pitchFamily="34" charset="0"/>
                <a:cs typeface="Segoe UI" panose="020B0502040204020203" pitchFamily="34" charset="0"/>
              </a:rPr>
              <a:t>WHAT DO I DO NOW? </a:t>
            </a:r>
          </a:p>
        </p:txBody>
      </p:sp>
      <p:sp>
        <p:nvSpPr>
          <p:cNvPr id="3" name="Content Placeholder 2">
            <a:extLst>
              <a:ext uri="{FF2B5EF4-FFF2-40B4-BE49-F238E27FC236}">
                <a16:creationId xmlns:a16="http://schemas.microsoft.com/office/drawing/2014/main" id="{569E5BB8-A2DB-E969-90CC-CCD1C34AEDEF}"/>
              </a:ext>
            </a:extLst>
          </p:cNvPr>
          <p:cNvSpPr>
            <a:spLocks noGrp="1"/>
          </p:cNvSpPr>
          <p:nvPr>
            <p:ph idx="1"/>
          </p:nvPr>
        </p:nvSpPr>
        <p:spPr/>
        <p:txBody>
          <a:bodyPr/>
          <a:lstStyle/>
          <a:p>
            <a:pPr marL="0" indent="0">
              <a:buNone/>
            </a:pPr>
            <a:endParaRPr lang="en-US" sz="4000" dirty="0">
              <a:latin typeface="Segoe UI" panose="020B0502040204020203" pitchFamily="34" charset="0"/>
              <a:cs typeface="Segoe UI" panose="020B0502040204020203" pitchFamily="34" charset="0"/>
            </a:endParaRPr>
          </a:p>
          <a:p>
            <a:pPr marL="0" indent="0">
              <a:buNone/>
            </a:pPr>
            <a:endParaRPr lang="en-US" sz="4000" dirty="0">
              <a:latin typeface="Segoe UI" panose="020B0502040204020203" pitchFamily="34" charset="0"/>
              <a:cs typeface="Segoe UI" panose="020B0502040204020203" pitchFamily="34" charset="0"/>
            </a:endParaRPr>
          </a:p>
          <a:p>
            <a:pPr marL="0" indent="0" algn="ctr">
              <a:buNone/>
            </a:pPr>
            <a:r>
              <a:rPr lang="en-US" sz="5400" dirty="0">
                <a:effectLst/>
                <a:latin typeface="Segoe UI" panose="020B0502040204020203" pitchFamily="34" charset="0"/>
                <a:ea typeface="Calibri" panose="020F0502020204030204" pitchFamily="34" charset="0"/>
                <a:cs typeface="Segoe UI" panose="020B0502040204020203" pitchFamily="34" charset="0"/>
              </a:rPr>
              <a:t>“I hate divorce” </a:t>
            </a:r>
          </a:p>
          <a:p>
            <a:pPr marL="0" indent="0" algn="ctr">
              <a:buNone/>
            </a:pPr>
            <a:r>
              <a:rPr lang="en-US" sz="3600" dirty="0">
                <a:latin typeface="Segoe UI" panose="020B0502040204020203" pitchFamily="34" charset="0"/>
                <a:ea typeface="Calibri" panose="020F0502020204030204" pitchFamily="34" charset="0"/>
                <a:cs typeface="Segoe UI" panose="020B0502040204020203" pitchFamily="34" charset="0"/>
              </a:rPr>
              <a:t>Malachi 2:16</a:t>
            </a:r>
            <a:endParaRPr lang="en-US" sz="3600" dirty="0">
              <a:effectLst/>
              <a:latin typeface="Segoe UI" panose="020B0502040204020203" pitchFamily="34" charset="0"/>
              <a:ea typeface="Calibri" panose="020F0502020204030204" pitchFamily="34" charset="0"/>
              <a:cs typeface="Segoe UI" panose="020B0502040204020203" pitchFamily="34" charset="0"/>
            </a:endParaRPr>
          </a:p>
          <a:p>
            <a:pPr marL="0" indent="0">
              <a:buNone/>
            </a:pPr>
            <a:endParaRPr lang="en-US" dirty="0"/>
          </a:p>
        </p:txBody>
      </p:sp>
    </p:spTree>
    <p:extLst>
      <p:ext uri="{BB962C8B-B14F-4D97-AF65-F5344CB8AC3E}">
        <p14:creationId xmlns:p14="http://schemas.microsoft.com/office/powerpoint/2010/main" val="33907749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2847C-8570-08CD-624A-D4848DC575FB}"/>
              </a:ext>
            </a:extLst>
          </p:cNvPr>
          <p:cNvSpPr>
            <a:spLocks noGrp="1"/>
          </p:cNvSpPr>
          <p:nvPr>
            <p:ph type="title"/>
          </p:nvPr>
        </p:nvSpPr>
        <p:spPr/>
        <p:txBody>
          <a:bodyPr>
            <a:noAutofit/>
          </a:bodyPr>
          <a:lstStyle/>
          <a:p>
            <a:r>
              <a:rPr lang="en-US" sz="6000" dirty="0">
                <a:latin typeface="Segoe UI" panose="020B0502040204020203" pitchFamily="34" charset="0"/>
                <a:cs typeface="Segoe UI" panose="020B0502040204020203" pitchFamily="34" charset="0"/>
              </a:rPr>
              <a:t>PSALM 51:1-2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569E5BB8-A2DB-E969-90CC-CCD1C34AEDEF}"/>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1 </a:t>
            </a:r>
            <a:r>
              <a:rPr lang="en-US" sz="4000" dirty="0">
                <a:effectLst/>
                <a:latin typeface="Segoe UI" panose="020B0502040204020203" pitchFamily="34" charset="0"/>
                <a:ea typeface="Calibri" panose="020F0502020204030204" pitchFamily="34" charset="0"/>
                <a:cs typeface="Segoe UI" panose="020B0502040204020203" pitchFamily="34" charset="0"/>
              </a:rPr>
              <a:t>Be gracious to me, God, </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according to your faithful love;</a:t>
            </a:r>
            <a:br>
              <a:rPr lang="en-US" sz="4000" dirty="0">
                <a:effectLst/>
                <a:latin typeface="Segoe UI" panose="020B0502040204020203" pitchFamily="34" charset="0"/>
                <a:ea typeface="Calibri" panose="020F0502020204030204" pitchFamily="34" charset="0"/>
                <a:cs typeface="Segoe UI" panose="020B0502040204020203" pitchFamily="34" charset="0"/>
              </a:rPr>
            </a:br>
            <a:r>
              <a:rPr lang="en-US" sz="4000" dirty="0">
                <a:effectLst/>
                <a:latin typeface="Segoe UI" panose="020B0502040204020203" pitchFamily="34" charset="0"/>
                <a:ea typeface="Calibri" panose="020F0502020204030204" pitchFamily="34" charset="0"/>
                <a:cs typeface="Segoe UI" panose="020B0502040204020203" pitchFamily="34" charset="0"/>
              </a:rPr>
              <a:t>according to your abundant compassion, </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blot out my rebellion.</a:t>
            </a:r>
            <a:br>
              <a:rPr lang="en-US" sz="5200" dirty="0">
                <a:effectLst/>
                <a:latin typeface="Segoe UI" panose="020B0502040204020203" pitchFamily="34" charset="0"/>
                <a:ea typeface="Calibri" panose="020F0502020204030204" pitchFamily="34" charset="0"/>
                <a:cs typeface="Segoe UI" panose="020B0502040204020203" pitchFamily="34" charset="0"/>
              </a:rPr>
            </a:br>
            <a:endParaRPr lang="en-US" dirty="0"/>
          </a:p>
          <a:p>
            <a:pPr marL="0" indent="0">
              <a:buNone/>
            </a:pPr>
            <a:endParaRPr lang="en-US" dirty="0"/>
          </a:p>
        </p:txBody>
      </p:sp>
    </p:spTree>
    <p:extLst>
      <p:ext uri="{BB962C8B-B14F-4D97-AF65-F5344CB8AC3E}">
        <p14:creationId xmlns:p14="http://schemas.microsoft.com/office/powerpoint/2010/main" val="2198472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843D5-C5C1-71DB-3C5C-DF52A285148F}"/>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MATTHEW 5:31-32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97E65719-941A-E2D2-CA28-069DF3C6DB94}"/>
              </a:ext>
            </a:extLst>
          </p:cNvPr>
          <p:cNvSpPr>
            <a:spLocks noGrp="1"/>
          </p:cNvSpPr>
          <p:nvPr>
            <p:ph idx="1"/>
          </p:nvPr>
        </p:nvSpPr>
        <p:spPr/>
        <p:txBody>
          <a:bodyPr/>
          <a:lstStyle/>
          <a:p>
            <a:pPr marL="0" marR="0" indent="0">
              <a:spcBef>
                <a:spcPts val="0"/>
              </a:spcBef>
              <a:spcAft>
                <a:spcPts val="0"/>
              </a:spcAft>
              <a:buNone/>
            </a:pP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32 </a:t>
            </a:r>
            <a:r>
              <a:rPr lang="en-US" sz="4000" dirty="0">
                <a:effectLst/>
                <a:latin typeface="Segoe UI" panose="020B0502040204020203" pitchFamily="34" charset="0"/>
                <a:ea typeface="Calibri" panose="020F0502020204030204" pitchFamily="34" charset="0"/>
                <a:cs typeface="Segoe UI" panose="020B0502040204020203" pitchFamily="34" charset="0"/>
              </a:rPr>
              <a:t>But I tell you, everyone who divorces his wife, except in a case of sexual immorality, causes her to commit adultery. And whoever marries a divorced woman commits adultery.</a:t>
            </a:r>
          </a:p>
          <a:p>
            <a:pPr marL="0" indent="0">
              <a:buNone/>
            </a:pPr>
            <a:endParaRPr lang="en-US" dirty="0"/>
          </a:p>
        </p:txBody>
      </p:sp>
    </p:spTree>
    <p:extLst>
      <p:ext uri="{BB962C8B-B14F-4D97-AF65-F5344CB8AC3E}">
        <p14:creationId xmlns:p14="http://schemas.microsoft.com/office/powerpoint/2010/main" val="1213896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2847C-8570-08CD-624A-D4848DC575FB}"/>
              </a:ext>
            </a:extLst>
          </p:cNvPr>
          <p:cNvSpPr>
            <a:spLocks noGrp="1"/>
          </p:cNvSpPr>
          <p:nvPr>
            <p:ph type="title"/>
          </p:nvPr>
        </p:nvSpPr>
        <p:spPr/>
        <p:txBody>
          <a:bodyPr>
            <a:noAutofit/>
          </a:bodyPr>
          <a:lstStyle/>
          <a:p>
            <a:r>
              <a:rPr lang="en-US" sz="6000" dirty="0">
                <a:latin typeface="Segoe UI" panose="020B0502040204020203" pitchFamily="34" charset="0"/>
                <a:cs typeface="Segoe UI" panose="020B0502040204020203" pitchFamily="34" charset="0"/>
              </a:rPr>
              <a:t>PSALM 51:1-2 </a:t>
            </a:r>
            <a:r>
              <a:rPr lang="en-US" sz="4000" dirty="0">
                <a:latin typeface="Segoe UI" panose="020B0502040204020203" pitchFamily="34" charset="0"/>
                <a:cs typeface="Segoe UI" panose="020B0502040204020203" pitchFamily="34" charset="0"/>
              </a:rPr>
              <a:t>CSB</a:t>
            </a:r>
            <a:endParaRPr lang="en-US" sz="6000" dirty="0">
              <a:latin typeface="Segoe UI" panose="020B0502040204020203" pitchFamily="34" charset="0"/>
              <a:cs typeface="Segoe UI" panose="020B0502040204020203" pitchFamily="34" charset="0"/>
            </a:endParaRPr>
          </a:p>
        </p:txBody>
      </p:sp>
      <p:sp>
        <p:nvSpPr>
          <p:cNvPr id="3" name="Content Placeholder 2">
            <a:extLst>
              <a:ext uri="{FF2B5EF4-FFF2-40B4-BE49-F238E27FC236}">
                <a16:creationId xmlns:a16="http://schemas.microsoft.com/office/drawing/2014/main" id="{569E5BB8-A2DB-E969-90CC-CCD1C34AEDEF}"/>
              </a:ext>
            </a:extLst>
          </p:cNvPr>
          <p:cNvSpPr>
            <a:spLocks noGrp="1"/>
          </p:cNvSpPr>
          <p:nvPr>
            <p:ph idx="1"/>
          </p:nvPr>
        </p:nvSpPr>
        <p:spPr/>
        <p:txBody>
          <a:bodyPr>
            <a:normAutofit/>
          </a:bodyPr>
          <a:lstStyle/>
          <a:p>
            <a:pPr marL="0" marR="0" indent="0">
              <a:spcBef>
                <a:spcPts val="0"/>
              </a:spcBef>
              <a:spcAft>
                <a:spcPts val="0"/>
              </a:spcAft>
              <a:buNone/>
            </a:pPr>
            <a:r>
              <a:rPr lang="en-US" sz="4400" baseline="30000" dirty="0">
                <a:effectLst/>
                <a:latin typeface="Segoe UI" panose="020B0502040204020203" pitchFamily="34" charset="0"/>
                <a:ea typeface="Calibri" panose="020F0502020204030204" pitchFamily="34" charset="0"/>
                <a:cs typeface="Segoe UI" panose="020B0502040204020203" pitchFamily="34" charset="0"/>
              </a:rPr>
              <a:t>2 </a:t>
            </a:r>
            <a:r>
              <a:rPr lang="en-US" sz="4400" dirty="0">
                <a:effectLst/>
                <a:latin typeface="Segoe UI" panose="020B0502040204020203" pitchFamily="34" charset="0"/>
                <a:ea typeface="Calibri" panose="020F0502020204030204" pitchFamily="34" charset="0"/>
                <a:cs typeface="Segoe UI" panose="020B0502040204020203" pitchFamily="34" charset="0"/>
              </a:rPr>
              <a:t>Completely wash away my guilt and cleanse me from my sin.</a:t>
            </a:r>
            <a:br>
              <a:rPr lang="en-US" sz="5200" dirty="0">
                <a:effectLst/>
                <a:latin typeface="Segoe UI" panose="020B0502040204020203" pitchFamily="34" charset="0"/>
                <a:ea typeface="Calibri" panose="020F0502020204030204" pitchFamily="34" charset="0"/>
                <a:cs typeface="Segoe UI" panose="020B0502040204020203" pitchFamily="34" charset="0"/>
              </a:rPr>
            </a:br>
            <a:endParaRPr lang="en-US" dirty="0"/>
          </a:p>
          <a:p>
            <a:pPr marL="0" indent="0">
              <a:buNone/>
            </a:pPr>
            <a:endParaRPr lang="en-US" dirty="0"/>
          </a:p>
        </p:txBody>
      </p:sp>
    </p:spTree>
    <p:extLst>
      <p:ext uri="{BB962C8B-B14F-4D97-AF65-F5344CB8AC3E}">
        <p14:creationId xmlns:p14="http://schemas.microsoft.com/office/powerpoint/2010/main" val="26723160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2847C-8570-08CD-624A-D4848DC575FB}"/>
              </a:ext>
            </a:extLst>
          </p:cNvPr>
          <p:cNvSpPr>
            <a:spLocks noGrp="1"/>
          </p:cNvSpPr>
          <p:nvPr>
            <p:ph type="title"/>
          </p:nvPr>
        </p:nvSpPr>
        <p:spPr/>
        <p:txBody>
          <a:bodyPr>
            <a:noAutofit/>
          </a:bodyPr>
          <a:lstStyle/>
          <a:p>
            <a:r>
              <a:rPr lang="en-US" sz="6000" dirty="0">
                <a:latin typeface="Segoe UI" panose="020B0502040204020203" pitchFamily="34" charset="0"/>
                <a:cs typeface="Segoe UI" panose="020B0502040204020203" pitchFamily="34" charset="0"/>
              </a:rPr>
              <a:t>I’M DIVORCED…</a:t>
            </a:r>
            <a:br>
              <a:rPr lang="en-US" sz="6000" dirty="0">
                <a:latin typeface="Segoe UI" panose="020B0502040204020203" pitchFamily="34" charset="0"/>
                <a:cs typeface="Segoe UI" panose="020B0502040204020203" pitchFamily="34" charset="0"/>
              </a:rPr>
            </a:br>
            <a:r>
              <a:rPr lang="en-US" sz="6000" dirty="0">
                <a:latin typeface="Segoe UI" panose="020B0502040204020203" pitchFamily="34" charset="0"/>
                <a:cs typeface="Segoe UI" panose="020B0502040204020203" pitchFamily="34" charset="0"/>
              </a:rPr>
              <a:t>WHAT DO I DO NOW? </a:t>
            </a:r>
          </a:p>
        </p:txBody>
      </p:sp>
      <p:sp>
        <p:nvSpPr>
          <p:cNvPr id="3" name="Content Placeholder 2">
            <a:extLst>
              <a:ext uri="{FF2B5EF4-FFF2-40B4-BE49-F238E27FC236}">
                <a16:creationId xmlns:a16="http://schemas.microsoft.com/office/drawing/2014/main" id="{569E5BB8-A2DB-E969-90CC-CCD1C34AEDEF}"/>
              </a:ext>
            </a:extLst>
          </p:cNvPr>
          <p:cNvSpPr>
            <a:spLocks noGrp="1"/>
          </p:cNvSpPr>
          <p:nvPr>
            <p:ph idx="1"/>
          </p:nvPr>
        </p:nvSpPr>
        <p:spPr/>
        <p:txBody>
          <a:bodyPr>
            <a:normAutofit/>
          </a:bodyPr>
          <a:lstStyle/>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indent="0">
              <a:buNone/>
            </a:pPr>
            <a:endParaRPr lang="en-US" dirty="0"/>
          </a:p>
        </p:txBody>
      </p:sp>
    </p:spTree>
    <p:extLst>
      <p:ext uri="{BB962C8B-B14F-4D97-AF65-F5344CB8AC3E}">
        <p14:creationId xmlns:p14="http://schemas.microsoft.com/office/powerpoint/2010/main" val="31347388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2847C-8570-08CD-624A-D4848DC575FB}"/>
              </a:ext>
            </a:extLst>
          </p:cNvPr>
          <p:cNvSpPr>
            <a:spLocks noGrp="1"/>
          </p:cNvSpPr>
          <p:nvPr>
            <p:ph type="title"/>
          </p:nvPr>
        </p:nvSpPr>
        <p:spPr/>
        <p:txBody>
          <a:bodyPr>
            <a:noAutofit/>
          </a:bodyPr>
          <a:lstStyle/>
          <a:p>
            <a:r>
              <a:rPr lang="en-US" sz="6000" dirty="0">
                <a:latin typeface="Segoe UI" panose="020B0502040204020203" pitchFamily="34" charset="0"/>
                <a:cs typeface="Segoe UI" panose="020B0502040204020203" pitchFamily="34" charset="0"/>
              </a:rPr>
              <a:t>I’M DIVORCED…</a:t>
            </a:r>
            <a:br>
              <a:rPr lang="en-US" sz="6000" dirty="0">
                <a:latin typeface="Segoe UI" panose="020B0502040204020203" pitchFamily="34" charset="0"/>
                <a:cs typeface="Segoe UI" panose="020B0502040204020203" pitchFamily="34" charset="0"/>
              </a:rPr>
            </a:br>
            <a:r>
              <a:rPr lang="en-US" sz="6000" dirty="0">
                <a:latin typeface="Segoe UI" panose="020B0502040204020203" pitchFamily="34" charset="0"/>
                <a:cs typeface="Segoe UI" panose="020B0502040204020203" pitchFamily="34" charset="0"/>
              </a:rPr>
              <a:t>WHAT DO I DO NOW? </a:t>
            </a:r>
          </a:p>
        </p:txBody>
      </p:sp>
      <p:sp>
        <p:nvSpPr>
          <p:cNvPr id="3" name="Content Placeholder 2">
            <a:extLst>
              <a:ext uri="{FF2B5EF4-FFF2-40B4-BE49-F238E27FC236}">
                <a16:creationId xmlns:a16="http://schemas.microsoft.com/office/drawing/2014/main" id="{569E5BB8-A2DB-E969-90CC-CCD1C34AEDEF}"/>
              </a:ext>
            </a:extLst>
          </p:cNvPr>
          <p:cNvSpPr>
            <a:spLocks noGrp="1"/>
          </p:cNvSpPr>
          <p:nvPr>
            <p:ph idx="1"/>
          </p:nvPr>
        </p:nvSpPr>
        <p:spPr/>
        <p:txBody>
          <a:bodyPr>
            <a:normAutofit/>
          </a:bodyPr>
          <a:lstStyle/>
          <a:p>
            <a:pPr marL="0" marR="0" indent="0">
              <a:spcBef>
                <a:spcPts val="0"/>
              </a:spcBef>
              <a:spcAft>
                <a:spcPts val="0"/>
              </a:spcAft>
              <a:buNone/>
            </a:pPr>
            <a:endParaRPr lang="en-US" sz="8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800" dirty="0">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8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5400" dirty="0">
                <a:effectLst/>
                <a:latin typeface="Segoe UI" panose="020B0502040204020203" pitchFamily="34" charset="0"/>
                <a:ea typeface="Calibri" panose="020F0502020204030204" pitchFamily="34" charset="0"/>
                <a:cs typeface="Segoe UI" panose="020B0502040204020203" pitchFamily="34" charset="0"/>
              </a:rPr>
              <a:t>Remember that divorce is not the unforgivable sin </a:t>
            </a:r>
          </a:p>
          <a:p>
            <a:pPr marL="0" indent="0">
              <a:buNone/>
            </a:pPr>
            <a:endParaRPr lang="en-US" dirty="0"/>
          </a:p>
        </p:txBody>
      </p:sp>
    </p:spTree>
    <p:extLst>
      <p:ext uri="{BB962C8B-B14F-4D97-AF65-F5344CB8AC3E}">
        <p14:creationId xmlns:p14="http://schemas.microsoft.com/office/powerpoint/2010/main" val="18367710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2847C-8570-08CD-624A-D4848DC575FB}"/>
              </a:ext>
            </a:extLst>
          </p:cNvPr>
          <p:cNvSpPr>
            <a:spLocks noGrp="1"/>
          </p:cNvSpPr>
          <p:nvPr>
            <p:ph type="title"/>
          </p:nvPr>
        </p:nvSpPr>
        <p:spPr/>
        <p:txBody>
          <a:bodyPr>
            <a:noAutofit/>
          </a:bodyPr>
          <a:lstStyle/>
          <a:p>
            <a:r>
              <a:rPr lang="en-US" sz="6000" dirty="0">
                <a:latin typeface="Segoe UI" panose="020B0502040204020203" pitchFamily="34" charset="0"/>
                <a:cs typeface="Segoe UI" panose="020B0502040204020203" pitchFamily="34" charset="0"/>
              </a:rPr>
              <a:t>I’M DIVORCED…</a:t>
            </a:r>
            <a:br>
              <a:rPr lang="en-US" sz="6000" dirty="0">
                <a:latin typeface="Segoe UI" panose="020B0502040204020203" pitchFamily="34" charset="0"/>
                <a:cs typeface="Segoe UI" panose="020B0502040204020203" pitchFamily="34" charset="0"/>
              </a:rPr>
            </a:br>
            <a:r>
              <a:rPr lang="en-US" sz="6000" dirty="0">
                <a:latin typeface="Segoe UI" panose="020B0502040204020203" pitchFamily="34" charset="0"/>
                <a:cs typeface="Segoe UI" panose="020B0502040204020203" pitchFamily="34" charset="0"/>
              </a:rPr>
              <a:t>WHAT DO I DO NOW? </a:t>
            </a:r>
          </a:p>
        </p:txBody>
      </p:sp>
      <p:sp>
        <p:nvSpPr>
          <p:cNvPr id="3" name="Content Placeholder 2">
            <a:extLst>
              <a:ext uri="{FF2B5EF4-FFF2-40B4-BE49-F238E27FC236}">
                <a16:creationId xmlns:a16="http://schemas.microsoft.com/office/drawing/2014/main" id="{569E5BB8-A2DB-E969-90CC-CCD1C34AEDEF}"/>
              </a:ext>
            </a:extLst>
          </p:cNvPr>
          <p:cNvSpPr>
            <a:spLocks noGrp="1"/>
          </p:cNvSpPr>
          <p:nvPr>
            <p:ph idx="1"/>
          </p:nvPr>
        </p:nvSpPr>
        <p:spPr/>
        <p:txBody>
          <a:bodyPr>
            <a:normAutofit/>
          </a:bodyPr>
          <a:lstStyle/>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5400" dirty="0">
                <a:effectLst/>
                <a:latin typeface="Segoe UI" panose="020B0502040204020203" pitchFamily="34" charset="0"/>
                <a:ea typeface="Calibri" panose="020F0502020204030204" pitchFamily="34" charset="0"/>
                <a:cs typeface="Segoe UI" panose="020B0502040204020203" pitchFamily="34" charset="0"/>
              </a:rPr>
              <a:t>Recognize your sin and repent </a:t>
            </a:r>
          </a:p>
          <a:p>
            <a:pPr marL="0" indent="0">
              <a:buNone/>
            </a:pPr>
            <a:endParaRPr lang="en-US" dirty="0"/>
          </a:p>
        </p:txBody>
      </p:sp>
    </p:spTree>
    <p:extLst>
      <p:ext uri="{BB962C8B-B14F-4D97-AF65-F5344CB8AC3E}">
        <p14:creationId xmlns:p14="http://schemas.microsoft.com/office/powerpoint/2010/main" val="12514584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2847C-8570-08CD-624A-D4848DC575FB}"/>
              </a:ext>
            </a:extLst>
          </p:cNvPr>
          <p:cNvSpPr>
            <a:spLocks noGrp="1"/>
          </p:cNvSpPr>
          <p:nvPr>
            <p:ph type="title"/>
          </p:nvPr>
        </p:nvSpPr>
        <p:spPr/>
        <p:txBody>
          <a:bodyPr>
            <a:noAutofit/>
          </a:bodyPr>
          <a:lstStyle/>
          <a:p>
            <a:r>
              <a:rPr lang="en-US" sz="6000" dirty="0">
                <a:latin typeface="Segoe UI" panose="020B0502040204020203" pitchFamily="34" charset="0"/>
                <a:cs typeface="Segoe UI" panose="020B0502040204020203" pitchFamily="34" charset="0"/>
              </a:rPr>
              <a:t>I’M DIVORCED…</a:t>
            </a:r>
            <a:br>
              <a:rPr lang="en-US" sz="6000" dirty="0">
                <a:latin typeface="Segoe UI" panose="020B0502040204020203" pitchFamily="34" charset="0"/>
                <a:cs typeface="Segoe UI" panose="020B0502040204020203" pitchFamily="34" charset="0"/>
              </a:rPr>
            </a:br>
            <a:r>
              <a:rPr lang="en-US" sz="6000" dirty="0">
                <a:latin typeface="Segoe UI" panose="020B0502040204020203" pitchFamily="34" charset="0"/>
                <a:cs typeface="Segoe UI" panose="020B0502040204020203" pitchFamily="34" charset="0"/>
              </a:rPr>
              <a:t>WHAT DO I DO NOW? </a:t>
            </a:r>
          </a:p>
        </p:txBody>
      </p:sp>
      <p:sp>
        <p:nvSpPr>
          <p:cNvPr id="3" name="Content Placeholder 2">
            <a:extLst>
              <a:ext uri="{FF2B5EF4-FFF2-40B4-BE49-F238E27FC236}">
                <a16:creationId xmlns:a16="http://schemas.microsoft.com/office/drawing/2014/main" id="{569E5BB8-A2DB-E969-90CC-CCD1C34AEDEF}"/>
              </a:ext>
            </a:extLst>
          </p:cNvPr>
          <p:cNvSpPr>
            <a:spLocks noGrp="1"/>
          </p:cNvSpPr>
          <p:nvPr>
            <p:ph idx="1"/>
          </p:nvPr>
        </p:nvSpPr>
        <p:spPr/>
        <p:txBody>
          <a:bodyPr>
            <a:normAutofit/>
          </a:bodyPr>
          <a:lstStyle/>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5400" dirty="0">
                <a:effectLst/>
                <a:latin typeface="Segoe UI" panose="020B0502040204020203" pitchFamily="34" charset="0"/>
                <a:ea typeface="Calibri" panose="020F0502020204030204" pitchFamily="34" charset="0"/>
                <a:cs typeface="Segoe UI" panose="020B0502040204020203" pitchFamily="34" charset="0"/>
              </a:rPr>
              <a:t>Seek God’s forgiveness and walk in His grace</a:t>
            </a:r>
          </a:p>
          <a:p>
            <a:pPr marL="0" indent="0">
              <a:buNone/>
            </a:pPr>
            <a:endParaRPr lang="en-US" dirty="0"/>
          </a:p>
        </p:txBody>
      </p:sp>
    </p:spTree>
    <p:extLst>
      <p:ext uri="{BB962C8B-B14F-4D97-AF65-F5344CB8AC3E}">
        <p14:creationId xmlns:p14="http://schemas.microsoft.com/office/powerpoint/2010/main" val="15627297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2847C-8570-08CD-624A-D4848DC575FB}"/>
              </a:ext>
            </a:extLst>
          </p:cNvPr>
          <p:cNvSpPr>
            <a:spLocks noGrp="1"/>
          </p:cNvSpPr>
          <p:nvPr>
            <p:ph type="title"/>
          </p:nvPr>
        </p:nvSpPr>
        <p:spPr/>
        <p:txBody>
          <a:bodyPr>
            <a:noAutofit/>
          </a:bodyPr>
          <a:lstStyle/>
          <a:p>
            <a:r>
              <a:rPr lang="en-US" sz="6000" dirty="0">
                <a:latin typeface="Segoe UI" panose="020B0502040204020203" pitchFamily="34" charset="0"/>
                <a:cs typeface="Segoe UI" panose="020B0502040204020203" pitchFamily="34" charset="0"/>
              </a:rPr>
              <a:t>I’M DIVORCED…</a:t>
            </a:r>
            <a:br>
              <a:rPr lang="en-US" sz="6000" dirty="0">
                <a:latin typeface="Segoe UI" panose="020B0502040204020203" pitchFamily="34" charset="0"/>
                <a:cs typeface="Segoe UI" panose="020B0502040204020203" pitchFamily="34" charset="0"/>
              </a:rPr>
            </a:br>
            <a:r>
              <a:rPr lang="en-US" sz="6000" dirty="0">
                <a:latin typeface="Segoe UI" panose="020B0502040204020203" pitchFamily="34" charset="0"/>
                <a:cs typeface="Segoe UI" panose="020B0502040204020203" pitchFamily="34" charset="0"/>
              </a:rPr>
              <a:t>WHAT DO I DO NOW? </a:t>
            </a:r>
          </a:p>
        </p:txBody>
      </p:sp>
      <p:sp>
        <p:nvSpPr>
          <p:cNvPr id="3" name="Content Placeholder 2">
            <a:extLst>
              <a:ext uri="{FF2B5EF4-FFF2-40B4-BE49-F238E27FC236}">
                <a16:creationId xmlns:a16="http://schemas.microsoft.com/office/drawing/2014/main" id="{569E5BB8-A2DB-E969-90CC-CCD1C34AEDEF}"/>
              </a:ext>
            </a:extLst>
          </p:cNvPr>
          <p:cNvSpPr>
            <a:spLocks noGrp="1"/>
          </p:cNvSpPr>
          <p:nvPr>
            <p:ph idx="1"/>
          </p:nvPr>
        </p:nvSpPr>
        <p:spPr>
          <a:xfrm>
            <a:off x="838200" y="1825625"/>
            <a:ext cx="10515600" cy="4546600"/>
          </a:xfrm>
        </p:spPr>
        <p:txBody>
          <a:bodyPr>
            <a:normAutofit fontScale="70000" lnSpcReduction="20000"/>
          </a:bodyPr>
          <a:lstStyle/>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5200" dirty="0">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5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62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7700" dirty="0">
                <a:effectLst/>
                <a:latin typeface="Segoe UI" panose="020B0502040204020203" pitchFamily="34" charset="0"/>
                <a:ea typeface="Calibri" panose="020F0502020204030204" pitchFamily="34" charset="0"/>
                <a:cs typeface="Segoe UI" panose="020B0502040204020203" pitchFamily="34" charset="0"/>
              </a:rPr>
              <a:t>Follow God from here </a:t>
            </a:r>
            <a:endParaRPr lang="en-US" sz="7700" dirty="0">
              <a:latin typeface="Segoe UI" panose="020B0502040204020203" pitchFamily="34" charset="0"/>
              <a:cs typeface="Segoe UI" panose="020B0502040204020203" pitchFamily="34" charset="0"/>
            </a:endParaRPr>
          </a:p>
          <a:p>
            <a:pPr marL="0" indent="0">
              <a:buNone/>
            </a:pPr>
            <a:endParaRPr lang="en-US" dirty="0"/>
          </a:p>
        </p:txBody>
      </p:sp>
    </p:spTree>
    <p:extLst>
      <p:ext uri="{BB962C8B-B14F-4D97-AF65-F5344CB8AC3E}">
        <p14:creationId xmlns:p14="http://schemas.microsoft.com/office/powerpoint/2010/main" val="5860741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A3EB-A58A-662B-AA96-F96956AFC905}"/>
              </a:ext>
            </a:extLst>
          </p:cNvPr>
          <p:cNvSpPr>
            <a:spLocks noGrp="1"/>
          </p:cNvSpPr>
          <p:nvPr>
            <p:ph type="title"/>
          </p:nvPr>
        </p:nvSpPr>
        <p:spPr/>
        <p:txBody>
          <a:bodyPr>
            <a:normAutofit fontScale="90000"/>
          </a:bodyPr>
          <a:lstStyle/>
          <a:p>
            <a:br>
              <a:rPr lang="en-US" sz="5300" dirty="0">
                <a:effectLst/>
                <a:latin typeface="Segoe UI" panose="020B0502040204020203" pitchFamily="34" charset="0"/>
                <a:ea typeface="Calibri" panose="020F0502020204030204" pitchFamily="34" charset="0"/>
                <a:cs typeface="Segoe UI" panose="020B0502040204020203" pitchFamily="34" charset="0"/>
              </a:rPr>
            </a:br>
            <a:r>
              <a:rPr lang="en-US" sz="6000" dirty="0">
                <a:effectLst/>
                <a:latin typeface="Segoe UI" panose="020B0502040204020203" pitchFamily="34" charset="0"/>
                <a:ea typeface="Calibri" panose="020F0502020204030204" pitchFamily="34" charset="0"/>
                <a:cs typeface="Segoe UI" panose="020B0502040204020203" pitchFamily="34" charset="0"/>
              </a:rPr>
              <a:t>How should the church respond to those who are divorced?</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A0D52BF-07C6-C777-EB6C-30524350097C}"/>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7123090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D0313-F4F9-A96E-E7B0-F3F333A9B7FF}"/>
              </a:ext>
            </a:extLst>
          </p:cNvPr>
          <p:cNvSpPr>
            <a:spLocks noGrp="1"/>
          </p:cNvSpPr>
          <p:nvPr>
            <p:ph type="title"/>
          </p:nvPr>
        </p:nvSpPr>
        <p:spPr/>
        <p:txBody>
          <a:bodyPr/>
          <a:lstStyle/>
          <a:p>
            <a:r>
              <a:rPr lang="en-US" sz="6000" dirty="0">
                <a:latin typeface="Segoe UI" panose="020B0502040204020203" pitchFamily="34" charset="0"/>
                <a:cs typeface="Segoe UI" panose="020B0502040204020203" pitchFamily="34" charset="0"/>
              </a:rPr>
              <a:t>COLOSSIANS 3:12-14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903AC664-BB23-3F6D-40AA-F8942C61D2AB}"/>
              </a:ext>
            </a:extLst>
          </p:cNvPr>
          <p:cNvSpPr>
            <a:spLocks noGrp="1"/>
          </p:cNvSpPr>
          <p:nvPr>
            <p:ph idx="1"/>
          </p:nvPr>
        </p:nvSpPr>
        <p:spPr/>
        <p:txBody>
          <a:bodyPr>
            <a:normAutofit/>
          </a:bodyPr>
          <a:lstStyle/>
          <a:p>
            <a:pPr marL="0" indent="0">
              <a:buNone/>
            </a:pP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12</a:t>
            </a:r>
            <a:r>
              <a:rPr lang="en-US" sz="4000" dirty="0">
                <a:effectLst/>
                <a:latin typeface="Segoe UI" panose="020B0502040204020203" pitchFamily="34" charset="0"/>
                <a:ea typeface="Calibri" panose="020F0502020204030204" pitchFamily="34" charset="0"/>
                <a:cs typeface="Segoe UI" panose="020B0502040204020203" pitchFamily="34" charset="0"/>
              </a:rPr>
              <a:t>…put on compassion, kindness, humility, gentleness, and patience,</a:t>
            </a:r>
            <a:endParaRPr lang="en-US" dirty="0"/>
          </a:p>
        </p:txBody>
      </p:sp>
    </p:spTree>
    <p:extLst>
      <p:ext uri="{BB962C8B-B14F-4D97-AF65-F5344CB8AC3E}">
        <p14:creationId xmlns:p14="http://schemas.microsoft.com/office/powerpoint/2010/main" val="24796080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D0313-F4F9-A96E-E7B0-F3F333A9B7FF}"/>
              </a:ext>
            </a:extLst>
          </p:cNvPr>
          <p:cNvSpPr>
            <a:spLocks noGrp="1"/>
          </p:cNvSpPr>
          <p:nvPr>
            <p:ph type="title"/>
          </p:nvPr>
        </p:nvSpPr>
        <p:spPr/>
        <p:txBody>
          <a:bodyPr/>
          <a:lstStyle/>
          <a:p>
            <a:r>
              <a:rPr lang="en-US" sz="6000" dirty="0">
                <a:latin typeface="Segoe UI" panose="020B0502040204020203" pitchFamily="34" charset="0"/>
                <a:cs typeface="Segoe UI" panose="020B0502040204020203" pitchFamily="34" charset="0"/>
              </a:rPr>
              <a:t>COLOSSIANS 3:12-14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903AC664-BB23-3F6D-40AA-F8942C61D2AB}"/>
              </a:ext>
            </a:extLst>
          </p:cNvPr>
          <p:cNvSpPr>
            <a:spLocks noGrp="1"/>
          </p:cNvSpPr>
          <p:nvPr>
            <p:ph idx="1"/>
          </p:nvPr>
        </p:nvSpPr>
        <p:spPr/>
        <p:txBody>
          <a:bodyPr>
            <a:normAutofit/>
          </a:bodyPr>
          <a:lstStyle/>
          <a:p>
            <a:pPr marL="0" indent="0">
              <a:buNone/>
            </a:pP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13 </a:t>
            </a:r>
            <a:r>
              <a:rPr lang="en-US" sz="4000" dirty="0">
                <a:effectLst/>
                <a:latin typeface="Segoe UI" panose="020B0502040204020203" pitchFamily="34" charset="0"/>
                <a:ea typeface="Calibri" panose="020F0502020204030204" pitchFamily="34" charset="0"/>
                <a:cs typeface="Segoe UI" panose="020B0502040204020203" pitchFamily="34" charset="0"/>
              </a:rPr>
              <a:t>bearing with one another and forgiving one another if anyone has a grievance against another. Just as the Lord has forgiven you, so you are also to forgive. </a:t>
            </a:r>
            <a:endParaRPr lang="en-US" dirty="0"/>
          </a:p>
        </p:txBody>
      </p:sp>
    </p:spTree>
    <p:extLst>
      <p:ext uri="{BB962C8B-B14F-4D97-AF65-F5344CB8AC3E}">
        <p14:creationId xmlns:p14="http://schemas.microsoft.com/office/powerpoint/2010/main" val="18941013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D0313-F4F9-A96E-E7B0-F3F333A9B7FF}"/>
              </a:ext>
            </a:extLst>
          </p:cNvPr>
          <p:cNvSpPr>
            <a:spLocks noGrp="1"/>
          </p:cNvSpPr>
          <p:nvPr>
            <p:ph type="title"/>
          </p:nvPr>
        </p:nvSpPr>
        <p:spPr/>
        <p:txBody>
          <a:bodyPr/>
          <a:lstStyle/>
          <a:p>
            <a:r>
              <a:rPr lang="en-US" sz="6000" dirty="0">
                <a:latin typeface="Segoe UI" panose="020B0502040204020203" pitchFamily="34" charset="0"/>
                <a:cs typeface="Segoe UI" panose="020B0502040204020203" pitchFamily="34" charset="0"/>
              </a:rPr>
              <a:t>COLOSSIANS 3:12-14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903AC664-BB23-3F6D-40AA-F8942C61D2AB}"/>
              </a:ext>
            </a:extLst>
          </p:cNvPr>
          <p:cNvSpPr>
            <a:spLocks noGrp="1"/>
          </p:cNvSpPr>
          <p:nvPr>
            <p:ph idx="1"/>
          </p:nvPr>
        </p:nvSpPr>
        <p:spPr/>
        <p:txBody>
          <a:bodyPr>
            <a:normAutofit/>
          </a:bodyPr>
          <a:lstStyle/>
          <a:p>
            <a:pPr marL="0" indent="0">
              <a:buNone/>
            </a:pPr>
            <a:r>
              <a:rPr lang="en-US" sz="4000" baseline="30000" dirty="0">
                <a:effectLst/>
                <a:latin typeface="Segoe UI" panose="020B0502040204020203" pitchFamily="34" charset="0"/>
                <a:ea typeface="Calibri" panose="020F0502020204030204" pitchFamily="34" charset="0"/>
                <a:cs typeface="Segoe UI" panose="020B0502040204020203" pitchFamily="34" charset="0"/>
              </a:rPr>
              <a:t>14 </a:t>
            </a:r>
            <a:r>
              <a:rPr lang="en-US" sz="4000" dirty="0">
                <a:effectLst/>
                <a:latin typeface="Segoe UI" panose="020B0502040204020203" pitchFamily="34" charset="0"/>
                <a:ea typeface="Calibri" panose="020F0502020204030204" pitchFamily="34" charset="0"/>
                <a:cs typeface="Segoe UI" panose="020B0502040204020203" pitchFamily="34" charset="0"/>
              </a:rPr>
              <a:t>Above all, put on love, which is the perfect bond of unity. </a:t>
            </a:r>
          </a:p>
          <a:p>
            <a:endParaRPr lang="en-US" dirty="0"/>
          </a:p>
        </p:txBody>
      </p:sp>
    </p:spTree>
    <p:extLst>
      <p:ext uri="{BB962C8B-B14F-4D97-AF65-F5344CB8AC3E}">
        <p14:creationId xmlns:p14="http://schemas.microsoft.com/office/powerpoint/2010/main" val="4006003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0E42-56AD-44D4-66F2-17C999F5B41C}"/>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MATTHEW 19:3-9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BD266A6E-8A57-DC18-1467-7CA1A8039BAE}"/>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Times New Roman" panose="02020603050405020304" pitchFamily="18" charset="0"/>
                <a:cs typeface="Segoe UI" panose="020B0502040204020203" pitchFamily="34" charset="0"/>
              </a:rPr>
              <a:t>3 </a:t>
            </a:r>
            <a:r>
              <a:rPr lang="en-US" sz="4000" dirty="0">
                <a:effectLst/>
                <a:latin typeface="Segoe UI" panose="020B0502040204020203" pitchFamily="34" charset="0"/>
                <a:ea typeface="Times New Roman" panose="02020603050405020304" pitchFamily="18" charset="0"/>
                <a:cs typeface="Segoe UI" panose="020B0502040204020203" pitchFamily="34" charset="0"/>
              </a:rPr>
              <a:t>Some Pharisees approached him to test him. They asked, “Is it lawful for a man to divorce his wife on any grounds?” </a:t>
            </a:r>
            <a:endParaRPr lang="en-US" sz="4000" dirty="0">
              <a:effectLst/>
              <a:latin typeface="Segoe UI" panose="020B0502040204020203" pitchFamily="34" charset="0"/>
              <a:ea typeface="Calibri" panose="020F0502020204030204" pitchFamily="34" charset="0"/>
              <a:cs typeface="Segoe UI" panose="020B0502040204020203" pitchFamily="34" charset="0"/>
            </a:endParaRPr>
          </a:p>
          <a:p>
            <a:pPr marL="0" indent="0">
              <a:buNone/>
            </a:pPr>
            <a:endParaRPr lang="en-US" dirty="0"/>
          </a:p>
        </p:txBody>
      </p:sp>
    </p:spTree>
    <p:extLst>
      <p:ext uri="{BB962C8B-B14F-4D97-AF65-F5344CB8AC3E}">
        <p14:creationId xmlns:p14="http://schemas.microsoft.com/office/powerpoint/2010/main" val="13719931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A3EB-A58A-662B-AA96-F96956AFC905}"/>
              </a:ext>
            </a:extLst>
          </p:cNvPr>
          <p:cNvSpPr>
            <a:spLocks noGrp="1"/>
          </p:cNvSpPr>
          <p:nvPr>
            <p:ph type="title"/>
          </p:nvPr>
        </p:nvSpPr>
        <p:spPr/>
        <p:txBody>
          <a:bodyPr>
            <a:normAutofit fontScale="90000"/>
          </a:bodyPr>
          <a:lstStyle/>
          <a:p>
            <a:br>
              <a:rPr lang="en-US" sz="5300" dirty="0">
                <a:effectLst/>
                <a:latin typeface="Segoe UI" panose="020B0502040204020203" pitchFamily="34" charset="0"/>
                <a:ea typeface="Calibri" panose="020F0502020204030204" pitchFamily="34" charset="0"/>
                <a:cs typeface="Segoe UI" panose="020B0502040204020203" pitchFamily="34" charset="0"/>
              </a:rPr>
            </a:br>
            <a:r>
              <a:rPr lang="en-US" sz="6000" dirty="0">
                <a:effectLst/>
                <a:latin typeface="Segoe UI" panose="020B0502040204020203" pitchFamily="34" charset="0"/>
                <a:ea typeface="Calibri" panose="020F0502020204030204" pitchFamily="34" charset="0"/>
                <a:cs typeface="Segoe UI" panose="020B0502040204020203" pitchFamily="34" charset="0"/>
              </a:rPr>
              <a:t>How should the church respond to those who are divorced?</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A0D52BF-07C6-C777-EB6C-30524350097C}"/>
              </a:ext>
            </a:extLst>
          </p:cNvPr>
          <p:cNvSpPr>
            <a:spLocks noGrp="1"/>
          </p:cNvSpPr>
          <p:nvPr>
            <p:ph idx="1"/>
          </p:nvPr>
        </p:nvSpPr>
        <p:spPr/>
        <p:txBody>
          <a:bodyPr/>
          <a:lstStyle/>
          <a:p>
            <a:pPr marL="0" marR="0" indent="0">
              <a:spcBef>
                <a:spcPts val="0"/>
              </a:spcBef>
              <a:spcAft>
                <a:spcPts val="0"/>
              </a:spcAft>
              <a:buNone/>
            </a:pPr>
            <a:endParaRPr lang="en-US" sz="40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1. Uphold God’s design for marriage</a:t>
            </a:r>
          </a:p>
          <a:p>
            <a:pPr marL="0" indent="0">
              <a:buNone/>
            </a:pPr>
            <a:endParaRPr lang="en-US" dirty="0"/>
          </a:p>
        </p:txBody>
      </p:sp>
    </p:spTree>
    <p:extLst>
      <p:ext uri="{BB962C8B-B14F-4D97-AF65-F5344CB8AC3E}">
        <p14:creationId xmlns:p14="http://schemas.microsoft.com/office/powerpoint/2010/main" val="41266782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A3EB-A58A-662B-AA96-F96956AFC905}"/>
              </a:ext>
            </a:extLst>
          </p:cNvPr>
          <p:cNvSpPr>
            <a:spLocks noGrp="1"/>
          </p:cNvSpPr>
          <p:nvPr>
            <p:ph type="title"/>
          </p:nvPr>
        </p:nvSpPr>
        <p:spPr/>
        <p:txBody>
          <a:bodyPr>
            <a:normAutofit fontScale="90000"/>
          </a:bodyPr>
          <a:lstStyle/>
          <a:p>
            <a:br>
              <a:rPr lang="en-US" sz="5300" dirty="0">
                <a:effectLst/>
                <a:latin typeface="Segoe UI" panose="020B0502040204020203" pitchFamily="34" charset="0"/>
                <a:ea typeface="Calibri" panose="020F0502020204030204" pitchFamily="34" charset="0"/>
                <a:cs typeface="Segoe UI" panose="020B0502040204020203" pitchFamily="34" charset="0"/>
              </a:rPr>
            </a:br>
            <a:r>
              <a:rPr lang="en-US" sz="6000" dirty="0">
                <a:effectLst/>
                <a:latin typeface="Segoe UI" panose="020B0502040204020203" pitchFamily="34" charset="0"/>
                <a:ea typeface="Calibri" panose="020F0502020204030204" pitchFamily="34" charset="0"/>
                <a:cs typeface="Segoe UI" panose="020B0502040204020203" pitchFamily="34" charset="0"/>
              </a:rPr>
              <a:t>How should the church respond to those who are divorced?</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A0D52BF-07C6-C777-EB6C-30524350097C}"/>
              </a:ext>
            </a:extLst>
          </p:cNvPr>
          <p:cNvSpPr>
            <a:spLocks noGrp="1"/>
          </p:cNvSpPr>
          <p:nvPr>
            <p:ph idx="1"/>
          </p:nvPr>
        </p:nvSpPr>
        <p:spPr/>
        <p:txBody>
          <a:bodyPr/>
          <a:lstStyle/>
          <a:p>
            <a:pPr marL="0" marR="0" indent="0">
              <a:spcBef>
                <a:spcPts val="0"/>
              </a:spcBef>
              <a:spcAft>
                <a:spcPts val="0"/>
              </a:spcAft>
              <a:buNone/>
            </a:pPr>
            <a:endParaRPr lang="en-US" sz="40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1. Uphold God’s design for marriage</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2. Point people to Jesus</a:t>
            </a:r>
          </a:p>
          <a:p>
            <a:pPr marL="0" indent="0">
              <a:buNone/>
            </a:pPr>
            <a:endParaRPr lang="en-US" dirty="0"/>
          </a:p>
        </p:txBody>
      </p:sp>
    </p:spTree>
    <p:extLst>
      <p:ext uri="{BB962C8B-B14F-4D97-AF65-F5344CB8AC3E}">
        <p14:creationId xmlns:p14="http://schemas.microsoft.com/office/powerpoint/2010/main" val="17330077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A3EB-A58A-662B-AA96-F96956AFC905}"/>
              </a:ext>
            </a:extLst>
          </p:cNvPr>
          <p:cNvSpPr>
            <a:spLocks noGrp="1"/>
          </p:cNvSpPr>
          <p:nvPr>
            <p:ph type="title"/>
          </p:nvPr>
        </p:nvSpPr>
        <p:spPr/>
        <p:txBody>
          <a:bodyPr>
            <a:normAutofit fontScale="90000"/>
          </a:bodyPr>
          <a:lstStyle/>
          <a:p>
            <a:br>
              <a:rPr lang="en-US" sz="5300" dirty="0">
                <a:effectLst/>
                <a:latin typeface="Segoe UI" panose="020B0502040204020203" pitchFamily="34" charset="0"/>
                <a:ea typeface="Calibri" panose="020F0502020204030204" pitchFamily="34" charset="0"/>
                <a:cs typeface="Segoe UI" panose="020B0502040204020203" pitchFamily="34" charset="0"/>
              </a:rPr>
            </a:br>
            <a:r>
              <a:rPr lang="en-US" sz="6000" dirty="0">
                <a:effectLst/>
                <a:latin typeface="Segoe UI" panose="020B0502040204020203" pitchFamily="34" charset="0"/>
                <a:ea typeface="Calibri" panose="020F0502020204030204" pitchFamily="34" charset="0"/>
                <a:cs typeface="Segoe UI" panose="020B0502040204020203" pitchFamily="34" charset="0"/>
              </a:rPr>
              <a:t>How should the church respond to those who are divorced?</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A0D52BF-07C6-C777-EB6C-30524350097C}"/>
              </a:ext>
            </a:extLst>
          </p:cNvPr>
          <p:cNvSpPr>
            <a:spLocks noGrp="1"/>
          </p:cNvSpPr>
          <p:nvPr>
            <p:ph idx="1"/>
          </p:nvPr>
        </p:nvSpPr>
        <p:spPr/>
        <p:txBody>
          <a:bodyPr/>
          <a:lstStyle/>
          <a:p>
            <a:pPr marL="0" marR="0" indent="0">
              <a:spcBef>
                <a:spcPts val="0"/>
              </a:spcBef>
              <a:spcAft>
                <a:spcPts val="0"/>
              </a:spcAft>
              <a:buNone/>
            </a:pPr>
            <a:endParaRPr lang="en-US" sz="40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1. Uphold God’s design for marriage</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2. Point people to Jesus</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3. Reflect God’s grace</a:t>
            </a:r>
          </a:p>
          <a:p>
            <a:pPr marL="0" indent="0">
              <a:buNone/>
            </a:pPr>
            <a:endParaRPr lang="en-US" dirty="0"/>
          </a:p>
        </p:txBody>
      </p:sp>
    </p:spTree>
    <p:extLst>
      <p:ext uri="{BB962C8B-B14F-4D97-AF65-F5344CB8AC3E}">
        <p14:creationId xmlns:p14="http://schemas.microsoft.com/office/powerpoint/2010/main" val="6174232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A3EB-A58A-662B-AA96-F96956AFC905}"/>
              </a:ext>
            </a:extLst>
          </p:cNvPr>
          <p:cNvSpPr>
            <a:spLocks noGrp="1"/>
          </p:cNvSpPr>
          <p:nvPr>
            <p:ph type="title"/>
          </p:nvPr>
        </p:nvSpPr>
        <p:spPr/>
        <p:txBody>
          <a:bodyPr>
            <a:normAutofit fontScale="90000"/>
          </a:bodyPr>
          <a:lstStyle/>
          <a:p>
            <a:br>
              <a:rPr lang="en-US" sz="5300" dirty="0">
                <a:effectLst/>
                <a:latin typeface="Segoe UI" panose="020B0502040204020203" pitchFamily="34" charset="0"/>
                <a:ea typeface="Calibri" panose="020F0502020204030204" pitchFamily="34" charset="0"/>
                <a:cs typeface="Segoe UI" panose="020B0502040204020203" pitchFamily="34" charset="0"/>
              </a:rPr>
            </a:br>
            <a:r>
              <a:rPr lang="en-US" sz="6000" dirty="0">
                <a:effectLst/>
                <a:latin typeface="Segoe UI" panose="020B0502040204020203" pitchFamily="34" charset="0"/>
                <a:ea typeface="Calibri" panose="020F0502020204030204" pitchFamily="34" charset="0"/>
                <a:cs typeface="Segoe UI" panose="020B0502040204020203" pitchFamily="34" charset="0"/>
              </a:rPr>
              <a:t>How should the church respond to those who are divorced?</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A0D52BF-07C6-C777-EB6C-30524350097C}"/>
              </a:ext>
            </a:extLst>
          </p:cNvPr>
          <p:cNvSpPr>
            <a:spLocks noGrp="1"/>
          </p:cNvSpPr>
          <p:nvPr>
            <p:ph idx="1"/>
          </p:nvPr>
        </p:nvSpPr>
        <p:spPr/>
        <p:txBody>
          <a:bodyPr/>
          <a:lstStyle/>
          <a:p>
            <a:pPr marL="0" marR="0" indent="0">
              <a:spcBef>
                <a:spcPts val="0"/>
              </a:spcBef>
              <a:spcAft>
                <a:spcPts val="0"/>
              </a:spcAft>
              <a:buNone/>
            </a:pPr>
            <a:endParaRPr lang="en-US" sz="40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1. Uphold God’s design for marriage</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2. Point people to Jesus</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3. Reflect God’s grace</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4. Help people understand God’s forgiveness</a:t>
            </a:r>
          </a:p>
          <a:p>
            <a:pPr marL="0" indent="0">
              <a:buNone/>
            </a:pPr>
            <a:endParaRPr lang="en-US" dirty="0"/>
          </a:p>
        </p:txBody>
      </p:sp>
    </p:spTree>
    <p:extLst>
      <p:ext uri="{BB962C8B-B14F-4D97-AF65-F5344CB8AC3E}">
        <p14:creationId xmlns:p14="http://schemas.microsoft.com/office/powerpoint/2010/main" val="4865984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92CD0-F0DA-5DE0-CA2E-DFBCB3F7026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A437132-E601-2710-9448-C833F105E9F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819808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C0F11-344A-DF04-CFF6-011FCF1540F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6964D25-B898-0875-054D-79B2142CA90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69844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0E42-56AD-44D4-66F2-17C999F5B41C}"/>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MATTHEW 19:3-9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BD266A6E-8A57-DC18-1467-7CA1A8039BAE}"/>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Times New Roman" panose="02020603050405020304" pitchFamily="18" charset="0"/>
                <a:cs typeface="Segoe UI" panose="020B0502040204020203" pitchFamily="34" charset="0"/>
              </a:rPr>
              <a:t>4 </a:t>
            </a:r>
            <a:r>
              <a:rPr lang="en-US" sz="4000" dirty="0">
                <a:effectLst/>
                <a:latin typeface="Segoe UI" panose="020B0502040204020203" pitchFamily="34" charset="0"/>
                <a:ea typeface="Times New Roman" panose="02020603050405020304" pitchFamily="18" charset="0"/>
                <a:cs typeface="Segoe UI" panose="020B0502040204020203" pitchFamily="34" charset="0"/>
              </a:rPr>
              <a:t>“Haven’t you read,” he replied, “that he who created them in the beginning made them male and female, </a:t>
            </a:r>
            <a:r>
              <a:rPr lang="en-US" sz="4000" baseline="30000" dirty="0">
                <a:effectLst/>
                <a:latin typeface="Segoe UI" panose="020B0502040204020203" pitchFamily="34" charset="0"/>
                <a:ea typeface="Times New Roman" panose="02020603050405020304" pitchFamily="18" charset="0"/>
                <a:cs typeface="Segoe UI" panose="020B0502040204020203" pitchFamily="34" charset="0"/>
              </a:rPr>
              <a:t>5 </a:t>
            </a:r>
            <a:r>
              <a:rPr lang="en-US" sz="4000" dirty="0">
                <a:effectLst/>
                <a:latin typeface="Segoe UI" panose="020B0502040204020203" pitchFamily="34" charset="0"/>
                <a:ea typeface="Times New Roman" panose="02020603050405020304" pitchFamily="18" charset="0"/>
                <a:cs typeface="Segoe UI" panose="020B0502040204020203" pitchFamily="34" charset="0"/>
              </a:rPr>
              <a:t>and he also said, ‘For this reason a man will leave his father and mother and be joined to his wife, and the two will become one flesh’? </a:t>
            </a:r>
            <a:endParaRPr lang="en-US" sz="40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4300" dirty="0">
                <a:effectLst/>
                <a:latin typeface="Segoe UI" panose="020B0502040204020203" pitchFamily="34" charset="0"/>
                <a:ea typeface="Times New Roman" panose="02020603050405020304" pitchFamily="18" charset="0"/>
                <a:cs typeface="Segoe UI" panose="020B0502040204020203" pitchFamily="34" charset="0"/>
              </a:rPr>
              <a:t> </a:t>
            </a:r>
            <a:endParaRPr lang="en-US" sz="4300" dirty="0">
              <a:effectLst/>
              <a:latin typeface="Segoe UI" panose="020B0502040204020203" pitchFamily="34" charset="0"/>
              <a:ea typeface="Calibri" panose="020F0502020204030204" pitchFamily="34" charset="0"/>
              <a:cs typeface="Segoe UI" panose="020B0502040204020203" pitchFamily="34" charset="0"/>
            </a:endParaRPr>
          </a:p>
          <a:p>
            <a:pPr marL="0" indent="0">
              <a:buNone/>
            </a:pPr>
            <a:endParaRPr lang="en-US" dirty="0"/>
          </a:p>
        </p:txBody>
      </p:sp>
    </p:spTree>
    <p:extLst>
      <p:ext uri="{BB962C8B-B14F-4D97-AF65-F5344CB8AC3E}">
        <p14:creationId xmlns:p14="http://schemas.microsoft.com/office/powerpoint/2010/main" val="1920769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0E42-56AD-44D4-66F2-17C999F5B41C}"/>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MATTHEW 19:3-9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BD266A6E-8A57-DC18-1467-7CA1A8039BAE}"/>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Times New Roman" panose="02020603050405020304" pitchFamily="18" charset="0"/>
                <a:cs typeface="Segoe UI" panose="020B0502040204020203" pitchFamily="34" charset="0"/>
              </a:rPr>
              <a:t>6 </a:t>
            </a:r>
            <a:r>
              <a:rPr lang="en-US" sz="4000" dirty="0">
                <a:effectLst/>
                <a:latin typeface="Segoe UI" panose="020B0502040204020203" pitchFamily="34" charset="0"/>
                <a:ea typeface="Times New Roman" panose="02020603050405020304" pitchFamily="18" charset="0"/>
                <a:cs typeface="Segoe UI" panose="020B0502040204020203" pitchFamily="34" charset="0"/>
              </a:rPr>
              <a:t>So they are no longer two, but one flesh. Therefore, what God has joined together, let no one separate.” </a:t>
            </a:r>
            <a:endParaRPr lang="en-US" sz="4000" dirty="0">
              <a:effectLst/>
              <a:latin typeface="Segoe UI" panose="020B0502040204020203" pitchFamily="34" charset="0"/>
              <a:ea typeface="Calibri" panose="020F0502020204030204" pitchFamily="34" charset="0"/>
              <a:cs typeface="Segoe UI" panose="020B0502040204020203" pitchFamily="34" charset="0"/>
            </a:endParaRPr>
          </a:p>
          <a:p>
            <a:pPr marL="0" indent="0">
              <a:buNone/>
            </a:pPr>
            <a:endParaRPr lang="en-US" dirty="0"/>
          </a:p>
        </p:txBody>
      </p:sp>
    </p:spTree>
    <p:extLst>
      <p:ext uri="{BB962C8B-B14F-4D97-AF65-F5344CB8AC3E}">
        <p14:creationId xmlns:p14="http://schemas.microsoft.com/office/powerpoint/2010/main" val="876825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0E42-56AD-44D4-66F2-17C999F5B41C}"/>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MATTHEW 19:3-9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BD266A6E-8A57-DC18-1467-7CA1A8039BAE}"/>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Times New Roman" panose="02020603050405020304" pitchFamily="18" charset="0"/>
                <a:cs typeface="Segoe UI" panose="020B0502040204020203" pitchFamily="34" charset="0"/>
              </a:rPr>
              <a:t>7 </a:t>
            </a:r>
            <a:r>
              <a:rPr lang="en-US" sz="4000" dirty="0">
                <a:effectLst/>
                <a:latin typeface="Segoe UI" panose="020B0502040204020203" pitchFamily="34" charset="0"/>
                <a:ea typeface="Times New Roman" panose="02020603050405020304" pitchFamily="18" charset="0"/>
                <a:cs typeface="Segoe UI" panose="020B0502040204020203" pitchFamily="34" charset="0"/>
              </a:rPr>
              <a:t>“Why then,” they asked him, “did Moses command us to give divorce papers and to send her away?”</a:t>
            </a:r>
            <a:endParaRPr lang="en-US" sz="40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4300" dirty="0">
                <a:effectLst/>
                <a:latin typeface="Segoe UI" panose="020B0502040204020203" pitchFamily="34" charset="0"/>
                <a:ea typeface="Times New Roman" panose="02020603050405020304" pitchFamily="18" charset="0"/>
                <a:cs typeface="Segoe UI" panose="020B0502040204020203" pitchFamily="34" charset="0"/>
              </a:rPr>
              <a:t> </a:t>
            </a:r>
            <a:endParaRPr lang="en-US" dirty="0"/>
          </a:p>
        </p:txBody>
      </p:sp>
    </p:spTree>
    <p:extLst>
      <p:ext uri="{BB962C8B-B14F-4D97-AF65-F5344CB8AC3E}">
        <p14:creationId xmlns:p14="http://schemas.microsoft.com/office/powerpoint/2010/main" val="1532808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0E42-56AD-44D4-66F2-17C999F5B41C}"/>
              </a:ext>
            </a:extLst>
          </p:cNvPr>
          <p:cNvSpPr>
            <a:spLocks noGrp="1"/>
          </p:cNvSpPr>
          <p:nvPr>
            <p:ph type="title"/>
          </p:nvPr>
        </p:nvSpPr>
        <p:spPr/>
        <p:txBody>
          <a:bodyPr>
            <a:normAutofit/>
          </a:bodyPr>
          <a:lstStyle/>
          <a:p>
            <a:endParaRPr lang="en-US" sz="4000" dirty="0">
              <a:latin typeface="Segoe UI" panose="020B0502040204020203" pitchFamily="34" charset="0"/>
              <a:cs typeface="Segoe UI" panose="020B0502040204020203" pitchFamily="34" charset="0"/>
            </a:endParaRPr>
          </a:p>
        </p:txBody>
      </p:sp>
      <p:sp>
        <p:nvSpPr>
          <p:cNvPr id="3" name="Content Placeholder 2">
            <a:extLst>
              <a:ext uri="{FF2B5EF4-FFF2-40B4-BE49-F238E27FC236}">
                <a16:creationId xmlns:a16="http://schemas.microsoft.com/office/drawing/2014/main" id="{BD266A6E-8A57-DC18-1467-7CA1A8039BAE}"/>
              </a:ext>
            </a:extLst>
          </p:cNvPr>
          <p:cNvSpPr>
            <a:spLocks noGrp="1"/>
          </p:cNvSpPr>
          <p:nvPr>
            <p:ph idx="1"/>
          </p:nvPr>
        </p:nvSpPr>
        <p:spPr/>
        <p:txBody>
          <a:bodyPr>
            <a:normAutofit/>
          </a:bodyPr>
          <a:lstStyle/>
          <a:p>
            <a:pPr marL="0" marR="0" indent="0">
              <a:spcBef>
                <a:spcPts val="0"/>
              </a:spcBef>
              <a:spcAft>
                <a:spcPts val="0"/>
              </a:spcAft>
              <a:buNone/>
            </a:pPr>
            <a:r>
              <a:rPr lang="en-US" sz="4300" b="1" u="sng" dirty="0">
                <a:effectLst/>
                <a:latin typeface="Segoe UI" panose="020B0502040204020203" pitchFamily="34" charset="0"/>
                <a:ea typeface="Calibri" panose="020F0502020204030204" pitchFamily="34" charset="0"/>
                <a:cs typeface="Segoe UI" panose="020B0502040204020203" pitchFamily="34" charset="0"/>
              </a:rPr>
              <a:t>Deuteronomy 24:1</a:t>
            </a:r>
            <a:r>
              <a:rPr lang="en-US" sz="4300" dirty="0">
                <a:effectLst/>
                <a:latin typeface="Segoe UI" panose="020B0502040204020203" pitchFamily="34" charset="0"/>
                <a:ea typeface="Calibri" panose="020F0502020204030204" pitchFamily="34" charset="0"/>
                <a:cs typeface="Segoe UI" panose="020B0502040204020203" pitchFamily="34" charset="0"/>
              </a:rPr>
              <a:t> CSB</a:t>
            </a:r>
          </a:p>
          <a:p>
            <a:pPr marL="0" marR="0" indent="0">
              <a:spcBef>
                <a:spcPts val="0"/>
              </a:spcBef>
              <a:spcAft>
                <a:spcPts val="0"/>
              </a:spcAft>
              <a:buNone/>
            </a:pPr>
            <a:r>
              <a:rPr lang="en-US" sz="4000" dirty="0">
                <a:effectLst/>
                <a:latin typeface="Segoe UI" panose="020B0502040204020203" pitchFamily="34" charset="0"/>
                <a:ea typeface="Calibri" panose="020F0502020204030204" pitchFamily="34" charset="0"/>
                <a:cs typeface="Segoe UI" panose="020B0502040204020203" pitchFamily="34" charset="0"/>
              </a:rPr>
              <a:t>If a man marries a woman, but she becomes </a:t>
            </a:r>
            <a:r>
              <a:rPr lang="en-US" sz="4000" b="1" dirty="0">
                <a:effectLst/>
                <a:latin typeface="Segoe UI" panose="020B0502040204020203" pitchFamily="34" charset="0"/>
                <a:ea typeface="Calibri" panose="020F0502020204030204" pitchFamily="34" charset="0"/>
                <a:cs typeface="Segoe UI" panose="020B0502040204020203" pitchFamily="34" charset="0"/>
              </a:rPr>
              <a:t>displeasing</a:t>
            </a:r>
            <a:r>
              <a:rPr lang="en-US" sz="4000" dirty="0">
                <a:effectLst/>
                <a:latin typeface="Segoe UI" panose="020B0502040204020203" pitchFamily="34" charset="0"/>
                <a:ea typeface="Calibri" panose="020F0502020204030204" pitchFamily="34" charset="0"/>
                <a:cs typeface="Segoe UI" panose="020B0502040204020203" pitchFamily="34" charset="0"/>
              </a:rPr>
              <a:t> to him because he finds </a:t>
            </a:r>
            <a:r>
              <a:rPr lang="en-US" sz="4000" b="1" dirty="0">
                <a:effectLst/>
                <a:latin typeface="Segoe UI" panose="020B0502040204020203" pitchFamily="34" charset="0"/>
                <a:ea typeface="Calibri" panose="020F0502020204030204" pitchFamily="34" charset="0"/>
                <a:cs typeface="Segoe UI" panose="020B0502040204020203" pitchFamily="34" charset="0"/>
              </a:rPr>
              <a:t>something indecent</a:t>
            </a:r>
            <a:r>
              <a:rPr lang="en-US" sz="4000" dirty="0">
                <a:effectLst/>
                <a:latin typeface="Segoe UI" panose="020B0502040204020203" pitchFamily="34" charset="0"/>
                <a:ea typeface="Calibri" panose="020F0502020204030204" pitchFamily="34" charset="0"/>
                <a:cs typeface="Segoe UI" panose="020B0502040204020203" pitchFamily="34" charset="0"/>
              </a:rPr>
              <a:t> about her, he may write her a </a:t>
            </a:r>
            <a:r>
              <a:rPr lang="en-US" sz="4000" b="1" dirty="0">
                <a:effectLst/>
                <a:latin typeface="Segoe UI" panose="020B0502040204020203" pitchFamily="34" charset="0"/>
                <a:ea typeface="Calibri" panose="020F0502020204030204" pitchFamily="34" charset="0"/>
                <a:cs typeface="Segoe UI" panose="020B0502040204020203" pitchFamily="34" charset="0"/>
              </a:rPr>
              <a:t>divorce certificate</a:t>
            </a:r>
            <a:r>
              <a:rPr lang="en-US" sz="4000" dirty="0">
                <a:effectLst/>
                <a:latin typeface="Segoe UI" panose="020B0502040204020203" pitchFamily="34" charset="0"/>
                <a:ea typeface="Calibri" panose="020F0502020204030204" pitchFamily="34" charset="0"/>
                <a:cs typeface="Segoe UI" panose="020B0502040204020203" pitchFamily="34" charset="0"/>
              </a:rPr>
              <a:t>, hand it to her, and send her away from his house.</a:t>
            </a:r>
          </a:p>
          <a:p>
            <a:pPr marL="0" indent="0">
              <a:buNone/>
            </a:pPr>
            <a:endParaRPr lang="en-US" dirty="0"/>
          </a:p>
        </p:txBody>
      </p:sp>
    </p:spTree>
    <p:extLst>
      <p:ext uri="{BB962C8B-B14F-4D97-AF65-F5344CB8AC3E}">
        <p14:creationId xmlns:p14="http://schemas.microsoft.com/office/powerpoint/2010/main" val="3756496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0E42-56AD-44D4-66F2-17C999F5B41C}"/>
              </a:ext>
            </a:extLst>
          </p:cNvPr>
          <p:cNvSpPr>
            <a:spLocks noGrp="1"/>
          </p:cNvSpPr>
          <p:nvPr>
            <p:ph type="title"/>
          </p:nvPr>
        </p:nvSpPr>
        <p:spPr/>
        <p:txBody>
          <a:bodyPr>
            <a:normAutofit/>
          </a:bodyPr>
          <a:lstStyle/>
          <a:p>
            <a:r>
              <a:rPr lang="en-US" sz="6000" dirty="0">
                <a:latin typeface="Segoe UI" panose="020B0502040204020203" pitchFamily="34" charset="0"/>
                <a:cs typeface="Segoe UI" panose="020B0502040204020203" pitchFamily="34" charset="0"/>
              </a:rPr>
              <a:t>MATTHEW 19:3-9 </a:t>
            </a:r>
            <a:r>
              <a:rPr lang="en-US" sz="4000" dirty="0">
                <a:latin typeface="Segoe UI" panose="020B0502040204020203" pitchFamily="34" charset="0"/>
                <a:cs typeface="Segoe UI" panose="020B0502040204020203" pitchFamily="34" charset="0"/>
              </a:rPr>
              <a:t>CSB</a:t>
            </a:r>
          </a:p>
        </p:txBody>
      </p:sp>
      <p:sp>
        <p:nvSpPr>
          <p:cNvPr id="3" name="Content Placeholder 2">
            <a:extLst>
              <a:ext uri="{FF2B5EF4-FFF2-40B4-BE49-F238E27FC236}">
                <a16:creationId xmlns:a16="http://schemas.microsoft.com/office/drawing/2014/main" id="{BD266A6E-8A57-DC18-1467-7CA1A8039BAE}"/>
              </a:ext>
            </a:extLst>
          </p:cNvPr>
          <p:cNvSpPr>
            <a:spLocks noGrp="1"/>
          </p:cNvSpPr>
          <p:nvPr>
            <p:ph idx="1"/>
          </p:nvPr>
        </p:nvSpPr>
        <p:spPr/>
        <p:txBody>
          <a:bodyPr>
            <a:normAutofit/>
          </a:bodyPr>
          <a:lstStyle/>
          <a:p>
            <a:pPr marL="0" marR="0" indent="0">
              <a:spcBef>
                <a:spcPts val="0"/>
              </a:spcBef>
              <a:spcAft>
                <a:spcPts val="0"/>
              </a:spcAft>
              <a:buNone/>
            </a:pPr>
            <a:r>
              <a:rPr lang="en-US" sz="4000" baseline="30000" dirty="0">
                <a:effectLst/>
                <a:latin typeface="Segoe UI" panose="020B0502040204020203" pitchFamily="34" charset="0"/>
                <a:ea typeface="Times New Roman" panose="02020603050405020304" pitchFamily="18" charset="0"/>
                <a:cs typeface="Segoe UI" panose="020B0502040204020203" pitchFamily="34" charset="0"/>
              </a:rPr>
              <a:t>8 </a:t>
            </a:r>
            <a:r>
              <a:rPr lang="en-US" sz="4000" dirty="0">
                <a:effectLst/>
                <a:latin typeface="Segoe UI" panose="020B0502040204020203" pitchFamily="34" charset="0"/>
                <a:ea typeface="Times New Roman" panose="02020603050405020304" pitchFamily="18" charset="0"/>
                <a:cs typeface="Segoe UI" panose="020B0502040204020203" pitchFamily="34" charset="0"/>
              </a:rPr>
              <a:t>He told them, “Moses permitted you to divorce your wives because of the hardness of your hearts, but it was not like that from the beginning. </a:t>
            </a:r>
            <a:endParaRPr lang="en-US" sz="40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4300" dirty="0">
                <a:effectLst/>
                <a:latin typeface="Segoe UI" panose="020B0502040204020203" pitchFamily="34" charset="0"/>
                <a:ea typeface="Times New Roman" panose="02020603050405020304" pitchFamily="18" charset="0"/>
                <a:cs typeface="Segoe UI" panose="020B0502040204020203" pitchFamily="34" charset="0"/>
              </a:rPr>
              <a:t> </a:t>
            </a:r>
            <a:endParaRPr lang="en-US" sz="4300" dirty="0">
              <a:effectLst/>
              <a:latin typeface="Segoe UI" panose="020B0502040204020203" pitchFamily="34" charset="0"/>
              <a:ea typeface="Calibri" panose="020F0502020204030204" pitchFamily="34" charset="0"/>
              <a:cs typeface="Segoe UI" panose="020B0502040204020203" pitchFamily="34" charset="0"/>
            </a:endParaRPr>
          </a:p>
          <a:p>
            <a:pPr marL="0" indent="0">
              <a:buNone/>
            </a:pPr>
            <a:endParaRPr lang="en-US" dirty="0"/>
          </a:p>
        </p:txBody>
      </p:sp>
    </p:spTree>
    <p:extLst>
      <p:ext uri="{BB962C8B-B14F-4D97-AF65-F5344CB8AC3E}">
        <p14:creationId xmlns:p14="http://schemas.microsoft.com/office/powerpoint/2010/main" val="3499711631"/>
      </p:ext>
    </p:extLst>
  </p:cSld>
  <p:clrMapOvr>
    <a:masterClrMapping/>
  </p:clrMapOvr>
</p:sld>
</file>

<file path=ppt/theme/theme1.xml><?xml version="1.0" encoding="utf-8"?>
<a:theme xmlns:a="http://schemas.openxmlformats.org/drawingml/2006/main" name="Office Theme 2013 - 2022">
  <a:themeElements>
    <a:clrScheme name="Office Them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 2013 - 2022</Template>
  <TotalTime>733</TotalTime>
  <Words>1012</Words>
  <Application>Microsoft Macintosh PowerPoint</Application>
  <PresentationFormat>Widescreen</PresentationFormat>
  <Paragraphs>130</Paragraphs>
  <Slides>45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Calibri</vt:lpstr>
      <vt:lpstr>Calibri Light</vt:lpstr>
      <vt:lpstr>Segoe UI</vt:lpstr>
      <vt:lpstr>Office Theme 2013 - 2022</vt:lpstr>
      <vt:lpstr>PowerPoint Presentation</vt:lpstr>
      <vt:lpstr>MATTHEW 5:31-32 CSB</vt:lpstr>
      <vt:lpstr>MATTHEW 5:31-32 CSB</vt:lpstr>
      <vt:lpstr>MATTHEW 19:3-9 CSB</vt:lpstr>
      <vt:lpstr>MATTHEW 19:3-9 CSB</vt:lpstr>
      <vt:lpstr>MATTHEW 19:3-9 CSB</vt:lpstr>
      <vt:lpstr>MATTHEW 19:3-9 CSB</vt:lpstr>
      <vt:lpstr>PowerPoint Presentation</vt:lpstr>
      <vt:lpstr>MATTHEW 19:3-9 CSB</vt:lpstr>
      <vt:lpstr>MATTHEW 19:3-9 CSB</vt:lpstr>
      <vt:lpstr>BIBLICAL GROUNDS FOR DIVORCE</vt:lpstr>
      <vt:lpstr>BIBLICAL GROUNDS FOR DIVORCE</vt:lpstr>
      <vt:lpstr>1 CORINTHIANS 7:12-16 CSB</vt:lpstr>
      <vt:lpstr>1 CORINTHIANS 7:12-16 CSB</vt:lpstr>
      <vt:lpstr>PowerPoint Presentation</vt:lpstr>
      <vt:lpstr>1 CORINTHIANS 7:12-16 CSB</vt:lpstr>
      <vt:lpstr>PowerPoint Presentation</vt:lpstr>
      <vt:lpstr>1 CORINTHIANS 7:12-16 CSB</vt:lpstr>
      <vt:lpstr>PowerPoint Presentation</vt:lpstr>
      <vt:lpstr>1 CORINTHIANS 7:12-16 CSB</vt:lpstr>
      <vt:lpstr>PowerPoint Presentation</vt:lpstr>
      <vt:lpstr>BIBLICAL GROUNDS FOR DIVORCE</vt:lpstr>
      <vt:lpstr>WHAT ABOUT ABUSE?</vt:lpstr>
      <vt:lpstr>WHAT ABOUT ABUSE?</vt:lpstr>
      <vt:lpstr>WHAT ABOUT ABUSE?</vt:lpstr>
      <vt:lpstr>WHAT ABOUT ABUSE?</vt:lpstr>
      <vt:lpstr>I’M DIVORCED… WHAT DO I DO NOW? </vt:lpstr>
      <vt:lpstr>I’M DIVORCED… WHAT DO I DO NOW? </vt:lpstr>
      <vt:lpstr>PSALM 51:1-2 CSB</vt:lpstr>
      <vt:lpstr>PSALM 51:1-2 CSB</vt:lpstr>
      <vt:lpstr>I’M DIVORCED… WHAT DO I DO NOW? </vt:lpstr>
      <vt:lpstr>I’M DIVORCED… WHAT DO I DO NOW? </vt:lpstr>
      <vt:lpstr>I’M DIVORCED… WHAT DO I DO NOW? </vt:lpstr>
      <vt:lpstr>I’M DIVORCED… WHAT DO I DO NOW? </vt:lpstr>
      <vt:lpstr>I’M DIVORCED… WHAT DO I DO NOW? </vt:lpstr>
      <vt:lpstr> How should the church respond to those who are divorced? </vt:lpstr>
      <vt:lpstr>COLOSSIANS 3:12-14 CSB</vt:lpstr>
      <vt:lpstr>COLOSSIANS 3:12-14 CSB</vt:lpstr>
      <vt:lpstr>COLOSSIANS 3:12-14 CSB</vt:lpstr>
      <vt:lpstr> How should the church respond to those who are divorced? </vt:lpstr>
      <vt:lpstr> How should the church respond to those who are divorced? </vt:lpstr>
      <vt:lpstr> How should the church respond to those who are divorced? </vt:lpstr>
      <vt:lpstr> How should the church respond to those who are divorced?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Shiroma</dc:creator>
  <cp:lastModifiedBy>James Shiroma</cp:lastModifiedBy>
  <cp:revision>4</cp:revision>
  <dcterms:created xsi:type="dcterms:W3CDTF">2024-02-10T08:25:01Z</dcterms:created>
  <dcterms:modified xsi:type="dcterms:W3CDTF">2024-02-11T16:29:01Z</dcterms:modified>
</cp:coreProperties>
</file>