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81" r:id="rId3"/>
    <p:sldId id="280" r:id="rId4"/>
    <p:sldId id="257" r:id="rId5"/>
    <p:sldId id="258" r:id="rId6"/>
    <p:sldId id="259" r:id="rId7"/>
    <p:sldId id="260" r:id="rId8"/>
    <p:sldId id="261"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13"/>
    <p:restoredTop sz="94721"/>
  </p:normalViewPr>
  <p:slideViewPr>
    <p:cSldViewPr snapToGrid="0">
      <p:cViewPr varScale="1">
        <p:scale>
          <a:sx n="112" d="100"/>
          <a:sy n="112" d="100"/>
        </p:scale>
        <p:origin x="2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94D95-75A9-ABAC-4828-9FA1E5108D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5302C4-A095-A923-2748-2AEA4C83F4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CE1EF8-BA5F-A7FE-4690-FDFDA364288F}"/>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5" name="Footer Placeholder 4">
            <a:extLst>
              <a:ext uri="{FF2B5EF4-FFF2-40B4-BE49-F238E27FC236}">
                <a16:creationId xmlns:a16="http://schemas.microsoft.com/office/drawing/2014/main" id="{0C439FC0-DE7B-F8A2-0190-8D1D734CF3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13DF0B-8FA6-E8CC-96B8-162CAB143954}"/>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1103664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50144-8F2F-6506-4128-55051842A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6DE0B26-3DC2-413C-1BD9-5D4DE1A416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18D826-6088-45A5-D6CC-8FD90FC185A5}"/>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5" name="Footer Placeholder 4">
            <a:extLst>
              <a:ext uri="{FF2B5EF4-FFF2-40B4-BE49-F238E27FC236}">
                <a16:creationId xmlns:a16="http://schemas.microsoft.com/office/drawing/2014/main" id="{1B383D8E-BCCE-7E21-A076-2E85B8148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343329-417B-0632-DE5A-B5F03596D366}"/>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1548823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174429-F906-7B3F-32D5-24B1093479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9438FA-BE37-F052-0F55-9C6CD28111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BA0E7B-95D4-E538-FFD9-026546D534A1}"/>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5" name="Footer Placeholder 4">
            <a:extLst>
              <a:ext uri="{FF2B5EF4-FFF2-40B4-BE49-F238E27FC236}">
                <a16:creationId xmlns:a16="http://schemas.microsoft.com/office/drawing/2014/main" id="{11344344-2A5E-6D37-34AC-08501F71CD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127674-1F1C-0EDE-9F4B-AEBCBF29096B}"/>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1865265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D073A-6025-6764-4EE7-1644AC5B58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A72ECF-B3FC-B83C-86E8-6F44624E22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5959B-7314-DA9D-C936-0029884870CE}"/>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5" name="Footer Placeholder 4">
            <a:extLst>
              <a:ext uri="{FF2B5EF4-FFF2-40B4-BE49-F238E27FC236}">
                <a16:creationId xmlns:a16="http://schemas.microsoft.com/office/drawing/2014/main" id="{B7F5D009-8B85-393F-1D31-C36AAB6E99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4A718-10B4-2EA1-1BDC-71D308AB4A8E}"/>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3427825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A8A45-6F6C-6159-839C-749005AD74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174B07-7AF9-F87D-C558-CD876E39D21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BA6291-6241-5070-887F-E83462D635AB}"/>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5" name="Footer Placeholder 4">
            <a:extLst>
              <a:ext uri="{FF2B5EF4-FFF2-40B4-BE49-F238E27FC236}">
                <a16:creationId xmlns:a16="http://schemas.microsoft.com/office/drawing/2014/main" id="{F0DBAC86-558E-2129-A9DF-B904F446EA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7F4ED7-F1F0-F7B3-D9C7-4C5DA38886ED}"/>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4266569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4E5F8-A7DA-0EDF-685B-D95E869803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E4814C-1F8C-4D3F-9C22-29A902237C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BEF57D-4470-80F0-B7C1-5BD8B038A3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8D4D68-9A56-E528-32D8-8E87A9C822B6}"/>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6" name="Footer Placeholder 5">
            <a:extLst>
              <a:ext uri="{FF2B5EF4-FFF2-40B4-BE49-F238E27FC236}">
                <a16:creationId xmlns:a16="http://schemas.microsoft.com/office/drawing/2014/main" id="{68C9C1FF-628F-CB25-C596-CDC9A72ABE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7C2675-E5F1-D3E3-B7D6-3F9D250B9423}"/>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968650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2E991-CDE2-1DAB-EC64-E7A1B8460F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0F86DEB-CE08-9221-B59E-218759FAF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F06765-43B9-F214-BA99-B187346EDE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E82E95-910A-1541-0661-E825507254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D1466B-0042-C526-DB27-31C5520524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42864B-4B36-FB8A-1A42-192F5ABB35B5}"/>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8" name="Footer Placeholder 7">
            <a:extLst>
              <a:ext uri="{FF2B5EF4-FFF2-40B4-BE49-F238E27FC236}">
                <a16:creationId xmlns:a16="http://schemas.microsoft.com/office/drawing/2014/main" id="{C48670EC-247F-FC9D-DA54-731EE608793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D3202D-B7E8-82FD-2FA4-FFD7A6939B66}"/>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2788351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1CDC5-976B-14DB-BD0C-306138FF87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471D4A-0BF3-AF0B-0644-8922D47D754D}"/>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4" name="Footer Placeholder 3">
            <a:extLst>
              <a:ext uri="{FF2B5EF4-FFF2-40B4-BE49-F238E27FC236}">
                <a16:creationId xmlns:a16="http://schemas.microsoft.com/office/drawing/2014/main" id="{BD3769BC-2CD3-3BFA-9601-2E05159B26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4D1F6B-2423-87B9-9C6E-D9CD37AFDE4C}"/>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241369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8CEF2A-0AAE-2970-10BE-6A60E56BDA93}"/>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3" name="Footer Placeholder 2">
            <a:extLst>
              <a:ext uri="{FF2B5EF4-FFF2-40B4-BE49-F238E27FC236}">
                <a16:creationId xmlns:a16="http://schemas.microsoft.com/office/drawing/2014/main" id="{E2EB005C-DDC7-B247-F202-B756888D99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14E942-D9A3-B322-48CC-95E29EF967EA}"/>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2908031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6BA28-F3B1-6F3A-0686-380B0EB532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768930-5471-02ED-1D0A-A02FDCA206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FD63BA-EE80-71AF-DE21-506D935477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EE1ACB-E974-3207-8D73-720E6659FF34}"/>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6" name="Footer Placeholder 5">
            <a:extLst>
              <a:ext uri="{FF2B5EF4-FFF2-40B4-BE49-F238E27FC236}">
                <a16:creationId xmlns:a16="http://schemas.microsoft.com/office/drawing/2014/main" id="{21CDC995-D6A4-464E-89AB-453ACD73EF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718AF3-9270-1696-337F-38C9BD6AFA24}"/>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3689297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F1BBF-EBE4-F33C-5961-74F94B129F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312677-744C-6201-D216-C655EDAC06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2A1FA6A-456E-FACB-5773-3F9F34D6D9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411A7A-F543-2E3D-EF5E-73CD63E51D08}"/>
              </a:ext>
            </a:extLst>
          </p:cNvPr>
          <p:cNvSpPr>
            <a:spLocks noGrp="1"/>
          </p:cNvSpPr>
          <p:nvPr>
            <p:ph type="dt" sz="half" idx="10"/>
          </p:nvPr>
        </p:nvSpPr>
        <p:spPr/>
        <p:txBody>
          <a:bodyPr/>
          <a:lstStyle/>
          <a:p>
            <a:fld id="{CD23BD05-101B-4D4C-ADB0-8272168501C1}" type="datetimeFigureOut">
              <a:rPr lang="en-US" smtClean="0"/>
              <a:t>1/14/26</a:t>
            </a:fld>
            <a:endParaRPr lang="en-US"/>
          </a:p>
        </p:txBody>
      </p:sp>
      <p:sp>
        <p:nvSpPr>
          <p:cNvPr id="6" name="Footer Placeholder 5">
            <a:extLst>
              <a:ext uri="{FF2B5EF4-FFF2-40B4-BE49-F238E27FC236}">
                <a16:creationId xmlns:a16="http://schemas.microsoft.com/office/drawing/2014/main" id="{59C421B2-DB8C-1FF2-2BD7-07841AC17F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492919-FE91-C45F-9063-8A2CF5C6AE3B}"/>
              </a:ext>
            </a:extLst>
          </p:cNvPr>
          <p:cNvSpPr>
            <a:spLocks noGrp="1"/>
          </p:cNvSpPr>
          <p:nvPr>
            <p:ph type="sldNum" sz="quarter" idx="12"/>
          </p:nvPr>
        </p:nvSpPr>
        <p:spPr/>
        <p:txBody>
          <a:bodyPr/>
          <a:lstStyle/>
          <a:p>
            <a:fld id="{35E9BDB6-C62E-FC41-92ED-6ED2B19A79BC}" type="slidenum">
              <a:rPr lang="en-US" smtClean="0"/>
              <a:t>‹#›</a:t>
            </a:fld>
            <a:endParaRPr lang="en-US"/>
          </a:p>
        </p:txBody>
      </p:sp>
    </p:spTree>
    <p:extLst>
      <p:ext uri="{BB962C8B-B14F-4D97-AF65-F5344CB8AC3E}">
        <p14:creationId xmlns:p14="http://schemas.microsoft.com/office/powerpoint/2010/main" val="3143161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16A6D2-D23B-354A-722D-F922C2BB9B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221CC5-1DF6-D03A-6D90-D41E6339BD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541623-3C6C-889E-BB9D-9B971A4B4A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23BD05-101B-4D4C-ADB0-8272168501C1}" type="datetimeFigureOut">
              <a:rPr lang="en-US" smtClean="0"/>
              <a:t>1/14/26</a:t>
            </a:fld>
            <a:endParaRPr lang="en-US"/>
          </a:p>
        </p:txBody>
      </p:sp>
      <p:sp>
        <p:nvSpPr>
          <p:cNvPr id="5" name="Footer Placeholder 4">
            <a:extLst>
              <a:ext uri="{FF2B5EF4-FFF2-40B4-BE49-F238E27FC236}">
                <a16:creationId xmlns:a16="http://schemas.microsoft.com/office/drawing/2014/main" id="{C11E6414-0885-87F8-3A26-B59EBA13B2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4DFAA76-7A15-8F58-4E7D-7C582E343A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5E9BDB6-C62E-FC41-92ED-6ED2B19A79BC}" type="slidenum">
              <a:rPr lang="en-US" smtClean="0"/>
              <a:t>‹#›</a:t>
            </a:fld>
            <a:endParaRPr lang="en-US"/>
          </a:p>
        </p:txBody>
      </p:sp>
    </p:spTree>
    <p:extLst>
      <p:ext uri="{BB962C8B-B14F-4D97-AF65-F5344CB8AC3E}">
        <p14:creationId xmlns:p14="http://schemas.microsoft.com/office/powerpoint/2010/main" val="34636683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A25D70-4A55-4F72-B9C5-A69CDBF4D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4957100-6D8B-4161-9F2F-C0A949EC8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6" name="Rectangle 15">
            <a:extLst>
              <a:ext uri="{FF2B5EF4-FFF2-40B4-BE49-F238E27FC236}">
                <a16:creationId xmlns:a16="http://schemas.microsoft.com/office/drawing/2014/main" id="{0BD8B065-EE51-4AE2-A94C-86249998F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851711-7E9C-0E27-A477-EBA161A58BA3}"/>
              </a:ext>
            </a:extLst>
          </p:cNvPr>
          <p:cNvSpPr>
            <a:spLocks noGrp="1"/>
          </p:cNvSpPr>
          <p:nvPr>
            <p:ph type="ctrTitle"/>
          </p:nvPr>
        </p:nvSpPr>
        <p:spPr>
          <a:xfrm>
            <a:off x="2127808" y="1762588"/>
            <a:ext cx="7936077" cy="3881043"/>
          </a:xfrm>
        </p:spPr>
        <p:txBody>
          <a:bodyPr anchor="b">
            <a:noAutofit/>
          </a:bodyPr>
          <a:lstStyle/>
          <a:p>
            <a:r>
              <a:rPr lang="en-US" sz="2800" b="1" dirty="0">
                <a:latin typeface="Bell MT" panose="02020503060305020303" pitchFamily="18" charset="77"/>
              </a:rPr>
              <a:t>WFW PM 2026 Resolutions</a:t>
            </a:r>
            <a:br>
              <a:rPr lang="en-US" sz="2800" dirty="0">
                <a:latin typeface="Bell MT" panose="02020503060305020303" pitchFamily="18" charset="77"/>
              </a:rPr>
            </a:br>
            <a:r>
              <a:rPr lang="en-US" sz="2800" b="1" dirty="0">
                <a:latin typeface="Bell MT" panose="02020503060305020303" pitchFamily="18" charset="77"/>
              </a:rPr>
              <a:t> </a:t>
            </a:r>
            <a:br>
              <a:rPr lang="en-US" sz="2800" dirty="0">
                <a:latin typeface="Bell MT" panose="02020503060305020303" pitchFamily="18" charset="77"/>
              </a:rPr>
            </a:br>
            <a:r>
              <a:rPr lang="en-US" sz="2800" b="1" dirty="0">
                <a:latin typeface="Bell MT" panose="02020503060305020303" pitchFamily="18" charset="77"/>
              </a:rPr>
              <a:t>How are you planning to make personal progress this calendar year in:</a:t>
            </a:r>
            <a:br>
              <a:rPr lang="en-US" sz="2800" dirty="0">
                <a:latin typeface="Bell MT" panose="02020503060305020303" pitchFamily="18" charset="77"/>
              </a:rPr>
            </a:br>
            <a:r>
              <a:rPr lang="en-US" sz="2800" dirty="0">
                <a:latin typeface="Bell MT" panose="02020503060305020303" pitchFamily="18" charset="77"/>
              </a:rPr>
              <a:t> </a:t>
            </a:r>
            <a:br>
              <a:rPr lang="en-US" sz="2800" dirty="0">
                <a:latin typeface="Bell MT" panose="02020503060305020303" pitchFamily="18" charset="77"/>
              </a:rPr>
            </a:br>
            <a:r>
              <a:rPr lang="en-US" sz="2800" dirty="0">
                <a:latin typeface="Bell MT" panose="02020503060305020303" pitchFamily="18" charset="77"/>
              </a:rPr>
              <a:t>Partnering with your church family in the mission of </a:t>
            </a:r>
            <a:r>
              <a:rPr lang="en-US" sz="2800" b="1" u="sng" dirty="0">
                <a:latin typeface="Bell MT" panose="02020503060305020303" pitchFamily="18" charset="77"/>
              </a:rPr>
              <a:t>praise</a:t>
            </a:r>
            <a:r>
              <a:rPr lang="en-US" sz="2800" dirty="0">
                <a:latin typeface="Bell MT" panose="02020503060305020303" pitchFamily="18" charset="77"/>
              </a:rPr>
              <a:t> </a:t>
            </a:r>
            <a:r>
              <a:rPr lang="en-US" sz="2800" i="1" dirty="0">
                <a:latin typeface="Bell MT" panose="02020503060305020303" pitchFamily="18" charset="77"/>
              </a:rPr>
              <a:t>(corporate worship)</a:t>
            </a:r>
            <a:br>
              <a:rPr lang="en-US" sz="2800" dirty="0">
                <a:latin typeface="Bell MT" panose="02020503060305020303" pitchFamily="18" charset="77"/>
              </a:rPr>
            </a:br>
            <a:r>
              <a:rPr lang="en-US" sz="2800" i="1" dirty="0">
                <a:latin typeface="Bell MT" panose="02020503060305020303" pitchFamily="18" charset="77"/>
              </a:rPr>
              <a:t> </a:t>
            </a:r>
            <a:br>
              <a:rPr lang="en-US" sz="2800" dirty="0">
                <a:latin typeface="Bell MT" panose="02020503060305020303" pitchFamily="18" charset="77"/>
              </a:rPr>
            </a:br>
            <a:r>
              <a:rPr lang="en-US" sz="2800" dirty="0">
                <a:latin typeface="Bell MT" panose="02020503060305020303" pitchFamily="18" charset="77"/>
              </a:rPr>
              <a:t>Partnering with your church family in the mission of </a:t>
            </a:r>
            <a:r>
              <a:rPr lang="en-US" sz="2800" b="1" u="sng" dirty="0">
                <a:latin typeface="Bell MT" panose="02020503060305020303" pitchFamily="18" charset="77"/>
              </a:rPr>
              <a:t>proclamation</a:t>
            </a:r>
            <a:r>
              <a:rPr lang="en-US" sz="2800" dirty="0">
                <a:latin typeface="Bell MT" panose="02020503060305020303" pitchFamily="18" charset="77"/>
              </a:rPr>
              <a:t> </a:t>
            </a:r>
            <a:r>
              <a:rPr lang="en-US" sz="2800" i="1" dirty="0">
                <a:latin typeface="Bell MT" panose="02020503060305020303" pitchFamily="18" charset="77"/>
              </a:rPr>
              <a:t>(evangelism; disciple-making)</a:t>
            </a:r>
            <a:endParaRPr lang="en-US" sz="2800" dirty="0">
              <a:latin typeface="Bell MT" panose="02020503060305020303" pitchFamily="18" charset="77"/>
            </a:endParaRPr>
          </a:p>
        </p:txBody>
      </p:sp>
      <p:grpSp>
        <p:nvGrpSpPr>
          <p:cNvPr id="18" name="Group 17">
            <a:extLst>
              <a:ext uri="{FF2B5EF4-FFF2-40B4-BE49-F238E27FC236}">
                <a16:creationId xmlns:a16="http://schemas.microsoft.com/office/drawing/2014/main" id="{18999293-B054-4B57-A26F-D04C2BB113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19" name="Freeform: Shape 18">
              <a:extLst>
                <a:ext uri="{FF2B5EF4-FFF2-40B4-BE49-F238E27FC236}">
                  <a16:creationId xmlns:a16="http://schemas.microsoft.com/office/drawing/2014/main" id="{5E505D8A-F41A-450D-A648-E77DF6B8D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BD6DCE-6A81-4F34-9958-67B578EA16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C462BE8-CD72-48CF-8A7B-C716D2B99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C2CDB70-40F1-4D00-8F17-A532E732E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61945C4-D997-42F3-B59A-984CF00667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5" name="Freeform: Shape 24">
              <a:extLst>
                <a:ext uri="{FF2B5EF4-FFF2-40B4-BE49-F238E27FC236}">
                  <a16:creationId xmlns:a16="http://schemas.microsoft.com/office/drawing/2014/main" id="{4651FE4A-9487-43BE-A388-13453574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F44B0EF3-9992-4B95-8A43-6206B3FC3F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041B1C1F-C2FE-4C47-9D74-ADB9B53F4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8" name="Freeform: Shape 27">
              <a:extLst>
                <a:ext uri="{FF2B5EF4-FFF2-40B4-BE49-F238E27FC236}">
                  <a16:creationId xmlns:a16="http://schemas.microsoft.com/office/drawing/2014/main" id="{1048177B-A49E-4E24-9007-07A0EDD6A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607045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688812-1625-5F84-5C72-FF04ABA7C17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AE49B72-8916-41E7-23B1-01511CC0C0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EC8841B-8275-2C5F-080E-043966D13A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CF699DAB-2019-F186-E413-4520A92C028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24B934FF-D1A5-C2C8-EE30-A469E106E3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9F8C1E3-EA5D-60F2-42A8-3C3A275B87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B8F1937D-0935-6A87-E054-ECCAE6BE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BD007FC4-D943-62CC-1E8F-2AC5C7CFDB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F0842E24-66BE-2CCC-EE3A-9F3891BB2C95}"/>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026E7A61-2F59-CDEB-C0E7-62122CEB20FC}"/>
              </a:ext>
            </a:extLst>
          </p:cNvPr>
          <p:cNvSpPr>
            <a:spLocks noGrp="1"/>
          </p:cNvSpPr>
          <p:nvPr>
            <p:ph idx="1"/>
          </p:nvPr>
        </p:nvSpPr>
        <p:spPr>
          <a:xfrm>
            <a:off x="6172200" y="804672"/>
            <a:ext cx="5221224" cy="5230368"/>
          </a:xfrm>
        </p:spPr>
        <p:txBody>
          <a:bodyPr anchor="ctr">
            <a:normAutofit/>
          </a:bodyPr>
          <a:lstStyle/>
          <a:p>
            <a:pPr marL="0" indent="0">
              <a:buNone/>
            </a:pPr>
            <a:r>
              <a:rPr lang="en-US" sz="2600" b="1" dirty="0">
                <a:latin typeface="Bell MT" panose="02020503060305020303" pitchFamily="18" charset="77"/>
              </a:rPr>
              <a:t>Four pillars of evangelism</a:t>
            </a:r>
            <a:endParaRPr lang="en-US" sz="2600" dirty="0">
              <a:latin typeface="Bell MT" panose="02020503060305020303" pitchFamily="18" charset="77"/>
            </a:endParaRPr>
          </a:p>
          <a:p>
            <a:pPr marL="514350" indent="-514350">
              <a:buAutoNum type="arabicPeriod"/>
            </a:pPr>
            <a:r>
              <a:rPr lang="en-US" sz="2600" dirty="0">
                <a:latin typeface="Bell MT" panose="02020503060305020303" pitchFamily="18" charset="77"/>
              </a:rPr>
              <a:t>All humans will go either to heaven or to hell.</a:t>
            </a:r>
          </a:p>
          <a:p>
            <a:pPr marL="514350" indent="-514350">
              <a:buAutoNum type="arabicPeriod"/>
            </a:pPr>
            <a:r>
              <a:rPr lang="en-US" sz="3600" b="1" dirty="0">
                <a:latin typeface="Bell MT" panose="02020503060305020303" pitchFamily="18" charset="77"/>
              </a:rPr>
              <a:t>The only way to heaven is through faith in Christ.</a:t>
            </a:r>
            <a:r>
              <a:rPr lang="en-US" sz="3600" b="1" dirty="0">
                <a:effectLst/>
                <a:latin typeface="Bell MT" panose="02020503060305020303" pitchFamily="18" charset="77"/>
              </a:rPr>
              <a:t> </a:t>
            </a:r>
            <a:endParaRPr lang="en-US" sz="3600" b="1" dirty="0">
              <a:latin typeface="Bell MT" panose="02020503060305020303" pitchFamily="18" charset="77"/>
            </a:endParaRPr>
          </a:p>
          <a:p>
            <a:pPr marL="0" indent="0">
              <a:buNone/>
            </a:pPr>
            <a:endParaRPr lang="en-US" sz="2600" b="1" dirty="0">
              <a:solidFill>
                <a:schemeClr val="tx2"/>
              </a:solidFill>
              <a:latin typeface="Bell MT" panose="02020503060305020303" pitchFamily="18" charset="77"/>
            </a:endParaRPr>
          </a:p>
          <a:p>
            <a:pPr marL="0" indent="0">
              <a:buNone/>
            </a:pPr>
            <a:endParaRPr lang="en-US" sz="2600"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7A5BCD64-E42F-EA9E-01E1-3DF4A5499F29}"/>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71343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F9A1E7-AFC4-85AA-4150-F7014DC230B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0D01D7F-95C5-3462-791D-E86B7CF560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4FC4DC9-F327-EF5C-668E-2FE76CB1B7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C5106E-4481-5C51-C2AB-DD4F5C6E0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22E8DCA-6397-E7ED-C853-C23BE13052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60676E8-E94F-CC15-31EC-02CB428EFC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73E1ED55-4F2E-79E4-521D-7C57259AA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FE9C7EB3-C455-E9D4-7171-FE27C8D977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0D6D6CEB-0AC6-4F15-296C-CB4D36EBBC12}"/>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9A9CE5C9-3DA5-32AD-4808-8CE812EA8FA5}"/>
              </a:ext>
            </a:extLst>
          </p:cNvPr>
          <p:cNvSpPr>
            <a:spLocks noGrp="1"/>
          </p:cNvSpPr>
          <p:nvPr>
            <p:ph idx="1"/>
          </p:nvPr>
        </p:nvSpPr>
        <p:spPr>
          <a:xfrm>
            <a:off x="6172200" y="804672"/>
            <a:ext cx="5221224" cy="5230368"/>
          </a:xfrm>
        </p:spPr>
        <p:txBody>
          <a:bodyPr anchor="ctr">
            <a:normAutofit/>
          </a:bodyPr>
          <a:lstStyle/>
          <a:p>
            <a:pPr marL="0" indent="0">
              <a:buNone/>
            </a:pPr>
            <a:r>
              <a:rPr lang="en-US" sz="2600" b="1" dirty="0">
                <a:latin typeface="Bell MT" panose="02020503060305020303" pitchFamily="18" charset="77"/>
              </a:rPr>
              <a:t>Four pillars of evangelism</a:t>
            </a:r>
            <a:endParaRPr lang="en-US" sz="2600" dirty="0">
              <a:latin typeface="Bell MT" panose="02020503060305020303" pitchFamily="18" charset="77"/>
            </a:endParaRPr>
          </a:p>
          <a:p>
            <a:pPr marL="514350" indent="-514350">
              <a:buAutoNum type="arabicPeriod"/>
            </a:pPr>
            <a:r>
              <a:rPr lang="en-US" sz="2600" dirty="0">
                <a:latin typeface="Bell MT" panose="02020503060305020303" pitchFamily="18" charset="77"/>
              </a:rPr>
              <a:t>All humans will go either to heaven or to hell.</a:t>
            </a:r>
          </a:p>
          <a:p>
            <a:pPr marL="514350" indent="-514350">
              <a:buAutoNum type="arabicPeriod"/>
            </a:pPr>
            <a:r>
              <a:rPr lang="en-US" dirty="0">
                <a:latin typeface="Bell MT" panose="02020503060305020303" pitchFamily="18" charset="77"/>
              </a:rPr>
              <a:t>The only way to heaven is through faith in Christ.</a:t>
            </a:r>
            <a:r>
              <a:rPr lang="en-US" sz="2400" dirty="0">
                <a:effectLst/>
                <a:latin typeface="Bell MT" panose="02020503060305020303" pitchFamily="18" charset="77"/>
              </a:rPr>
              <a:t> </a:t>
            </a:r>
          </a:p>
          <a:p>
            <a:pPr marL="514350" indent="-514350">
              <a:buAutoNum type="arabicPeriod"/>
            </a:pPr>
            <a:r>
              <a:rPr lang="en-US" sz="3600" b="1" dirty="0">
                <a:latin typeface="Bell MT" panose="02020503060305020303" pitchFamily="18" charset="77"/>
              </a:rPr>
              <a:t>People must hear the gospel in order to believe.</a:t>
            </a:r>
            <a:r>
              <a:rPr lang="en-US" sz="3600" b="1" dirty="0">
                <a:effectLst/>
                <a:latin typeface="Bell MT" panose="02020503060305020303" pitchFamily="18" charset="77"/>
              </a:rPr>
              <a:t> </a:t>
            </a:r>
            <a:endParaRPr lang="en-US" sz="3600" b="1" dirty="0">
              <a:latin typeface="Bell MT" panose="02020503060305020303" pitchFamily="18" charset="77"/>
            </a:endParaRPr>
          </a:p>
          <a:p>
            <a:pPr marL="0" indent="0">
              <a:buNone/>
            </a:pPr>
            <a:endParaRPr lang="en-US" sz="2600" b="1" dirty="0">
              <a:solidFill>
                <a:schemeClr val="tx2"/>
              </a:solidFill>
              <a:latin typeface="Bell MT" panose="02020503060305020303" pitchFamily="18" charset="77"/>
            </a:endParaRPr>
          </a:p>
          <a:p>
            <a:pPr marL="0" indent="0">
              <a:buNone/>
            </a:pPr>
            <a:endParaRPr lang="en-US" sz="2600"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6BA36CD4-0411-3039-5253-63EC7D5C3512}"/>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372756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A25849-7631-B1A4-E0D7-161BE5E052BD}"/>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CBF94AD-3582-FABD-2633-432012CB6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B26F981-F809-DA1F-1A75-F54DDAD3C3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1CE75B4C-52C4-6BED-32FC-F919A52F70E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E8578D4A-C472-A938-699B-1438F03996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1F7A5050-7B6B-4EFB-DC7A-740700086A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5911EEE-10C8-ACB8-9C60-F09EAEF4B2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0D5D4C3B-B43B-0D3C-6147-AF44A1120E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81DF6E40-5638-A533-EA0F-48D38293BA24}"/>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4D727FB3-4A7A-35A9-31F4-23645510A680}"/>
              </a:ext>
            </a:extLst>
          </p:cNvPr>
          <p:cNvSpPr>
            <a:spLocks noGrp="1"/>
          </p:cNvSpPr>
          <p:nvPr>
            <p:ph idx="1"/>
          </p:nvPr>
        </p:nvSpPr>
        <p:spPr>
          <a:xfrm>
            <a:off x="6172200" y="804672"/>
            <a:ext cx="5221224" cy="5230368"/>
          </a:xfrm>
        </p:spPr>
        <p:txBody>
          <a:bodyPr anchor="ctr">
            <a:normAutofit/>
          </a:bodyPr>
          <a:lstStyle/>
          <a:p>
            <a:pPr marL="0" indent="0">
              <a:buNone/>
            </a:pPr>
            <a:r>
              <a:rPr lang="en-US" sz="2600" b="1" dirty="0">
                <a:latin typeface="Bell MT" panose="02020503060305020303" pitchFamily="18" charset="77"/>
              </a:rPr>
              <a:t>Four pillars of evangelism</a:t>
            </a:r>
            <a:endParaRPr lang="en-US" sz="2600" dirty="0">
              <a:latin typeface="Bell MT" panose="02020503060305020303" pitchFamily="18" charset="77"/>
            </a:endParaRPr>
          </a:p>
          <a:p>
            <a:pPr marL="514350" indent="-514350">
              <a:buAutoNum type="arabicPeriod"/>
            </a:pPr>
            <a:r>
              <a:rPr lang="en-US" sz="2600" dirty="0">
                <a:latin typeface="Bell MT" panose="02020503060305020303" pitchFamily="18" charset="77"/>
              </a:rPr>
              <a:t>All humans will go either to heaven or to hell.</a:t>
            </a:r>
          </a:p>
          <a:p>
            <a:pPr marL="514350" indent="-514350">
              <a:buAutoNum type="arabicPeriod"/>
            </a:pPr>
            <a:r>
              <a:rPr lang="en-US" dirty="0">
                <a:latin typeface="Bell MT" panose="02020503060305020303" pitchFamily="18" charset="77"/>
              </a:rPr>
              <a:t>The only way to heaven is through faith in Christ.</a:t>
            </a:r>
            <a:r>
              <a:rPr lang="en-US" sz="2400" dirty="0">
                <a:effectLst/>
                <a:latin typeface="Bell MT" panose="02020503060305020303" pitchFamily="18" charset="77"/>
              </a:rPr>
              <a:t> </a:t>
            </a:r>
          </a:p>
          <a:p>
            <a:pPr marL="514350" indent="-514350">
              <a:buAutoNum type="arabicPeriod"/>
            </a:pPr>
            <a:r>
              <a:rPr lang="en-US" dirty="0">
                <a:latin typeface="Bell MT" panose="02020503060305020303" pitchFamily="18" charset="77"/>
              </a:rPr>
              <a:t>People must hear the gospel in order to believe.</a:t>
            </a:r>
            <a:r>
              <a:rPr lang="en-US" sz="2400" dirty="0">
                <a:effectLst/>
                <a:latin typeface="Bell MT" panose="02020503060305020303" pitchFamily="18" charset="77"/>
              </a:rPr>
              <a:t> </a:t>
            </a:r>
          </a:p>
          <a:p>
            <a:pPr marL="514350" indent="-514350">
              <a:buAutoNum type="arabicPeriod"/>
            </a:pPr>
            <a:r>
              <a:rPr lang="en-US" sz="3600" b="1" dirty="0">
                <a:latin typeface="Bell MT" panose="02020503060305020303" pitchFamily="18" charset="77"/>
              </a:rPr>
              <a:t>The ones to proclaim the gospel are ourselves. </a:t>
            </a:r>
          </a:p>
          <a:p>
            <a:pPr marL="0" indent="0">
              <a:buNone/>
            </a:pPr>
            <a:endParaRPr lang="en-US" sz="2600" b="1" dirty="0">
              <a:solidFill>
                <a:schemeClr val="tx2"/>
              </a:solidFill>
              <a:latin typeface="Bell MT" panose="02020503060305020303" pitchFamily="18" charset="77"/>
            </a:endParaRPr>
          </a:p>
          <a:p>
            <a:pPr marL="0" indent="0">
              <a:buNone/>
            </a:pPr>
            <a:endParaRPr lang="en-US" sz="2600"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2423FB11-E559-87BD-84B8-DE347E6B73B5}"/>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25767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61AC29-241D-273C-9377-A94D3F52B29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E1CDFBD-7FF3-0B7F-4E81-D41502BCC8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F75C145-B31D-D080-560D-FE8AC906BC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C4F3222A-C6CA-AB47-93D5-D8EA235B05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69790509-4D69-3E84-F997-317BAEE5F0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75CEDDB5-913C-034A-203C-988198864E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756E24BD-2A07-8A06-6ACA-6ED3F4C37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501FE8F-E0C3-6E30-E2F2-247F9B4F03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37A6040-10AC-C20B-C220-510948F2E56A}"/>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66EC74F8-82F2-CB16-4352-A756C47E8684}"/>
              </a:ext>
            </a:extLst>
          </p:cNvPr>
          <p:cNvSpPr>
            <a:spLocks noGrp="1"/>
          </p:cNvSpPr>
          <p:nvPr>
            <p:ph idx="1"/>
          </p:nvPr>
        </p:nvSpPr>
        <p:spPr>
          <a:xfrm>
            <a:off x="4946201" y="445592"/>
            <a:ext cx="7126224" cy="5230368"/>
          </a:xfrm>
        </p:spPr>
        <p:txBody>
          <a:bodyPr anchor="ctr">
            <a:normAutofit/>
          </a:bodyPr>
          <a:lstStyle/>
          <a:p>
            <a:pPr marL="0" indent="0">
              <a:buNone/>
            </a:pPr>
            <a:r>
              <a:rPr lang="en-US" sz="3600" b="1" dirty="0">
                <a:latin typeface="Bell MT" panose="02020503060305020303" pitchFamily="18" charset="77"/>
              </a:rPr>
              <a:t>Four steps to reach your neighbor</a:t>
            </a:r>
            <a:endParaRPr lang="en-US" sz="3600" dirty="0">
              <a:latin typeface="Bell MT" panose="02020503060305020303" pitchFamily="18" charset="77"/>
            </a:endParaRPr>
          </a:p>
          <a:p>
            <a:pPr marL="0" indent="0">
              <a:buNone/>
            </a:pPr>
            <a:r>
              <a:rPr lang="en-US" sz="3600" dirty="0">
                <a:latin typeface="Bell MT" panose="02020503060305020303" pitchFamily="18" charset="77"/>
              </a:rPr>
              <a:t>1. Center your life on Jesus.</a:t>
            </a:r>
          </a:p>
          <a:p>
            <a:pPr marL="0" indent="0">
              <a:buNone/>
            </a:pPr>
            <a:endParaRPr lang="en-US" sz="3600" b="1" dirty="0">
              <a:solidFill>
                <a:schemeClr val="tx2"/>
              </a:solidFill>
              <a:latin typeface="Bell MT" panose="02020503060305020303" pitchFamily="18" charset="77"/>
            </a:endParaRPr>
          </a:p>
          <a:p>
            <a:pPr marL="0" indent="0">
              <a:buNone/>
            </a:pPr>
            <a:endParaRPr lang="en-US" sz="3600"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9E4BE28F-BB99-52CF-8E4D-E155EF616BB1}"/>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61129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D9D0DE-BECB-04CC-2E5C-497A72A480D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DD541D8-E496-1D70-4555-50DB70701F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801DE02-5B93-865D-F0D4-5D1BC469C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353A9C8A-593C-B058-3ADB-BB7D58D26C4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02F6F1C7-E4FA-0664-9408-C4DAA9DA94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F704DC7E-9484-8DCF-86B7-B90AB0359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F968DAD-238D-6980-BF6F-EFA9F982DF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96F51F4-C457-520A-0BCF-614C17ED9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6AF4357-DD3E-040C-E218-BD2D8659C25E}"/>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A9D7B31E-6F5D-EFE6-E3CE-8AA2670F76A0}"/>
              </a:ext>
            </a:extLst>
          </p:cNvPr>
          <p:cNvSpPr>
            <a:spLocks noGrp="1"/>
          </p:cNvSpPr>
          <p:nvPr>
            <p:ph idx="1"/>
          </p:nvPr>
        </p:nvSpPr>
        <p:spPr>
          <a:xfrm>
            <a:off x="5888284" y="804672"/>
            <a:ext cx="5505140" cy="5230368"/>
          </a:xfrm>
        </p:spPr>
        <p:txBody>
          <a:bodyPr anchor="ctr">
            <a:normAutofit/>
          </a:bodyPr>
          <a:lstStyle/>
          <a:p>
            <a:pPr marL="0" indent="0">
              <a:buNone/>
            </a:pPr>
            <a:r>
              <a:rPr lang="en-US" b="1" dirty="0">
                <a:latin typeface="Bell MT" panose="02020503060305020303" pitchFamily="18" charset="77"/>
              </a:rPr>
              <a:t>Four steps to reach your neighbor</a:t>
            </a:r>
            <a:endParaRPr lang="en-US" dirty="0">
              <a:latin typeface="Bell MT" panose="02020503060305020303" pitchFamily="18" charset="77"/>
            </a:endParaRPr>
          </a:p>
          <a:p>
            <a:pPr marL="742950" indent="-742950">
              <a:buAutoNum type="arabicPeriod"/>
            </a:pPr>
            <a:r>
              <a:rPr lang="en-US" dirty="0">
                <a:latin typeface="Bell MT" panose="02020503060305020303" pitchFamily="18" charset="77"/>
              </a:rPr>
              <a:t>Center your life on Jesus.</a:t>
            </a:r>
          </a:p>
          <a:p>
            <a:pPr marL="742950" indent="-742950">
              <a:buAutoNum type="arabicPeriod"/>
            </a:pPr>
            <a:r>
              <a:rPr lang="en-US" sz="3600" b="1" dirty="0">
                <a:latin typeface="Bell MT" panose="02020503060305020303" pitchFamily="18" charset="77"/>
              </a:rPr>
              <a:t>Make friends and discuss meaningful things together.</a:t>
            </a:r>
            <a:r>
              <a:rPr lang="en-US" sz="3600" b="1" dirty="0">
                <a:effectLst/>
                <a:latin typeface="Bell MT" panose="02020503060305020303" pitchFamily="18" charset="77"/>
              </a:rPr>
              <a:t> </a:t>
            </a:r>
            <a:endParaRPr lang="en-US" sz="3600" b="1" dirty="0">
              <a:latin typeface="Bell MT" panose="02020503060305020303" pitchFamily="18" charset="77"/>
            </a:endParaRPr>
          </a:p>
          <a:p>
            <a:pPr marL="0" indent="0">
              <a:buNone/>
            </a:pPr>
            <a:endParaRPr lang="en-US" sz="3600" b="1" dirty="0">
              <a:solidFill>
                <a:schemeClr val="tx2"/>
              </a:solidFill>
              <a:latin typeface="Bell MT" panose="02020503060305020303" pitchFamily="18" charset="77"/>
            </a:endParaRPr>
          </a:p>
          <a:p>
            <a:pPr marL="0" indent="0">
              <a:buNone/>
            </a:pPr>
            <a:endParaRPr lang="en-US" sz="3600"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DA906B00-CA39-82E1-806D-C83C9BF33D03}"/>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71403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2EA41C-A5E3-C930-B68D-6BB52E4FC0E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90B4BE-9576-FC8A-DAE5-99C8968D5B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B497DAE-6EA6-477B-FFF9-4C88506A82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1260C84F-AE9E-F4EC-4303-1B6E38D5715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7DEAEA10-01B7-6A8F-6D70-B3F41B0DE0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5EF897E1-9697-7030-CE19-FFF1B4BCD2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BF1B7DA-E43B-265E-5474-A12264BA64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DD15CB76-7737-2E42-E8D9-C60A91ACE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688F8DF-3BD2-AE3F-1317-90AD0BEE880F}"/>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0A539CDF-BA6F-F967-3D0A-A1DE7D78DECD}"/>
              </a:ext>
            </a:extLst>
          </p:cNvPr>
          <p:cNvSpPr>
            <a:spLocks noGrp="1"/>
          </p:cNvSpPr>
          <p:nvPr>
            <p:ph idx="1"/>
          </p:nvPr>
        </p:nvSpPr>
        <p:spPr>
          <a:xfrm>
            <a:off x="5888284" y="804672"/>
            <a:ext cx="5505140" cy="5230368"/>
          </a:xfrm>
        </p:spPr>
        <p:txBody>
          <a:bodyPr anchor="ctr">
            <a:normAutofit/>
          </a:bodyPr>
          <a:lstStyle/>
          <a:p>
            <a:pPr marL="0" indent="0">
              <a:buNone/>
            </a:pPr>
            <a:r>
              <a:rPr lang="en-US" b="1" dirty="0">
                <a:latin typeface="Bell MT" panose="02020503060305020303" pitchFamily="18" charset="77"/>
              </a:rPr>
              <a:t>Four steps to reach your neighbor</a:t>
            </a:r>
            <a:endParaRPr lang="en-US" dirty="0">
              <a:latin typeface="Bell MT" panose="02020503060305020303" pitchFamily="18" charset="77"/>
            </a:endParaRPr>
          </a:p>
          <a:p>
            <a:pPr marL="742950" indent="-742950">
              <a:buAutoNum type="arabicPeriod"/>
            </a:pPr>
            <a:r>
              <a:rPr lang="en-US" dirty="0">
                <a:latin typeface="Bell MT" panose="02020503060305020303" pitchFamily="18" charset="77"/>
              </a:rPr>
              <a:t>Center your life on Jesus.</a:t>
            </a:r>
          </a:p>
          <a:p>
            <a:pPr marL="742950" indent="-742950">
              <a:buAutoNum type="arabicPeriod"/>
            </a:pPr>
            <a:r>
              <a:rPr lang="en-US" dirty="0">
                <a:latin typeface="Bell MT" panose="02020503060305020303" pitchFamily="18" charset="77"/>
              </a:rPr>
              <a:t>Make friends and discuss meaningful things together.</a:t>
            </a:r>
            <a:r>
              <a:rPr lang="en-US" dirty="0">
                <a:effectLst/>
                <a:latin typeface="Bell MT" panose="02020503060305020303" pitchFamily="18" charset="77"/>
              </a:rPr>
              <a:t> </a:t>
            </a:r>
          </a:p>
          <a:p>
            <a:pPr marL="742950" indent="-742950">
              <a:buAutoNum type="arabicPeriod"/>
            </a:pPr>
            <a:r>
              <a:rPr lang="en-US" sz="3600" b="1" dirty="0">
                <a:latin typeface="Bell MT" panose="02020503060305020303" pitchFamily="18" charset="77"/>
              </a:rPr>
              <a:t>Be honest.</a:t>
            </a:r>
          </a:p>
          <a:p>
            <a:pPr marL="0" indent="0">
              <a:buNone/>
            </a:pPr>
            <a:endParaRPr lang="en-US" b="1" dirty="0">
              <a:solidFill>
                <a:schemeClr val="tx2"/>
              </a:solidFill>
              <a:latin typeface="Bell MT" panose="02020503060305020303" pitchFamily="18" charset="77"/>
            </a:endParaRPr>
          </a:p>
          <a:p>
            <a:pPr marL="0" indent="0">
              <a:buNone/>
            </a:pPr>
            <a:endParaRPr lang="en-US"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3AA2BBDB-C72B-5D78-E699-A8C510DB9010}"/>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78905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3698F0D-2D91-B46C-636D-8A2231E5139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0D63E12-F47F-6AB9-6A48-14FE27D1AA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7EC32C8-6592-2FA1-21E7-310C46FCEE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3058DE81-8CBD-64C5-97B4-F6CE3B2838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BC3B72CE-7533-B9DC-BF0D-B2B5B0BEB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38C6E9D8-376A-74B5-9FE9-04993FEAFE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3F1F8B2D-DA66-7A6B-3065-A478F0A7A6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5281B306-6B41-AF5E-71C6-3FD5179F6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10A52D21-C368-D2C1-DBA1-DA7A354EE776}"/>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5EAF3DAB-5463-BCF5-CF2B-0FF48D17CB72}"/>
              </a:ext>
            </a:extLst>
          </p:cNvPr>
          <p:cNvSpPr>
            <a:spLocks noGrp="1"/>
          </p:cNvSpPr>
          <p:nvPr>
            <p:ph idx="1"/>
          </p:nvPr>
        </p:nvSpPr>
        <p:spPr>
          <a:xfrm>
            <a:off x="5888284" y="804672"/>
            <a:ext cx="5505140" cy="5230368"/>
          </a:xfrm>
        </p:spPr>
        <p:txBody>
          <a:bodyPr anchor="ctr">
            <a:normAutofit/>
          </a:bodyPr>
          <a:lstStyle/>
          <a:p>
            <a:pPr marL="0" indent="0">
              <a:buNone/>
            </a:pPr>
            <a:r>
              <a:rPr lang="en-US" b="1" dirty="0">
                <a:latin typeface="Bell MT" panose="02020503060305020303" pitchFamily="18" charset="77"/>
              </a:rPr>
              <a:t>Four steps to reach your neighbor</a:t>
            </a:r>
            <a:endParaRPr lang="en-US" dirty="0">
              <a:latin typeface="Bell MT" panose="02020503060305020303" pitchFamily="18" charset="77"/>
            </a:endParaRPr>
          </a:p>
          <a:p>
            <a:pPr marL="742950" indent="-742950">
              <a:buAutoNum type="arabicPeriod"/>
            </a:pPr>
            <a:r>
              <a:rPr lang="en-US" dirty="0">
                <a:latin typeface="Bell MT" panose="02020503060305020303" pitchFamily="18" charset="77"/>
              </a:rPr>
              <a:t>Center your life on Jesus.</a:t>
            </a:r>
          </a:p>
          <a:p>
            <a:pPr marL="742950" indent="-742950">
              <a:buAutoNum type="arabicPeriod"/>
            </a:pPr>
            <a:r>
              <a:rPr lang="en-US" dirty="0">
                <a:latin typeface="Bell MT" panose="02020503060305020303" pitchFamily="18" charset="77"/>
              </a:rPr>
              <a:t>Make friends and discuss meaningful things together.</a:t>
            </a:r>
            <a:r>
              <a:rPr lang="en-US" dirty="0">
                <a:effectLst/>
                <a:latin typeface="Bell MT" panose="02020503060305020303" pitchFamily="18" charset="77"/>
              </a:rPr>
              <a:t> </a:t>
            </a:r>
          </a:p>
          <a:p>
            <a:pPr marL="742950" indent="-742950">
              <a:buAutoNum type="arabicPeriod"/>
            </a:pPr>
            <a:r>
              <a:rPr lang="en-US" dirty="0">
                <a:latin typeface="Bell MT" panose="02020503060305020303" pitchFamily="18" charset="77"/>
              </a:rPr>
              <a:t>Be honest.</a:t>
            </a:r>
          </a:p>
          <a:p>
            <a:pPr marL="742950" indent="-742950">
              <a:buAutoNum type="arabicPeriod"/>
            </a:pPr>
            <a:r>
              <a:rPr lang="en-US" sz="3600" b="1" dirty="0">
                <a:latin typeface="Bell MT" panose="02020503060305020303" pitchFamily="18" charset="77"/>
              </a:rPr>
              <a:t>Invite others to fellowship gatherings.</a:t>
            </a:r>
          </a:p>
          <a:p>
            <a:pPr marL="0" indent="0">
              <a:buNone/>
            </a:pPr>
            <a:endParaRPr lang="en-US" b="1" dirty="0">
              <a:solidFill>
                <a:schemeClr val="tx2"/>
              </a:solidFill>
              <a:latin typeface="Bell MT" panose="02020503060305020303" pitchFamily="18" charset="77"/>
            </a:endParaRPr>
          </a:p>
          <a:p>
            <a:pPr marL="0" indent="0">
              <a:buNone/>
            </a:pPr>
            <a:endParaRPr lang="en-US"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200C5531-552E-06E2-7B0B-5E2CE505FB42}"/>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662448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D7C34A-E55B-67AB-1900-8E4FD335A342}"/>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4A3EC1-5B13-BC6F-4222-ED3D876FB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B19DCBF-7A5F-E23D-EF0C-81AD7A756D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588BD3A8-D4DE-69CF-B19D-B11EFD5225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6955FF53-1569-D93B-F95D-7EDD683CF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1118AFF2-4736-F1F7-DDC1-E066F1A10F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787D5C7C-6A0D-5EFB-B57C-3239DE5295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15F0013E-EB6D-CAA7-F19A-B11D47779A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1C99990-4368-4E69-498E-AF890F88FF64}"/>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FDF25023-B312-CFEE-0556-1F9EEF6CB65D}"/>
              </a:ext>
            </a:extLst>
          </p:cNvPr>
          <p:cNvSpPr>
            <a:spLocks noGrp="1"/>
          </p:cNvSpPr>
          <p:nvPr>
            <p:ph idx="1"/>
          </p:nvPr>
        </p:nvSpPr>
        <p:spPr>
          <a:xfrm>
            <a:off x="5888284" y="804672"/>
            <a:ext cx="5505140" cy="5230368"/>
          </a:xfrm>
        </p:spPr>
        <p:txBody>
          <a:bodyPr anchor="ctr">
            <a:normAutofit/>
          </a:bodyPr>
          <a:lstStyle/>
          <a:p>
            <a:pPr marL="0" indent="0">
              <a:buNone/>
            </a:pPr>
            <a:r>
              <a:rPr lang="en-US" sz="3600" b="1" dirty="0">
                <a:latin typeface="Bell MT" panose="02020503060305020303" pitchFamily="18" charset="77"/>
              </a:rPr>
              <a:t>Four circles of influence</a:t>
            </a:r>
          </a:p>
          <a:p>
            <a:pPr marL="0" indent="0">
              <a:buNone/>
            </a:pPr>
            <a:r>
              <a:rPr lang="en-US" sz="3600" dirty="0">
                <a:latin typeface="Bell MT" panose="02020503060305020303" pitchFamily="18" charset="77"/>
              </a:rPr>
              <a:t>1. Your neighbor</a:t>
            </a:r>
          </a:p>
          <a:p>
            <a:pPr marL="0" indent="0">
              <a:buNone/>
            </a:pPr>
            <a:endParaRPr lang="en-US" b="1" dirty="0">
              <a:solidFill>
                <a:schemeClr val="tx2"/>
              </a:solidFill>
              <a:latin typeface="Bell MT" panose="02020503060305020303" pitchFamily="18" charset="77"/>
            </a:endParaRPr>
          </a:p>
          <a:p>
            <a:pPr marL="0" indent="0">
              <a:buNone/>
            </a:pPr>
            <a:endParaRPr lang="en-US"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89D9F955-AB21-43FA-9785-A5C350BC6004}"/>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006984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7005C5-C49A-7455-9141-BCBC1C93F178}"/>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DE52C95-B551-D23A-49A4-146C71793D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8F7791E-B27C-84F9-CDCA-6D6DE6484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0064CF20-DC29-FBE0-9F2A-C47D6232C52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4A630D87-299C-C7C5-6ECC-05A15F8356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9BAC191C-0BF8-D6FA-955F-D4AFC6C34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F40D84DE-4729-045F-EAD5-3DD298918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6295D209-B0A8-53F8-925B-4712681445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B6E4BBD-3621-B665-0667-05B022B18E8D}"/>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BECEF7DA-BCA3-4DA2-A8CD-9E2CF07A3A5F}"/>
              </a:ext>
            </a:extLst>
          </p:cNvPr>
          <p:cNvSpPr>
            <a:spLocks noGrp="1"/>
          </p:cNvSpPr>
          <p:nvPr>
            <p:ph idx="1"/>
          </p:nvPr>
        </p:nvSpPr>
        <p:spPr>
          <a:xfrm>
            <a:off x="5888284" y="804672"/>
            <a:ext cx="5505140" cy="5230368"/>
          </a:xfrm>
        </p:spPr>
        <p:txBody>
          <a:bodyPr anchor="ctr">
            <a:normAutofit/>
          </a:bodyPr>
          <a:lstStyle/>
          <a:p>
            <a:pPr marL="0" indent="0">
              <a:buNone/>
            </a:pPr>
            <a:r>
              <a:rPr lang="en-US" b="1" dirty="0">
                <a:latin typeface="Bell MT" panose="02020503060305020303" pitchFamily="18" charset="77"/>
              </a:rPr>
              <a:t>Four circles of influence</a:t>
            </a:r>
          </a:p>
          <a:p>
            <a:pPr marL="514350" indent="-514350">
              <a:buAutoNum type="arabicPeriod"/>
            </a:pPr>
            <a:r>
              <a:rPr lang="en-US" dirty="0">
                <a:latin typeface="Bell MT" panose="02020503060305020303" pitchFamily="18" charset="77"/>
              </a:rPr>
              <a:t>Your neighbor</a:t>
            </a:r>
          </a:p>
          <a:p>
            <a:pPr marL="514350" indent="-514350">
              <a:buAutoNum type="arabicPeriod"/>
            </a:pPr>
            <a:r>
              <a:rPr lang="en-US" sz="3600" b="1" dirty="0">
                <a:latin typeface="Bell MT" panose="02020503060305020303" pitchFamily="18" charset="77"/>
              </a:rPr>
              <a:t>Your city</a:t>
            </a:r>
            <a:endParaRPr lang="en-US" sz="3600" dirty="0">
              <a:latin typeface="Bell MT" panose="02020503060305020303" pitchFamily="18" charset="77"/>
            </a:endParaRPr>
          </a:p>
          <a:p>
            <a:pPr marL="0" indent="0">
              <a:buNone/>
            </a:pPr>
            <a:endParaRPr lang="en-US" b="1" dirty="0">
              <a:solidFill>
                <a:schemeClr val="tx2"/>
              </a:solidFill>
              <a:latin typeface="Bell MT" panose="02020503060305020303" pitchFamily="18" charset="77"/>
            </a:endParaRPr>
          </a:p>
          <a:p>
            <a:pPr marL="0" indent="0">
              <a:buNone/>
            </a:pPr>
            <a:endParaRPr lang="en-US"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A02DBB5B-6A5C-23F5-92A7-F6CAAEDB31EC}"/>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027661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444FEF6-F2F5-912D-ED7E-C6A845641102}"/>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11EF4AE-1D2B-B35E-5370-4133F3F06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6B69D30-01AE-C181-0318-DD6D3DC548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5538D8A5-83DA-EBD5-077F-F48C656B86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E56F72BC-6AED-0958-5C6B-0DF9ED598D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28B2A134-84A5-543B-D8D2-1EC2FEEBC1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6D54896D-7A14-CCEE-2326-2BEB297EF4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D9CADEB-F819-79CE-7BAE-6A4C413FB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2F46E2D-B0E2-4F52-D8CA-05518E157745}"/>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D27F39FA-A9FD-A2AB-F20F-6EC7EF5C908F}"/>
              </a:ext>
            </a:extLst>
          </p:cNvPr>
          <p:cNvSpPr>
            <a:spLocks noGrp="1"/>
          </p:cNvSpPr>
          <p:nvPr>
            <p:ph idx="1"/>
          </p:nvPr>
        </p:nvSpPr>
        <p:spPr>
          <a:xfrm>
            <a:off x="5888284" y="804672"/>
            <a:ext cx="5505140" cy="5230368"/>
          </a:xfrm>
        </p:spPr>
        <p:txBody>
          <a:bodyPr anchor="ctr">
            <a:normAutofit/>
          </a:bodyPr>
          <a:lstStyle/>
          <a:p>
            <a:pPr marL="0" indent="0">
              <a:buNone/>
            </a:pPr>
            <a:r>
              <a:rPr lang="en-US" b="1" dirty="0">
                <a:latin typeface="Bell MT" panose="02020503060305020303" pitchFamily="18" charset="77"/>
              </a:rPr>
              <a:t>Four circles of influence</a:t>
            </a:r>
          </a:p>
          <a:p>
            <a:pPr marL="514350" indent="-514350">
              <a:buAutoNum type="arabicPeriod"/>
            </a:pPr>
            <a:r>
              <a:rPr lang="en-US" dirty="0">
                <a:latin typeface="Bell MT" panose="02020503060305020303" pitchFamily="18" charset="77"/>
              </a:rPr>
              <a:t>Your neighbor</a:t>
            </a:r>
          </a:p>
          <a:p>
            <a:pPr marL="514350" indent="-514350">
              <a:buAutoNum type="arabicPeriod"/>
            </a:pPr>
            <a:r>
              <a:rPr lang="en-US" dirty="0">
                <a:latin typeface="Bell MT" panose="02020503060305020303" pitchFamily="18" charset="77"/>
              </a:rPr>
              <a:t>Your city</a:t>
            </a:r>
          </a:p>
          <a:p>
            <a:pPr marL="514350" indent="-514350">
              <a:buAutoNum type="arabicPeriod"/>
            </a:pPr>
            <a:r>
              <a:rPr lang="en-US" sz="3600" b="1" dirty="0">
                <a:latin typeface="Bell MT" panose="02020503060305020303" pitchFamily="18" charset="77"/>
              </a:rPr>
              <a:t>Your region/nation</a:t>
            </a:r>
          </a:p>
          <a:p>
            <a:pPr marL="0" indent="0">
              <a:buNone/>
            </a:pPr>
            <a:endParaRPr lang="en-US" b="1" dirty="0">
              <a:solidFill>
                <a:schemeClr val="tx2"/>
              </a:solidFill>
              <a:latin typeface="Bell MT" panose="02020503060305020303" pitchFamily="18" charset="77"/>
            </a:endParaRPr>
          </a:p>
          <a:p>
            <a:pPr marL="0" indent="0">
              <a:buNone/>
            </a:pPr>
            <a:endParaRPr lang="en-US"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E569D197-6A68-B345-8E87-2EA88B63F528}"/>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955849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9819E6-2E19-BF4A-6274-F6AAA1FE6BAD}"/>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14D86A-7A44-DB7A-F950-AA1148172B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F095F8D-78D7-B29D-3C67-BC3E08CE4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6" name="Rectangle 15">
            <a:extLst>
              <a:ext uri="{FF2B5EF4-FFF2-40B4-BE49-F238E27FC236}">
                <a16:creationId xmlns:a16="http://schemas.microsoft.com/office/drawing/2014/main" id="{DCE18CD8-0CD1-B8CD-FC7F-5A95D0BB19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493288-ABA3-344F-030D-1C8D7AFAB777}"/>
              </a:ext>
            </a:extLst>
          </p:cNvPr>
          <p:cNvSpPr>
            <a:spLocks noGrp="1"/>
          </p:cNvSpPr>
          <p:nvPr>
            <p:ph type="ctrTitle"/>
          </p:nvPr>
        </p:nvSpPr>
        <p:spPr>
          <a:xfrm>
            <a:off x="940917" y="2187695"/>
            <a:ext cx="10309860" cy="3881043"/>
          </a:xfrm>
        </p:spPr>
        <p:txBody>
          <a:bodyPr anchor="b">
            <a:noAutofit/>
          </a:bodyPr>
          <a:lstStyle/>
          <a:p>
            <a:r>
              <a:rPr lang="en-US" sz="3200" b="1" baseline="30000" dirty="0">
                <a:latin typeface="Bell MT" panose="02020503060305020303" pitchFamily="18" charset="77"/>
              </a:rPr>
              <a:t>13</a:t>
            </a:r>
            <a:r>
              <a:rPr lang="en-US" sz="3200" dirty="0">
                <a:latin typeface="Bell MT" panose="02020503060305020303" pitchFamily="18" charset="77"/>
              </a:rPr>
              <a:t>For </a:t>
            </a:r>
            <a:r>
              <a:rPr lang="en-US" sz="3200" i="1" dirty="0">
                <a:latin typeface="Bell MT" panose="02020503060305020303" pitchFamily="18" charset="77"/>
              </a:rPr>
              <a:t>“everyone who calls on the name of the Lord will be saved.”</a:t>
            </a:r>
            <a:br>
              <a:rPr lang="en-US" sz="3200" dirty="0">
                <a:latin typeface="Bell MT" panose="02020503060305020303" pitchFamily="18" charset="77"/>
              </a:rPr>
            </a:br>
            <a:br>
              <a:rPr lang="en-US" sz="3200" dirty="0">
                <a:latin typeface="Bell MT" panose="02020503060305020303" pitchFamily="18" charset="77"/>
              </a:rPr>
            </a:br>
            <a:r>
              <a:rPr lang="en-US" sz="3200" b="1" baseline="30000" dirty="0">
                <a:latin typeface="Bell MT" panose="02020503060305020303" pitchFamily="18" charset="77"/>
              </a:rPr>
              <a:t>14</a:t>
            </a:r>
            <a:r>
              <a:rPr lang="en-US" sz="3200" dirty="0">
                <a:latin typeface="Bell MT" panose="02020503060305020303" pitchFamily="18" charset="77"/>
              </a:rPr>
              <a:t>How then will they call on him in whom they have not believed? And how are they to believe in him of whom they have never heard? And how are they to hear without someone preaching? </a:t>
            </a:r>
            <a:r>
              <a:rPr lang="en-US" sz="3200" b="1" baseline="30000" dirty="0">
                <a:latin typeface="Bell MT" panose="02020503060305020303" pitchFamily="18" charset="77"/>
              </a:rPr>
              <a:t>15</a:t>
            </a:r>
            <a:r>
              <a:rPr lang="en-US" sz="3200" dirty="0">
                <a:latin typeface="Bell MT" panose="02020503060305020303" pitchFamily="18" charset="77"/>
              </a:rPr>
              <a:t>And how are they to preach unless they are sent? As it is written, </a:t>
            </a:r>
            <a:r>
              <a:rPr lang="en-US" sz="3200" i="1" dirty="0">
                <a:latin typeface="Bell MT" panose="02020503060305020303" pitchFamily="18" charset="77"/>
              </a:rPr>
              <a:t>“How beautiful are the feet of those who preach the good news!”</a:t>
            </a:r>
            <a:endParaRPr lang="en-US" sz="3200" i="1" dirty="0">
              <a:solidFill>
                <a:schemeClr val="tx2"/>
              </a:solidFill>
              <a:latin typeface="Bell MT" panose="02020503060305020303" pitchFamily="18" charset="77"/>
            </a:endParaRPr>
          </a:p>
        </p:txBody>
      </p:sp>
      <p:sp>
        <p:nvSpPr>
          <p:cNvPr id="3" name="Subtitle 2">
            <a:extLst>
              <a:ext uri="{FF2B5EF4-FFF2-40B4-BE49-F238E27FC236}">
                <a16:creationId xmlns:a16="http://schemas.microsoft.com/office/drawing/2014/main" id="{299801BA-292D-6AD1-AB13-226A11423AF2}"/>
              </a:ext>
            </a:extLst>
          </p:cNvPr>
          <p:cNvSpPr>
            <a:spLocks noGrp="1"/>
          </p:cNvSpPr>
          <p:nvPr>
            <p:ph type="subTitle" idx="1"/>
          </p:nvPr>
        </p:nvSpPr>
        <p:spPr>
          <a:xfrm>
            <a:off x="3218274" y="1612672"/>
            <a:ext cx="5449982" cy="682079"/>
          </a:xfrm>
        </p:spPr>
        <p:txBody>
          <a:bodyPr>
            <a:normAutofit/>
          </a:bodyPr>
          <a:lstStyle/>
          <a:p>
            <a:r>
              <a:rPr lang="en-US" sz="3600" b="1" dirty="0">
                <a:solidFill>
                  <a:schemeClr val="tx2"/>
                </a:solidFill>
                <a:latin typeface="Bell MT" panose="02020503060305020303" pitchFamily="18" charset="77"/>
              </a:rPr>
              <a:t>Romans 10:13–15</a:t>
            </a:r>
          </a:p>
          <a:p>
            <a:endParaRPr lang="en-US" dirty="0">
              <a:solidFill>
                <a:schemeClr val="tx2"/>
              </a:solidFill>
            </a:endParaRPr>
          </a:p>
        </p:txBody>
      </p:sp>
      <p:grpSp>
        <p:nvGrpSpPr>
          <p:cNvPr id="18" name="Group 17">
            <a:extLst>
              <a:ext uri="{FF2B5EF4-FFF2-40B4-BE49-F238E27FC236}">
                <a16:creationId xmlns:a16="http://schemas.microsoft.com/office/drawing/2014/main" id="{36D8D8BB-B628-DAC3-FDA7-0EEFBBCDBF2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19" name="Freeform: Shape 18">
              <a:extLst>
                <a:ext uri="{FF2B5EF4-FFF2-40B4-BE49-F238E27FC236}">
                  <a16:creationId xmlns:a16="http://schemas.microsoft.com/office/drawing/2014/main" id="{C1DB569A-7093-DE38-38F6-4CD2AFBF5A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FBCEAE-BE1E-1B51-9245-9E78956415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B22B0C6-8E79-5B82-DE71-AC40D6511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9A676170-259B-4B05-B08F-BC85EF7F89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D301EB14-71AF-8404-397E-791CD0D0AF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5" name="Freeform: Shape 24">
              <a:extLst>
                <a:ext uri="{FF2B5EF4-FFF2-40B4-BE49-F238E27FC236}">
                  <a16:creationId xmlns:a16="http://schemas.microsoft.com/office/drawing/2014/main" id="{DF71359F-A811-829F-83DC-314435FD78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FA17FAE9-13F7-AC68-8608-E02CAE9FF8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D90DA8AA-3CAA-A9E4-7270-3589AB0CB7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8" name="Freeform: Shape 27">
              <a:extLst>
                <a:ext uri="{FF2B5EF4-FFF2-40B4-BE49-F238E27FC236}">
                  <a16:creationId xmlns:a16="http://schemas.microsoft.com/office/drawing/2014/main" id="{FF7800F9-00CC-3CF9-7B70-4B867975D4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813292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801F70-AF7F-B048-7747-FE97AB54CBB5}"/>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2EACA42-BEFA-719A-E6A4-7D19C407D2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B964504-84FF-B95B-ADBF-7DA30E67EC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4C34E50E-7008-31F7-2E68-51132B5A73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157FA12F-D689-DACC-9482-4AE955CE6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B0B15CEC-65F5-C77E-ED80-09F527944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CA12FA07-624E-EC47-4EBF-CDD1DF20E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33D15B67-D39F-E4C9-86E6-EAB2A9A5C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F2F7BAE-88E7-0165-3F25-005DD60FC70F}"/>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F283C7DC-4F21-7A9A-97EE-A964890D777F}"/>
              </a:ext>
            </a:extLst>
          </p:cNvPr>
          <p:cNvSpPr>
            <a:spLocks noGrp="1"/>
          </p:cNvSpPr>
          <p:nvPr>
            <p:ph idx="1"/>
          </p:nvPr>
        </p:nvSpPr>
        <p:spPr>
          <a:xfrm>
            <a:off x="5888284" y="804672"/>
            <a:ext cx="5505140" cy="5230368"/>
          </a:xfrm>
        </p:spPr>
        <p:txBody>
          <a:bodyPr anchor="ctr">
            <a:normAutofit/>
          </a:bodyPr>
          <a:lstStyle/>
          <a:p>
            <a:pPr marL="0" indent="0">
              <a:buNone/>
            </a:pPr>
            <a:r>
              <a:rPr lang="en-US" b="1" dirty="0">
                <a:latin typeface="Bell MT" panose="02020503060305020303" pitchFamily="18" charset="77"/>
              </a:rPr>
              <a:t>Four circles of influence</a:t>
            </a:r>
          </a:p>
          <a:p>
            <a:pPr marL="514350" indent="-514350">
              <a:buAutoNum type="arabicPeriod"/>
            </a:pPr>
            <a:r>
              <a:rPr lang="en-US" dirty="0">
                <a:latin typeface="Bell MT" panose="02020503060305020303" pitchFamily="18" charset="77"/>
              </a:rPr>
              <a:t>Your neighbor</a:t>
            </a:r>
          </a:p>
          <a:p>
            <a:pPr marL="514350" indent="-514350">
              <a:buAutoNum type="arabicPeriod"/>
            </a:pPr>
            <a:r>
              <a:rPr lang="en-US" dirty="0">
                <a:latin typeface="Bell MT" panose="02020503060305020303" pitchFamily="18" charset="77"/>
              </a:rPr>
              <a:t>Your city</a:t>
            </a:r>
          </a:p>
          <a:p>
            <a:pPr marL="514350" indent="-514350">
              <a:buAutoNum type="arabicPeriod"/>
            </a:pPr>
            <a:r>
              <a:rPr lang="en-US" dirty="0">
                <a:latin typeface="Bell MT" panose="02020503060305020303" pitchFamily="18" charset="77"/>
              </a:rPr>
              <a:t>Your region/nation</a:t>
            </a:r>
          </a:p>
          <a:p>
            <a:pPr marL="514350" indent="-514350">
              <a:buAutoNum type="arabicPeriod"/>
            </a:pPr>
            <a:r>
              <a:rPr lang="en-US" sz="3600" b="1" dirty="0">
                <a:latin typeface="Bell MT" panose="02020503060305020303" pitchFamily="18" charset="77"/>
              </a:rPr>
              <a:t>Your world</a:t>
            </a:r>
          </a:p>
          <a:p>
            <a:pPr marL="0" indent="0">
              <a:buNone/>
            </a:pPr>
            <a:endParaRPr lang="en-US" b="1" dirty="0">
              <a:solidFill>
                <a:schemeClr val="tx2"/>
              </a:solidFill>
              <a:latin typeface="Bell MT" panose="02020503060305020303" pitchFamily="18" charset="77"/>
            </a:endParaRPr>
          </a:p>
          <a:p>
            <a:pPr marL="0" indent="0">
              <a:buNone/>
            </a:pPr>
            <a:endParaRPr lang="en-US"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0AA08D56-F4F7-65C6-D8BC-F83D94F7E734}"/>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11911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2A9AFC-BFB4-2F28-C6EA-582E751323C6}"/>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1232E5D-0B34-10DC-D887-8C5F6D673D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E0D34CF-B98F-C781-2925-ED607D8FA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1" name="Freeform: Shape 10">
            <a:extLst>
              <a:ext uri="{FF2B5EF4-FFF2-40B4-BE49-F238E27FC236}">
                <a16:creationId xmlns:a16="http://schemas.microsoft.com/office/drawing/2014/main" id="{FC9EF7BC-0580-78FD-6EEC-AB4C2CC6BE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F8CB61FB-699E-84F9-A9E7-AE9635F19FE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4" name="Freeform: Shape 13">
              <a:extLst>
                <a:ext uri="{FF2B5EF4-FFF2-40B4-BE49-F238E27FC236}">
                  <a16:creationId xmlns:a16="http://schemas.microsoft.com/office/drawing/2014/main" id="{1EEA031A-073E-1216-59B8-75F85E8075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290A06F1-B712-8D32-57BD-B46CC8C2B3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AD853097-56F0-3C62-946A-99CC2E7AA9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605CCA5-B55A-0153-D0F9-7F813E21FD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7A5BA8A3-6F3E-E52E-33DC-FAE33AC0CA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31949262-A692-1AC9-CF71-499D0DF495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9F7AE398-B452-AECA-15BC-052E7BAFF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DFF95DB4-50DB-9BA2-5386-360DE18D392A}"/>
              </a:ext>
            </a:extLst>
          </p:cNvPr>
          <p:cNvSpPr>
            <a:spLocks noGrp="1"/>
          </p:cNvSpPr>
          <p:nvPr>
            <p:ph type="title"/>
          </p:nvPr>
        </p:nvSpPr>
        <p:spPr>
          <a:xfrm>
            <a:off x="3502731" y="1542402"/>
            <a:ext cx="5415982" cy="2387918"/>
          </a:xfrm>
        </p:spPr>
        <p:txBody>
          <a:bodyPr vert="horz" lIns="91440" tIns="45720" rIns="91440" bIns="45720" rtlCol="0" anchor="b">
            <a:normAutofit/>
          </a:bodyPr>
          <a:lstStyle/>
          <a:p>
            <a:pPr algn="ctr"/>
            <a:r>
              <a:rPr lang="en-US" b="1" kern="1200" dirty="0">
                <a:solidFill>
                  <a:schemeClr val="tx2"/>
                </a:solidFill>
                <a:latin typeface="Bell MT" panose="02020503060305020303" pitchFamily="18" charset="77"/>
              </a:rPr>
              <a:t>III. </a:t>
            </a:r>
            <a:r>
              <a:rPr lang="en-US" b="1" dirty="0">
                <a:latin typeface="Bell MT" panose="02020503060305020303" pitchFamily="18" charset="77"/>
              </a:rPr>
              <a:t>The gospel is not always believed. </a:t>
            </a:r>
            <a:r>
              <a:rPr lang="en-US" dirty="0">
                <a:latin typeface="Bell MT" panose="02020503060305020303" pitchFamily="18" charset="77"/>
              </a:rPr>
              <a:t>(10:16–21)</a:t>
            </a:r>
            <a:endParaRPr lang="en-US" kern="1200" dirty="0">
              <a:solidFill>
                <a:schemeClr val="tx2"/>
              </a:solidFill>
              <a:latin typeface="Bell MT" panose="02020503060305020303" pitchFamily="18" charset="77"/>
            </a:endParaRPr>
          </a:p>
        </p:txBody>
      </p:sp>
      <p:grpSp>
        <p:nvGrpSpPr>
          <p:cNvPr id="22" name="Group 21">
            <a:extLst>
              <a:ext uri="{FF2B5EF4-FFF2-40B4-BE49-F238E27FC236}">
                <a16:creationId xmlns:a16="http://schemas.microsoft.com/office/drawing/2014/main" id="{B2D349E1-5674-BEED-672E-B7C541A894B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3" name="Freeform: Shape 22">
              <a:extLst>
                <a:ext uri="{FF2B5EF4-FFF2-40B4-BE49-F238E27FC236}">
                  <a16:creationId xmlns:a16="http://schemas.microsoft.com/office/drawing/2014/main" id="{7C8E7617-33B3-EE77-83D3-8EBA4F16F6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C2FA651C-4C11-A236-90B7-6EB4100668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B2EEFC07-7A4C-608D-0697-C97EADFDB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6" name="Freeform: Shape 25">
              <a:extLst>
                <a:ext uri="{FF2B5EF4-FFF2-40B4-BE49-F238E27FC236}">
                  <a16:creationId xmlns:a16="http://schemas.microsoft.com/office/drawing/2014/main" id="{49C32BB9-3427-A0D3-9CD2-93B121D917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698FD053-237F-89E3-90FB-7517E0B585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29" name="Freeform: Shape 28">
              <a:extLst>
                <a:ext uri="{FF2B5EF4-FFF2-40B4-BE49-F238E27FC236}">
                  <a16:creationId xmlns:a16="http://schemas.microsoft.com/office/drawing/2014/main" id="{B27C8C25-A4A6-3A2F-A8B8-0048410ED2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902ABC37-A643-4A12-2A04-541D1ADA9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6A160EB9-08A2-A9CB-702E-922A28AE4D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2" name="Freeform: Shape 31">
              <a:extLst>
                <a:ext uri="{FF2B5EF4-FFF2-40B4-BE49-F238E27FC236}">
                  <a16:creationId xmlns:a16="http://schemas.microsoft.com/office/drawing/2014/main" id="{E7B2D07E-32FF-D1FF-BF5D-B9943E0E8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49403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0906FF5-3CFD-9C4B-6D83-71D463339B5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F4E8727-E5DB-FAAA-EB0F-8A01FFEEE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0519C15-F7E9-D003-E3EB-FB6B22D9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CE424FF2-7391-5298-3DFE-DE8F31E2FB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A20ED12F-28C6-3AED-4571-D4F658F488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64F52F98-D565-7BDA-B286-0938E7FF9C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C3D8A0D0-D6C8-69A5-C57C-F315C54A6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07C73B5-FEFE-4F86-25F6-2BB90218F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E910B34-8507-58A6-D483-87EB7496F887}"/>
              </a:ext>
            </a:extLst>
          </p:cNvPr>
          <p:cNvSpPr>
            <a:spLocks noGrp="1"/>
          </p:cNvSpPr>
          <p:nvPr>
            <p:ph type="title"/>
          </p:nvPr>
        </p:nvSpPr>
        <p:spPr>
          <a:xfrm>
            <a:off x="401541" y="1243013"/>
            <a:ext cx="3855720" cy="4371974"/>
          </a:xfrm>
        </p:spPr>
        <p:txBody>
          <a:bodyPr>
            <a:normAutofit/>
          </a:bodyPr>
          <a:lstStyle/>
          <a:p>
            <a:r>
              <a:rPr lang="en-US" b="1" dirty="0">
                <a:solidFill>
                  <a:schemeClr val="tx2"/>
                </a:solidFill>
                <a:latin typeface="Bell MT" panose="02020503060305020303" pitchFamily="18" charset="77"/>
              </a:rPr>
              <a:t>III. The gospel is not always believed</a:t>
            </a:r>
            <a:br>
              <a:rPr lang="en-US" b="1" dirty="0">
                <a:solidFill>
                  <a:schemeClr val="tx2"/>
                </a:solidFill>
                <a:latin typeface="Bell MT" panose="02020503060305020303" pitchFamily="18" charset="77"/>
              </a:rPr>
            </a:br>
            <a:r>
              <a:rPr lang="en-US" dirty="0">
                <a:solidFill>
                  <a:schemeClr val="tx2"/>
                </a:solidFill>
                <a:latin typeface="Bell MT" panose="02020503060305020303" pitchFamily="18" charset="77"/>
              </a:rPr>
              <a:t>(10:16–11:10)</a:t>
            </a:r>
            <a:br>
              <a:rPr lang="en-US" b="1" dirty="0">
                <a:solidFill>
                  <a:schemeClr val="tx2"/>
                </a:solidFill>
                <a:latin typeface="Bell MT" panose="02020503060305020303" pitchFamily="18" charset="77"/>
              </a:rPr>
            </a:br>
            <a:endParaRPr lang="en-US"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A824B1CB-E346-747D-36FE-EC51A2702E8C}"/>
              </a:ext>
            </a:extLst>
          </p:cNvPr>
          <p:cNvSpPr>
            <a:spLocks noGrp="1"/>
          </p:cNvSpPr>
          <p:nvPr>
            <p:ph idx="1"/>
          </p:nvPr>
        </p:nvSpPr>
        <p:spPr>
          <a:xfrm>
            <a:off x="5888284" y="804672"/>
            <a:ext cx="5505140" cy="5230368"/>
          </a:xfrm>
        </p:spPr>
        <p:txBody>
          <a:bodyPr anchor="ctr">
            <a:normAutofit/>
          </a:bodyPr>
          <a:lstStyle/>
          <a:p>
            <a:pPr marL="0" indent="0">
              <a:buNone/>
            </a:pPr>
            <a:r>
              <a:rPr lang="en-US" sz="3600" b="1" dirty="0">
                <a:latin typeface="Bell MT" panose="02020503060305020303" pitchFamily="18" charset="77"/>
              </a:rPr>
              <a:t>The Old Testament predicted this. </a:t>
            </a:r>
            <a:r>
              <a:rPr lang="en-US" sz="3600" dirty="0">
                <a:latin typeface="Bell MT" panose="02020503060305020303" pitchFamily="18" charset="77"/>
              </a:rPr>
              <a:t>(10:16–21)</a:t>
            </a:r>
            <a:endParaRPr lang="en-US" sz="3600" b="1" dirty="0">
              <a:latin typeface="Bell MT" panose="02020503060305020303" pitchFamily="18" charset="77"/>
            </a:endParaRPr>
          </a:p>
          <a:p>
            <a:pPr marL="0" indent="0">
              <a:buNone/>
            </a:pPr>
            <a:endParaRPr lang="en-US" sz="3600"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7B594E7D-D854-896F-B242-BBA1411E300E}"/>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0048897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A40B1C-E0F9-1EC5-8D4E-969CA298A56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8F759A3-967D-744A-9565-A64B4FA3A3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9A3DA8F-09E8-0820-57A9-86AC707A1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2EEE113C-6165-65B5-4664-75D2A5F8F5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22F39B1-186A-129C-B668-54CCA66EF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2270D0E8-CC35-B5E9-A427-87C8130893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2022825-F821-C7CA-AE18-D6DB532D86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E7F4CA4-5C07-8D27-D66E-D5E5EF84E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E533FA0-FCBE-FBE8-1035-FF3E0588E210}"/>
              </a:ext>
            </a:extLst>
          </p:cNvPr>
          <p:cNvSpPr>
            <a:spLocks noGrp="1"/>
          </p:cNvSpPr>
          <p:nvPr>
            <p:ph type="title"/>
          </p:nvPr>
        </p:nvSpPr>
        <p:spPr>
          <a:xfrm>
            <a:off x="401541" y="1243013"/>
            <a:ext cx="3855720" cy="4371974"/>
          </a:xfrm>
        </p:spPr>
        <p:txBody>
          <a:bodyPr>
            <a:normAutofit/>
          </a:bodyPr>
          <a:lstStyle/>
          <a:p>
            <a:r>
              <a:rPr lang="en-US" b="1" dirty="0">
                <a:solidFill>
                  <a:schemeClr val="tx2"/>
                </a:solidFill>
                <a:latin typeface="Bell MT" panose="02020503060305020303" pitchFamily="18" charset="77"/>
              </a:rPr>
              <a:t>III. The gospel is not always believed</a:t>
            </a:r>
            <a:br>
              <a:rPr lang="en-US" b="1" dirty="0">
                <a:solidFill>
                  <a:schemeClr val="tx2"/>
                </a:solidFill>
                <a:latin typeface="Bell MT" panose="02020503060305020303" pitchFamily="18" charset="77"/>
              </a:rPr>
            </a:br>
            <a:r>
              <a:rPr lang="en-US" dirty="0">
                <a:solidFill>
                  <a:schemeClr val="tx2"/>
                </a:solidFill>
                <a:latin typeface="Bell MT" panose="02020503060305020303" pitchFamily="18" charset="77"/>
              </a:rPr>
              <a:t>(10:16–11:10)</a:t>
            </a:r>
            <a:br>
              <a:rPr lang="en-US" b="1" dirty="0">
                <a:solidFill>
                  <a:schemeClr val="tx2"/>
                </a:solidFill>
                <a:latin typeface="Bell MT" panose="02020503060305020303" pitchFamily="18" charset="77"/>
              </a:rPr>
            </a:br>
            <a:endParaRPr lang="en-US"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A5744459-70C3-A443-46C7-F93F3B6B7E60}"/>
              </a:ext>
            </a:extLst>
          </p:cNvPr>
          <p:cNvSpPr>
            <a:spLocks noGrp="1"/>
          </p:cNvSpPr>
          <p:nvPr>
            <p:ph idx="1"/>
          </p:nvPr>
        </p:nvSpPr>
        <p:spPr>
          <a:xfrm>
            <a:off x="5888284" y="804672"/>
            <a:ext cx="5505140" cy="5230368"/>
          </a:xfrm>
        </p:spPr>
        <p:txBody>
          <a:bodyPr anchor="ctr">
            <a:normAutofit/>
          </a:bodyPr>
          <a:lstStyle/>
          <a:p>
            <a:pPr marL="0" indent="0">
              <a:buNone/>
            </a:pPr>
            <a:r>
              <a:rPr lang="en-US" dirty="0">
                <a:latin typeface="Bell MT" panose="02020503060305020303" pitchFamily="18" charset="77"/>
              </a:rPr>
              <a:t>The Old Testament predicted this. (10:16–21)</a:t>
            </a:r>
          </a:p>
          <a:p>
            <a:pPr marL="0" indent="0">
              <a:buNone/>
            </a:pPr>
            <a:endParaRPr lang="en-US" dirty="0">
              <a:latin typeface="Bell MT" panose="02020503060305020303" pitchFamily="18" charset="77"/>
            </a:endParaRPr>
          </a:p>
          <a:p>
            <a:pPr marL="0" indent="0">
              <a:buNone/>
            </a:pPr>
            <a:r>
              <a:rPr lang="en-US" sz="3600" b="1" dirty="0">
                <a:latin typeface="Bell MT" panose="02020503060305020303" pitchFamily="18" charset="77"/>
              </a:rPr>
              <a:t>God will always preserve a remnant. </a:t>
            </a:r>
            <a:r>
              <a:rPr lang="en-US" sz="3600" dirty="0">
                <a:latin typeface="Bell MT" panose="02020503060305020303" pitchFamily="18" charset="77"/>
              </a:rPr>
              <a:t>(11:1–6)</a:t>
            </a:r>
            <a:endParaRPr lang="en-US" sz="3600" b="1" dirty="0">
              <a:latin typeface="Bell MT" panose="02020503060305020303" pitchFamily="18" charset="77"/>
            </a:endParaRPr>
          </a:p>
          <a:p>
            <a:pPr marL="0" indent="0">
              <a:buNone/>
            </a:pPr>
            <a:endParaRPr lang="en-US" sz="3600" b="1" dirty="0">
              <a:latin typeface="Bell MT" panose="02020503060305020303" pitchFamily="18" charset="77"/>
            </a:endParaRPr>
          </a:p>
          <a:p>
            <a:pPr marL="0" indent="0">
              <a:buNone/>
            </a:pPr>
            <a:endParaRPr lang="en-US" sz="3600"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42334A6F-E506-F28A-209E-68FD6181BD2E}"/>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587001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D3B4905-9430-A62F-FE50-8A9FC396B0F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31C0FB1-0980-0228-3971-665AFF863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2B9FAAA-EB64-FAC3-E78D-026E65A0F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94953C24-F19A-F150-B1D0-8FF59E8A6A6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EA9ECDE8-2B55-3910-30EC-4DE71FEB9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6C378E23-E232-D90C-1C6E-B2F379478F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BA57D1C5-5C58-C7A4-1724-BA41267812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35D3B6BE-4CD3-2A46-1C5C-7AA06CEB92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84EE52EF-0355-91F6-1B74-E4B83060D47C}"/>
              </a:ext>
            </a:extLst>
          </p:cNvPr>
          <p:cNvSpPr>
            <a:spLocks noGrp="1"/>
          </p:cNvSpPr>
          <p:nvPr>
            <p:ph type="title"/>
          </p:nvPr>
        </p:nvSpPr>
        <p:spPr>
          <a:xfrm>
            <a:off x="401541" y="1243013"/>
            <a:ext cx="3855720" cy="4371974"/>
          </a:xfrm>
        </p:spPr>
        <p:txBody>
          <a:bodyPr>
            <a:normAutofit/>
          </a:bodyPr>
          <a:lstStyle/>
          <a:p>
            <a:r>
              <a:rPr lang="en-US" b="1" dirty="0">
                <a:solidFill>
                  <a:schemeClr val="tx2"/>
                </a:solidFill>
                <a:latin typeface="Bell MT" panose="02020503060305020303" pitchFamily="18" charset="77"/>
              </a:rPr>
              <a:t>III. The gospel is not always believed</a:t>
            </a:r>
            <a:br>
              <a:rPr lang="en-US" b="1" dirty="0">
                <a:solidFill>
                  <a:schemeClr val="tx2"/>
                </a:solidFill>
                <a:latin typeface="Bell MT" panose="02020503060305020303" pitchFamily="18" charset="77"/>
              </a:rPr>
            </a:br>
            <a:r>
              <a:rPr lang="en-US" dirty="0">
                <a:solidFill>
                  <a:schemeClr val="tx2"/>
                </a:solidFill>
                <a:latin typeface="Bell MT" panose="02020503060305020303" pitchFamily="18" charset="77"/>
              </a:rPr>
              <a:t>(10:16–11:10)</a:t>
            </a:r>
            <a:br>
              <a:rPr lang="en-US" b="1" dirty="0">
                <a:solidFill>
                  <a:schemeClr val="tx2"/>
                </a:solidFill>
                <a:latin typeface="Bell MT" panose="02020503060305020303" pitchFamily="18" charset="77"/>
              </a:rPr>
            </a:br>
            <a:endParaRPr lang="en-US"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54C65F10-AF53-B36B-9708-D703071F4CC6}"/>
              </a:ext>
            </a:extLst>
          </p:cNvPr>
          <p:cNvSpPr>
            <a:spLocks noGrp="1"/>
          </p:cNvSpPr>
          <p:nvPr>
            <p:ph idx="1"/>
          </p:nvPr>
        </p:nvSpPr>
        <p:spPr>
          <a:xfrm>
            <a:off x="5449824" y="804672"/>
            <a:ext cx="5943600" cy="5230368"/>
          </a:xfrm>
        </p:spPr>
        <p:txBody>
          <a:bodyPr anchor="ctr">
            <a:normAutofit/>
          </a:bodyPr>
          <a:lstStyle/>
          <a:p>
            <a:pPr marL="0" indent="0">
              <a:buNone/>
            </a:pPr>
            <a:r>
              <a:rPr lang="en-US" dirty="0">
                <a:latin typeface="Bell MT" panose="02020503060305020303" pitchFamily="18" charset="77"/>
              </a:rPr>
              <a:t>The Old Testament predicted this. (10:16–21)</a:t>
            </a:r>
          </a:p>
          <a:p>
            <a:pPr marL="0" indent="0">
              <a:buNone/>
            </a:pPr>
            <a:r>
              <a:rPr lang="en-US" dirty="0">
                <a:latin typeface="Bell MT" panose="02020503060305020303" pitchFamily="18" charset="77"/>
              </a:rPr>
              <a:t>God will always preserve a remnant. (11:1–6)</a:t>
            </a:r>
          </a:p>
          <a:p>
            <a:pPr marL="0" indent="0">
              <a:buNone/>
            </a:pPr>
            <a:r>
              <a:rPr lang="en-US" sz="3600" b="1" dirty="0">
                <a:latin typeface="Bell MT" panose="02020503060305020303" pitchFamily="18" charset="77"/>
              </a:rPr>
              <a:t>God sometimes hardens the hearts of stubborn, unbelieving members of the visible covenant family. </a:t>
            </a:r>
            <a:r>
              <a:rPr lang="en-US" sz="3600" dirty="0">
                <a:latin typeface="Bell MT" panose="02020503060305020303" pitchFamily="18" charset="77"/>
              </a:rPr>
              <a:t>(11:7–10)</a:t>
            </a:r>
            <a:endParaRPr lang="en-US" sz="3600" b="1" dirty="0">
              <a:latin typeface="Bell MT" panose="02020503060305020303" pitchFamily="18" charset="77"/>
            </a:endParaRPr>
          </a:p>
          <a:p>
            <a:pPr marL="0" indent="0">
              <a:buNone/>
            </a:pPr>
            <a:endParaRPr lang="en-US" sz="3600"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12CF6B0F-909D-B271-800C-711CE79135CA}"/>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522631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6F4D13-6D5B-504F-543C-647FE70DF49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C5C7C0C-2B58-E07C-EDC4-B361E5AB4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3131DF8-AB49-356C-7509-5FA16C7DBC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6" name="Rectangle 15">
            <a:extLst>
              <a:ext uri="{FF2B5EF4-FFF2-40B4-BE49-F238E27FC236}">
                <a16:creationId xmlns:a16="http://schemas.microsoft.com/office/drawing/2014/main" id="{F88B8BD6-7F2F-6EBB-7FD7-E0C696ABC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71D725-B17F-9DBD-0C24-B550CF2904D5}"/>
              </a:ext>
            </a:extLst>
          </p:cNvPr>
          <p:cNvSpPr>
            <a:spLocks noGrp="1"/>
          </p:cNvSpPr>
          <p:nvPr>
            <p:ph type="ctrTitle"/>
          </p:nvPr>
        </p:nvSpPr>
        <p:spPr>
          <a:xfrm>
            <a:off x="2699380" y="1521215"/>
            <a:ext cx="6792934" cy="3214855"/>
          </a:xfrm>
        </p:spPr>
        <p:txBody>
          <a:bodyPr anchor="b">
            <a:normAutofit fontScale="90000"/>
          </a:bodyPr>
          <a:lstStyle/>
          <a:p>
            <a:r>
              <a:rPr lang="en-US" dirty="0">
                <a:latin typeface="Bell MT" panose="02020503060305020303" pitchFamily="18" charset="77"/>
              </a:rPr>
              <a:t>How beautiful are the feet of those who preach the good news! </a:t>
            </a:r>
          </a:p>
        </p:txBody>
      </p:sp>
      <p:grpSp>
        <p:nvGrpSpPr>
          <p:cNvPr id="18" name="Group 17">
            <a:extLst>
              <a:ext uri="{FF2B5EF4-FFF2-40B4-BE49-F238E27FC236}">
                <a16:creationId xmlns:a16="http://schemas.microsoft.com/office/drawing/2014/main" id="{96874B0E-6117-6D09-3556-771C5E1BE19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19" name="Freeform: Shape 18">
              <a:extLst>
                <a:ext uri="{FF2B5EF4-FFF2-40B4-BE49-F238E27FC236}">
                  <a16:creationId xmlns:a16="http://schemas.microsoft.com/office/drawing/2014/main" id="{8A39ECD5-4493-9EF6-7B4C-DD14B18ED3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20AF0E32-DDA9-E96D-CE25-EA4292FCA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9106821-C802-ED17-2D5D-A1D2A8BB75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C8485AF1-3A10-BA5F-78F0-3E018968B5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B96CEFDC-4B94-1349-76AD-2145447CDF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5" name="Freeform: Shape 24">
              <a:extLst>
                <a:ext uri="{FF2B5EF4-FFF2-40B4-BE49-F238E27FC236}">
                  <a16:creationId xmlns:a16="http://schemas.microsoft.com/office/drawing/2014/main" id="{0D2756AA-7C1E-EA1A-88AB-7DF2DD2EA8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AF6ED51E-726A-7C96-5E9B-3E678E2628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4F8C582D-D6A8-6AB2-3F90-1969C4D530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8" name="Freeform: Shape 27">
              <a:extLst>
                <a:ext uri="{FF2B5EF4-FFF2-40B4-BE49-F238E27FC236}">
                  <a16:creationId xmlns:a16="http://schemas.microsoft.com/office/drawing/2014/main" id="{51EBC834-CBB3-6965-EC2E-7E980204EB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94510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7398FE-2C76-41FB-1072-C8C56254374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0AC861-88F7-A5A3-B7B1-378EF8410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044BD87-026D-3AA7-A76E-A388562BA1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6" name="Rectangle 15">
            <a:extLst>
              <a:ext uri="{FF2B5EF4-FFF2-40B4-BE49-F238E27FC236}">
                <a16:creationId xmlns:a16="http://schemas.microsoft.com/office/drawing/2014/main" id="{DBC30096-1B17-BAE6-DBCF-6DCEFDB9CF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A486C2-C822-6A09-62EB-C100303F0C03}"/>
              </a:ext>
            </a:extLst>
          </p:cNvPr>
          <p:cNvSpPr>
            <a:spLocks noGrp="1"/>
          </p:cNvSpPr>
          <p:nvPr>
            <p:ph type="ctrTitle"/>
          </p:nvPr>
        </p:nvSpPr>
        <p:spPr>
          <a:xfrm>
            <a:off x="2699380" y="931455"/>
            <a:ext cx="6792934" cy="3214855"/>
          </a:xfrm>
        </p:spPr>
        <p:txBody>
          <a:bodyPr anchor="b">
            <a:normAutofit/>
          </a:bodyPr>
          <a:lstStyle/>
          <a:p>
            <a:r>
              <a:rPr lang="en-US" sz="5200" b="1" dirty="0">
                <a:solidFill>
                  <a:schemeClr val="tx2"/>
                </a:solidFill>
                <a:latin typeface="Bell MT" panose="02020503060305020303" pitchFamily="18" charset="77"/>
              </a:rPr>
              <a:t>No Greater Strategy: </a:t>
            </a:r>
            <a:br>
              <a:rPr lang="en-US" sz="5200" b="1" dirty="0">
                <a:solidFill>
                  <a:schemeClr val="tx2"/>
                </a:solidFill>
                <a:latin typeface="Bell MT" panose="02020503060305020303" pitchFamily="18" charset="77"/>
              </a:rPr>
            </a:br>
            <a:r>
              <a:rPr lang="en-US" sz="5200" b="1" dirty="0">
                <a:solidFill>
                  <a:schemeClr val="tx2"/>
                </a:solidFill>
                <a:latin typeface="Bell MT" panose="02020503060305020303" pitchFamily="18" charset="77"/>
              </a:rPr>
              <a:t>Gospel Fundamentals</a:t>
            </a:r>
            <a:endParaRPr lang="en-US" sz="5200" dirty="0">
              <a:solidFill>
                <a:schemeClr val="tx2"/>
              </a:solidFill>
              <a:latin typeface="Bell MT" panose="02020503060305020303" pitchFamily="18" charset="77"/>
            </a:endParaRPr>
          </a:p>
        </p:txBody>
      </p:sp>
      <p:sp>
        <p:nvSpPr>
          <p:cNvPr id="3" name="Subtitle 2">
            <a:extLst>
              <a:ext uri="{FF2B5EF4-FFF2-40B4-BE49-F238E27FC236}">
                <a16:creationId xmlns:a16="http://schemas.microsoft.com/office/drawing/2014/main" id="{9E253C06-28D5-A710-0A0C-D8C5B63A1C3E}"/>
              </a:ext>
            </a:extLst>
          </p:cNvPr>
          <p:cNvSpPr>
            <a:spLocks noGrp="1"/>
          </p:cNvSpPr>
          <p:nvPr>
            <p:ph type="subTitle" idx="1"/>
          </p:nvPr>
        </p:nvSpPr>
        <p:spPr>
          <a:xfrm>
            <a:off x="3371161" y="4200522"/>
            <a:ext cx="5449982" cy="682079"/>
          </a:xfrm>
        </p:spPr>
        <p:txBody>
          <a:bodyPr>
            <a:normAutofit/>
          </a:bodyPr>
          <a:lstStyle/>
          <a:p>
            <a:r>
              <a:rPr lang="en-US" sz="3600" b="1" dirty="0">
                <a:solidFill>
                  <a:schemeClr val="tx2"/>
                </a:solidFill>
                <a:latin typeface="Bell MT" panose="02020503060305020303" pitchFamily="18" charset="77"/>
              </a:rPr>
              <a:t>Romans 10:5-11:10</a:t>
            </a:r>
          </a:p>
          <a:p>
            <a:endParaRPr lang="en-US" dirty="0">
              <a:solidFill>
                <a:schemeClr val="tx2"/>
              </a:solidFill>
            </a:endParaRPr>
          </a:p>
        </p:txBody>
      </p:sp>
      <p:grpSp>
        <p:nvGrpSpPr>
          <p:cNvPr id="18" name="Group 17">
            <a:extLst>
              <a:ext uri="{FF2B5EF4-FFF2-40B4-BE49-F238E27FC236}">
                <a16:creationId xmlns:a16="http://schemas.microsoft.com/office/drawing/2014/main" id="{90312928-24CF-BE5E-66DA-8641BBF84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19" name="Freeform: Shape 18">
              <a:extLst>
                <a:ext uri="{FF2B5EF4-FFF2-40B4-BE49-F238E27FC236}">
                  <a16:creationId xmlns:a16="http://schemas.microsoft.com/office/drawing/2014/main" id="{21523820-0E33-ED50-48C8-CBB2367C34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C1CE37E8-BEB9-0EB6-1865-A5E95E0F40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2F2A36A-974C-1F4D-36CE-C4B2B58F67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C7652D0A-5061-910E-6860-928B77C4E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D11F665E-D148-5FBE-AEB6-F50A8F71E1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5" name="Freeform: Shape 24">
              <a:extLst>
                <a:ext uri="{FF2B5EF4-FFF2-40B4-BE49-F238E27FC236}">
                  <a16:creationId xmlns:a16="http://schemas.microsoft.com/office/drawing/2014/main" id="{B3B1FD1E-C2BB-D819-DEC3-4E75AF2E44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7EA3DD6B-BFB0-3410-FDFA-1D2DCCD34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B6244199-03D5-9836-35DF-7AAD0DEBB7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8" name="Freeform: Shape 27">
              <a:extLst>
                <a:ext uri="{FF2B5EF4-FFF2-40B4-BE49-F238E27FC236}">
                  <a16:creationId xmlns:a16="http://schemas.microsoft.com/office/drawing/2014/main" id="{97D5D492-DC66-F4AC-4AC2-FD9B5E3835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12666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1" name="Freeform: Shape 20">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24" name="Freeform: Shape 23">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Shape 25">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6">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28">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55CC2939-65C1-1CD3-79DB-3DFD98D89673}"/>
              </a:ext>
            </a:extLst>
          </p:cNvPr>
          <p:cNvSpPr>
            <a:spLocks noGrp="1"/>
          </p:cNvSpPr>
          <p:nvPr>
            <p:ph type="title"/>
          </p:nvPr>
        </p:nvSpPr>
        <p:spPr>
          <a:xfrm>
            <a:off x="3502731" y="1542402"/>
            <a:ext cx="5186842" cy="2387918"/>
          </a:xfrm>
        </p:spPr>
        <p:txBody>
          <a:bodyPr vert="horz" lIns="91440" tIns="45720" rIns="91440" bIns="45720" rtlCol="0" anchor="b">
            <a:normAutofit/>
          </a:bodyPr>
          <a:lstStyle/>
          <a:p>
            <a:pPr algn="ctr"/>
            <a:r>
              <a:rPr lang="en-US" sz="5200" b="1" kern="1200" dirty="0">
                <a:solidFill>
                  <a:schemeClr val="tx2"/>
                </a:solidFill>
                <a:latin typeface="Bell MT" panose="02020503060305020303" pitchFamily="18" charset="77"/>
              </a:rPr>
              <a:t>I. The gospel is simple. </a:t>
            </a:r>
            <a:r>
              <a:rPr lang="en-US" sz="5200" kern="1200" dirty="0">
                <a:solidFill>
                  <a:schemeClr val="tx2"/>
                </a:solidFill>
                <a:latin typeface="Bell MT" panose="02020503060305020303" pitchFamily="18" charset="77"/>
              </a:rPr>
              <a:t>(10:5–13)</a:t>
            </a:r>
            <a:br>
              <a:rPr lang="en-US" sz="5200" b="1" kern="1200" dirty="0">
                <a:solidFill>
                  <a:schemeClr val="tx2"/>
                </a:solidFill>
                <a:latin typeface="Bell MT" panose="02020503060305020303" pitchFamily="18" charset="77"/>
              </a:rPr>
            </a:br>
            <a:endParaRPr lang="en-US" sz="5200" b="1" kern="1200" dirty="0">
              <a:solidFill>
                <a:schemeClr val="tx2"/>
              </a:solidFill>
              <a:latin typeface="Bell MT" panose="02020503060305020303" pitchFamily="18" charset="77"/>
            </a:endParaRPr>
          </a:p>
        </p:txBody>
      </p:sp>
      <p:grpSp>
        <p:nvGrpSpPr>
          <p:cNvPr id="32" name="Group 31">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33" name="Freeform: Shape 32">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6" name="Freeform: Shape 35">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8" name="Group 37">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39" name="Freeform: Shape 38">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39">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40">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42" name="Freeform: Shape 41">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66298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7885E67-3ED3-6CE0-D246-BBF7A965ED0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934D3D6-00E9-D964-F512-33CACDC684DB}"/>
              </a:ext>
            </a:extLst>
          </p:cNvPr>
          <p:cNvSpPr>
            <a:spLocks noGrp="1"/>
          </p:cNvSpPr>
          <p:nvPr>
            <p:ph type="title"/>
          </p:nvPr>
        </p:nvSpPr>
        <p:spPr>
          <a:xfrm>
            <a:off x="640080" y="1243013"/>
            <a:ext cx="3855720" cy="4371974"/>
          </a:xfrm>
        </p:spPr>
        <p:txBody>
          <a:bodyPr>
            <a:normAutofit/>
          </a:bodyPr>
          <a:lstStyle/>
          <a:p>
            <a:r>
              <a:rPr lang="en-US" sz="3600" b="1">
                <a:solidFill>
                  <a:schemeClr val="tx2"/>
                </a:solidFill>
                <a:latin typeface="Bell MT" panose="02020503060305020303" pitchFamily="18" charset="77"/>
              </a:rPr>
              <a:t>I. The gospel is simple </a:t>
            </a:r>
            <a:r>
              <a:rPr lang="en-US" sz="3600">
                <a:solidFill>
                  <a:schemeClr val="tx2"/>
                </a:solidFill>
                <a:latin typeface="Bell MT" panose="02020503060305020303" pitchFamily="18" charset="77"/>
              </a:rPr>
              <a:t>(10:5–13)</a:t>
            </a:r>
            <a:br>
              <a:rPr lang="en-US" sz="3600" b="1">
                <a:solidFill>
                  <a:schemeClr val="tx2"/>
                </a:solidFill>
                <a:latin typeface="Bell MT" panose="02020503060305020303" pitchFamily="18" charset="77"/>
              </a:rPr>
            </a:br>
            <a:endParaRPr lang="en-US" sz="360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FC67AEFC-4DA8-9608-5DD6-48107165ACBF}"/>
              </a:ext>
            </a:extLst>
          </p:cNvPr>
          <p:cNvSpPr>
            <a:spLocks noGrp="1"/>
          </p:cNvSpPr>
          <p:nvPr>
            <p:ph idx="1"/>
          </p:nvPr>
        </p:nvSpPr>
        <p:spPr>
          <a:xfrm>
            <a:off x="5833724" y="804672"/>
            <a:ext cx="5559700" cy="5230368"/>
          </a:xfrm>
        </p:spPr>
        <p:txBody>
          <a:bodyPr anchor="ctr">
            <a:normAutofit/>
          </a:bodyPr>
          <a:lstStyle/>
          <a:p>
            <a:r>
              <a:rPr lang="en-US" sz="3600" b="1" dirty="0">
                <a:solidFill>
                  <a:schemeClr val="tx2"/>
                </a:solidFill>
                <a:latin typeface="Bell MT" panose="02020503060305020303" pitchFamily="18" charset="77"/>
              </a:rPr>
              <a:t>Simply presented </a:t>
            </a:r>
            <a:r>
              <a:rPr lang="en-US" sz="3600" dirty="0">
                <a:solidFill>
                  <a:schemeClr val="tx2"/>
                </a:solidFill>
                <a:latin typeface="Bell MT" panose="02020503060305020303" pitchFamily="18" charset="77"/>
              </a:rPr>
              <a:t>(10:5–8)</a:t>
            </a:r>
            <a:endParaRPr lang="en-US" sz="3600" b="1" dirty="0">
              <a:solidFill>
                <a:schemeClr val="tx2"/>
              </a:solidFill>
              <a:latin typeface="Bell MT" panose="02020503060305020303" pitchFamily="18" charset="77"/>
            </a:endParaRPr>
          </a:p>
          <a:p>
            <a:pPr marL="0" indent="0">
              <a:buNone/>
            </a:pPr>
            <a:endParaRPr lang="en-US" sz="3600" dirty="0">
              <a:solidFill>
                <a:schemeClr val="tx2"/>
              </a:solidFill>
              <a:latin typeface="Bell MT" panose="02020503060305020303" pitchFamily="18" charset="77"/>
            </a:endParaRPr>
          </a:p>
        </p:txBody>
      </p:sp>
    </p:spTree>
    <p:extLst>
      <p:ext uri="{BB962C8B-B14F-4D97-AF65-F5344CB8AC3E}">
        <p14:creationId xmlns:p14="http://schemas.microsoft.com/office/powerpoint/2010/main" val="3202065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4E6D9C-0D7F-C431-F3F9-A916C13C654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1361ADE-336D-9B5E-25C0-50F47BCBBBE3}"/>
              </a:ext>
            </a:extLst>
          </p:cNvPr>
          <p:cNvSpPr>
            <a:spLocks noGrp="1"/>
          </p:cNvSpPr>
          <p:nvPr>
            <p:ph type="title"/>
          </p:nvPr>
        </p:nvSpPr>
        <p:spPr>
          <a:xfrm>
            <a:off x="640080" y="1243013"/>
            <a:ext cx="3855720" cy="4371974"/>
          </a:xfrm>
        </p:spPr>
        <p:txBody>
          <a:bodyPr>
            <a:normAutofit/>
          </a:bodyPr>
          <a:lstStyle/>
          <a:p>
            <a:r>
              <a:rPr lang="en-US" sz="3600" b="1">
                <a:solidFill>
                  <a:schemeClr val="tx2"/>
                </a:solidFill>
                <a:latin typeface="Bell MT" panose="02020503060305020303" pitchFamily="18" charset="77"/>
              </a:rPr>
              <a:t>I. The gospel is simple </a:t>
            </a:r>
            <a:r>
              <a:rPr lang="en-US" sz="3600">
                <a:solidFill>
                  <a:schemeClr val="tx2"/>
                </a:solidFill>
                <a:latin typeface="Bell MT" panose="02020503060305020303" pitchFamily="18" charset="77"/>
              </a:rPr>
              <a:t>(10:5–13)</a:t>
            </a:r>
            <a:br>
              <a:rPr lang="en-US" sz="3600" b="1">
                <a:solidFill>
                  <a:schemeClr val="tx2"/>
                </a:solidFill>
                <a:latin typeface="Bell MT" panose="02020503060305020303" pitchFamily="18" charset="77"/>
              </a:rPr>
            </a:br>
            <a:endParaRPr lang="en-US" sz="360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BAA82701-F02A-DCB3-CAED-1230E7C38E7A}"/>
              </a:ext>
            </a:extLst>
          </p:cNvPr>
          <p:cNvSpPr>
            <a:spLocks noGrp="1"/>
          </p:cNvSpPr>
          <p:nvPr>
            <p:ph idx="1"/>
          </p:nvPr>
        </p:nvSpPr>
        <p:spPr>
          <a:xfrm>
            <a:off x="5833724" y="804672"/>
            <a:ext cx="5559700" cy="5230368"/>
          </a:xfrm>
        </p:spPr>
        <p:txBody>
          <a:bodyPr anchor="ctr">
            <a:normAutofit/>
          </a:bodyPr>
          <a:lstStyle/>
          <a:p>
            <a:r>
              <a:rPr lang="en-US" dirty="0">
                <a:solidFill>
                  <a:schemeClr val="tx2"/>
                </a:solidFill>
                <a:latin typeface="Bell MT" panose="02020503060305020303" pitchFamily="18" charset="77"/>
              </a:rPr>
              <a:t>Simply presented (10:5–8) </a:t>
            </a:r>
          </a:p>
          <a:p>
            <a:r>
              <a:rPr lang="en-US" sz="3600" b="1" dirty="0">
                <a:solidFill>
                  <a:schemeClr val="tx2"/>
                </a:solidFill>
                <a:latin typeface="Bell MT" panose="02020503060305020303" pitchFamily="18" charset="77"/>
              </a:rPr>
              <a:t>Simply received </a:t>
            </a:r>
            <a:r>
              <a:rPr lang="en-US" sz="3600" dirty="0">
                <a:solidFill>
                  <a:schemeClr val="tx2"/>
                </a:solidFill>
                <a:latin typeface="Bell MT" panose="02020503060305020303" pitchFamily="18" charset="77"/>
              </a:rPr>
              <a:t>(10:9–10)</a:t>
            </a:r>
            <a:endParaRPr lang="en-US" sz="3600" b="1" dirty="0">
              <a:solidFill>
                <a:schemeClr val="tx2"/>
              </a:solidFill>
              <a:latin typeface="Bell MT" panose="02020503060305020303" pitchFamily="18" charset="77"/>
            </a:endParaRPr>
          </a:p>
          <a:p>
            <a:endParaRPr lang="en-US" b="1" dirty="0">
              <a:solidFill>
                <a:schemeClr val="tx2"/>
              </a:solidFill>
              <a:latin typeface="Bell MT" panose="02020503060305020303" pitchFamily="18" charset="77"/>
            </a:endParaRPr>
          </a:p>
          <a:p>
            <a:pPr marL="0" indent="0">
              <a:buNone/>
            </a:pPr>
            <a:endParaRPr lang="en-US" dirty="0">
              <a:solidFill>
                <a:schemeClr val="tx2"/>
              </a:solidFill>
              <a:latin typeface="Bell MT" panose="02020503060305020303" pitchFamily="18" charset="77"/>
            </a:endParaRPr>
          </a:p>
        </p:txBody>
      </p:sp>
    </p:spTree>
    <p:extLst>
      <p:ext uri="{BB962C8B-B14F-4D97-AF65-F5344CB8AC3E}">
        <p14:creationId xmlns:p14="http://schemas.microsoft.com/office/powerpoint/2010/main" val="2111694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8C30AB-704F-74B5-C94B-B9282A4D092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537ADCB-050D-543E-F456-F8934EB1688D}"/>
              </a:ext>
            </a:extLst>
          </p:cNvPr>
          <p:cNvSpPr>
            <a:spLocks noGrp="1"/>
          </p:cNvSpPr>
          <p:nvPr>
            <p:ph type="title"/>
          </p:nvPr>
        </p:nvSpPr>
        <p:spPr>
          <a:xfrm>
            <a:off x="640080" y="1243013"/>
            <a:ext cx="3855720" cy="4371974"/>
          </a:xfrm>
        </p:spPr>
        <p:txBody>
          <a:bodyPr>
            <a:normAutofit/>
          </a:bodyPr>
          <a:lstStyle/>
          <a:p>
            <a:r>
              <a:rPr lang="en-US" sz="3600" b="1">
                <a:solidFill>
                  <a:schemeClr val="tx2"/>
                </a:solidFill>
                <a:latin typeface="Bell MT" panose="02020503060305020303" pitchFamily="18" charset="77"/>
              </a:rPr>
              <a:t>I. The gospel is simple </a:t>
            </a:r>
            <a:r>
              <a:rPr lang="en-US" sz="3600">
                <a:solidFill>
                  <a:schemeClr val="tx2"/>
                </a:solidFill>
                <a:latin typeface="Bell MT" panose="02020503060305020303" pitchFamily="18" charset="77"/>
              </a:rPr>
              <a:t>(10:5–13)</a:t>
            </a:r>
            <a:br>
              <a:rPr lang="en-US" sz="3600" b="1">
                <a:solidFill>
                  <a:schemeClr val="tx2"/>
                </a:solidFill>
                <a:latin typeface="Bell MT" panose="02020503060305020303" pitchFamily="18" charset="77"/>
              </a:rPr>
            </a:br>
            <a:endParaRPr lang="en-US" sz="360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D115E551-AB79-F336-0E66-42177C913AB4}"/>
              </a:ext>
            </a:extLst>
          </p:cNvPr>
          <p:cNvSpPr>
            <a:spLocks noGrp="1"/>
          </p:cNvSpPr>
          <p:nvPr>
            <p:ph idx="1"/>
          </p:nvPr>
        </p:nvSpPr>
        <p:spPr>
          <a:xfrm>
            <a:off x="6172200" y="804672"/>
            <a:ext cx="5221224" cy="5230368"/>
          </a:xfrm>
        </p:spPr>
        <p:txBody>
          <a:bodyPr anchor="ctr">
            <a:normAutofit/>
          </a:bodyPr>
          <a:lstStyle/>
          <a:p>
            <a:r>
              <a:rPr lang="en-US" dirty="0">
                <a:solidFill>
                  <a:schemeClr val="tx2"/>
                </a:solidFill>
                <a:latin typeface="Bell MT" panose="02020503060305020303" pitchFamily="18" charset="77"/>
              </a:rPr>
              <a:t>Simply presented (10:5–8) </a:t>
            </a:r>
          </a:p>
          <a:p>
            <a:r>
              <a:rPr lang="en-US" dirty="0">
                <a:solidFill>
                  <a:schemeClr val="tx2"/>
                </a:solidFill>
                <a:latin typeface="Bell MT" panose="02020503060305020303" pitchFamily="18" charset="77"/>
              </a:rPr>
              <a:t>Simply received (10:9–10)</a:t>
            </a:r>
          </a:p>
          <a:p>
            <a:r>
              <a:rPr lang="en-US" sz="3600" b="1" dirty="0">
                <a:solidFill>
                  <a:schemeClr val="tx2"/>
                </a:solidFill>
                <a:latin typeface="Bell MT" panose="02020503060305020303" pitchFamily="18" charset="77"/>
              </a:rPr>
              <a:t>Simply for all </a:t>
            </a:r>
            <a:r>
              <a:rPr lang="en-US" sz="3600" dirty="0">
                <a:solidFill>
                  <a:schemeClr val="tx2"/>
                </a:solidFill>
                <a:latin typeface="Bell MT" panose="02020503060305020303" pitchFamily="18" charset="77"/>
              </a:rPr>
              <a:t>(10:11–13)</a:t>
            </a:r>
            <a:endParaRPr lang="en-US" sz="3600" b="1" dirty="0">
              <a:solidFill>
                <a:schemeClr val="tx2"/>
              </a:solidFill>
              <a:latin typeface="Bell MT" panose="02020503060305020303" pitchFamily="18" charset="77"/>
            </a:endParaRPr>
          </a:p>
          <a:p>
            <a:pPr marL="0" indent="0">
              <a:buNone/>
            </a:pPr>
            <a:endParaRPr lang="en-US" b="1" dirty="0">
              <a:solidFill>
                <a:schemeClr val="tx2"/>
              </a:solidFill>
              <a:latin typeface="Bell MT" panose="02020503060305020303" pitchFamily="18" charset="77"/>
            </a:endParaRPr>
          </a:p>
          <a:p>
            <a:pPr marL="0" indent="0">
              <a:buNone/>
            </a:pPr>
            <a:endParaRPr lang="en-US" dirty="0">
              <a:solidFill>
                <a:schemeClr val="tx2"/>
              </a:solidFill>
              <a:latin typeface="Bell MT" panose="02020503060305020303" pitchFamily="18" charset="77"/>
            </a:endParaRPr>
          </a:p>
        </p:txBody>
      </p:sp>
      <p:sp>
        <p:nvSpPr>
          <p:cNvPr id="4" name="TextBox 3">
            <a:extLst>
              <a:ext uri="{FF2B5EF4-FFF2-40B4-BE49-F238E27FC236}">
                <a16:creationId xmlns:a16="http://schemas.microsoft.com/office/drawing/2014/main" id="{C4E86D48-86F9-BCD1-7029-4572D2B09685}"/>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360254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1" name="Freeform: Shape 10">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4" name="Freeform: Shape 13">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1F65755A-17FF-C09E-54A6-30105827BFF8}"/>
              </a:ext>
            </a:extLst>
          </p:cNvPr>
          <p:cNvSpPr>
            <a:spLocks noGrp="1"/>
          </p:cNvSpPr>
          <p:nvPr>
            <p:ph type="title"/>
          </p:nvPr>
        </p:nvSpPr>
        <p:spPr>
          <a:xfrm>
            <a:off x="3502731" y="1542402"/>
            <a:ext cx="5415982" cy="2387918"/>
          </a:xfrm>
        </p:spPr>
        <p:txBody>
          <a:bodyPr vert="horz" lIns="91440" tIns="45720" rIns="91440" bIns="45720" rtlCol="0" anchor="b">
            <a:normAutofit fontScale="90000"/>
          </a:bodyPr>
          <a:lstStyle/>
          <a:p>
            <a:pPr algn="ctr"/>
            <a:r>
              <a:rPr lang="en-US" sz="5200" b="1" kern="1200" dirty="0">
                <a:solidFill>
                  <a:schemeClr val="tx2"/>
                </a:solidFill>
                <a:latin typeface="Bell MT" panose="02020503060305020303" pitchFamily="18" charset="77"/>
              </a:rPr>
              <a:t>II. The gospel must be proclaimed. </a:t>
            </a:r>
            <a:r>
              <a:rPr lang="en-US" sz="5200" kern="1200" dirty="0">
                <a:solidFill>
                  <a:schemeClr val="tx2"/>
                </a:solidFill>
                <a:latin typeface="Bell MT" panose="02020503060305020303" pitchFamily="18" charset="77"/>
              </a:rPr>
              <a:t>(10:14–15)</a:t>
            </a:r>
          </a:p>
        </p:txBody>
      </p:sp>
      <p:grpSp>
        <p:nvGrpSpPr>
          <p:cNvPr id="22" name="Group 21">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3" name="Freeform: Shape 22">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6" name="Freeform: Shape 25">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29" name="Freeform: Shape 28">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2" name="Freeform: Shape 31">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00289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F63B4F-58D5-FDAF-0B57-AABD15FE5B4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32A16B4-4E28-D56E-FB97-072B5944CD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0CD2C9B-3E6F-A8DB-F9F2-832D986DF7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4496D48A-5B54-53D9-0390-BBFFA48BDD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C7B64151-B5C3-E30E-00A3-9013D52BA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FBFE247E-0320-99CE-F255-C484B26020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AD27879-DBA1-A0E3-4A11-A6A8D0CA5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5D9F7DF-F83D-3E23-12DF-4F7C07DB04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08D9ED35-877C-58BC-9373-5ED6D1DCBA9C}"/>
              </a:ext>
            </a:extLst>
          </p:cNvPr>
          <p:cNvSpPr>
            <a:spLocks noGrp="1"/>
          </p:cNvSpPr>
          <p:nvPr>
            <p:ph type="title"/>
          </p:nvPr>
        </p:nvSpPr>
        <p:spPr>
          <a:xfrm>
            <a:off x="640080" y="1243013"/>
            <a:ext cx="3855720" cy="4371974"/>
          </a:xfrm>
        </p:spPr>
        <p:txBody>
          <a:bodyPr>
            <a:normAutofit/>
          </a:bodyPr>
          <a:lstStyle/>
          <a:p>
            <a:r>
              <a:rPr lang="en-US" sz="3600" b="1" dirty="0">
                <a:solidFill>
                  <a:schemeClr val="tx2"/>
                </a:solidFill>
                <a:latin typeface="Bell MT" panose="02020503060305020303" pitchFamily="18" charset="77"/>
              </a:rPr>
              <a:t>II. The gospel must be proclaimed </a:t>
            </a:r>
            <a:r>
              <a:rPr lang="en-US" sz="3600" dirty="0">
                <a:solidFill>
                  <a:schemeClr val="tx2"/>
                </a:solidFill>
                <a:latin typeface="Bell MT" panose="02020503060305020303" pitchFamily="18" charset="77"/>
              </a:rPr>
              <a:t>(10:14–15)</a:t>
            </a:r>
            <a:br>
              <a:rPr lang="en-US" sz="3600" b="1" dirty="0">
                <a:solidFill>
                  <a:schemeClr val="tx2"/>
                </a:solidFill>
                <a:latin typeface="Bell MT" panose="02020503060305020303" pitchFamily="18" charset="77"/>
              </a:rPr>
            </a:br>
            <a:endParaRPr lang="en-US" sz="3600" dirty="0">
              <a:solidFill>
                <a:schemeClr val="tx2"/>
              </a:solidFill>
              <a:latin typeface="Bell MT" panose="02020503060305020303" pitchFamily="18" charset="77"/>
            </a:endParaRPr>
          </a:p>
        </p:txBody>
      </p:sp>
      <p:sp>
        <p:nvSpPr>
          <p:cNvPr id="3" name="Content Placeholder 2">
            <a:extLst>
              <a:ext uri="{FF2B5EF4-FFF2-40B4-BE49-F238E27FC236}">
                <a16:creationId xmlns:a16="http://schemas.microsoft.com/office/drawing/2014/main" id="{73BB3440-6427-8AC8-656F-EBC483E80325}"/>
              </a:ext>
            </a:extLst>
          </p:cNvPr>
          <p:cNvSpPr>
            <a:spLocks noGrp="1"/>
          </p:cNvSpPr>
          <p:nvPr>
            <p:ph idx="1"/>
          </p:nvPr>
        </p:nvSpPr>
        <p:spPr>
          <a:xfrm>
            <a:off x="5656417" y="804672"/>
            <a:ext cx="5737007" cy="5230368"/>
          </a:xfrm>
        </p:spPr>
        <p:txBody>
          <a:bodyPr anchor="ctr">
            <a:normAutofit/>
          </a:bodyPr>
          <a:lstStyle/>
          <a:p>
            <a:pPr marL="0" indent="0">
              <a:buNone/>
            </a:pPr>
            <a:r>
              <a:rPr lang="en-US" sz="3600" b="1" dirty="0">
                <a:latin typeface="Bell MT" panose="02020503060305020303" pitchFamily="18" charset="77"/>
              </a:rPr>
              <a:t>Four pillars of evangelism</a:t>
            </a:r>
            <a:endParaRPr lang="en-US" sz="3600" dirty="0">
              <a:latin typeface="Bell MT" panose="02020503060305020303" pitchFamily="18" charset="77"/>
            </a:endParaRPr>
          </a:p>
          <a:p>
            <a:pPr marL="0" indent="0">
              <a:buNone/>
            </a:pPr>
            <a:r>
              <a:rPr lang="en-US" sz="3600" dirty="0">
                <a:latin typeface="Bell MT" panose="02020503060305020303" pitchFamily="18" charset="77"/>
              </a:rPr>
              <a:t>1. All humans will go either to heaven or to hell.</a:t>
            </a:r>
          </a:p>
          <a:p>
            <a:pPr marL="0" indent="0">
              <a:buNone/>
            </a:pPr>
            <a:endParaRPr lang="en-US" sz="2600" b="1" dirty="0">
              <a:solidFill>
                <a:schemeClr val="tx2"/>
              </a:solidFill>
            </a:endParaRPr>
          </a:p>
          <a:p>
            <a:pPr marL="0" indent="0">
              <a:buNone/>
            </a:pPr>
            <a:endParaRPr lang="en-US" sz="2600" dirty="0">
              <a:solidFill>
                <a:schemeClr val="tx2"/>
              </a:solidFill>
            </a:endParaRPr>
          </a:p>
        </p:txBody>
      </p:sp>
      <p:sp>
        <p:nvSpPr>
          <p:cNvPr id="4" name="TextBox 3">
            <a:extLst>
              <a:ext uri="{FF2B5EF4-FFF2-40B4-BE49-F238E27FC236}">
                <a16:creationId xmlns:a16="http://schemas.microsoft.com/office/drawing/2014/main" id="{50F025BB-12BE-FD19-56EF-87CE890ED09D}"/>
              </a:ext>
            </a:extLst>
          </p:cNvPr>
          <p:cNvSpPr txBox="1"/>
          <p:nvPr/>
        </p:nvSpPr>
        <p:spPr>
          <a:xfrm>
            <a:off x="5449824" y="221284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053593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192</TotalTime>
  <Words>749</Words>
  <Application>Microsoft Macintosh PowerPoint</Application>
  <PresentationFormat>Widescreen</PresentationFormat>
  <Paragraphs>82</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Aptos Display</vt:lpstr>
      <vt:lpstr>Arial</vt:lpstr>
      <vt:lpstr>Bell MT</vt:lpstr>
      <vt:lpstr>Office Theme</vt:lpstr>
      <vt:lpstr>WFW PM 2026 Resolutions   How are you planning to make personal progress this calendar year in:   Partnering with your church family in the mission of praise (corporate worship)   Partnering with your church family in the mission of proclamation (evangelism; disciple-making)</vt:lpstr>
      <vt:lpstr>13For “everyone who calls on the name of the Lord will be saved.”  14How then will they call on him in whom they have not believed? And how are they to believe in him of whom they have never heard? And how are they to hear without someone preaching? 15And how are they to preach unless they are sent? As it is written, “How beautiful are the feet of those who preach the good news!”</vt:lpstr>
      <vt:lpstr>No Greater Strategy:  Gospel Fundamentals</vt:lpstr>
      <vt:lpstr>I. The gospel is simple. (10:5–13) </vt:lpstr>
      <vt:lpstr>I. The gospel is simple (10:5–13) </vt:lpstr>
      <vt:lpstr>I. The gospel is simple (10:5–13) </vt:lpstr>
      <vt:lpstr>I. The gospel is simple (10:5–13) </vt:lpstr>
      <vt:lpstr>II. The gospel must be proclaimed. (10:14–15)</vt:lpstr>
      <vt:lpstr>II. The gospel must be proclaimed (10:14–15) </vt:lpstr>
      <vt:lpstr>II. The gospel must be proclaimed (10:14–15) </vt:lpstr>
      <vt:lpstr>II. The gospel must be proclaimed (10:14–15) </vt:lpstr>
      <vt:lpstr>II. The gospel must be proclaimed (10:14–15) </vt:lpstr>
      <vt:lpstr>II. The gospel must be proclaimed (10:14–15) </vt:lpstr>
      <vt:lpstr>II. The gospel must be proclaimed (10:14–15) </vt:lpstr>
      <vt:lpstr>II. The gospel must be proclaimed (10:14–15) </vt:lpstr>
      <vt:lpstr>II. The gospel must be proclaimed (10:14–15) </vt:lpstr>
      <vt:lpstr>II. The gospel must be proclaimed (10:14–15) </vt:lpstr>
      <vt:lpstr>II. The gospel must be proclaimed (10:14–15) </vt:lpstr>
      <vt:lpstr>II. The gospel must be proclaimed (10:14–15) </vt:lpstr>
      <vt:lpstr>II. The gospel must be proclaimed (10:14–15) </vt:lpstr>
      <vt:lpstr>III. The gospel is not always believed. (10:16–21)</vt:lpstr>
      <vt:lpstr>III. The gospel is not always believed (10:16–11:10) </vt:lpstr>
      <vt:lpstr>III. The gospel is not always believed (10:16–11:10) </vt:lpstr>
      <vt:lpstr>III. The gospel is not always believed (10:16–11:10) </vt:lpstr>
      <vt:lpstr>How beautiful are the feet of those who preach the good news!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Mary Hannah</dc:creator>
  <cp:lastModifiedBy>Mary Hannah</cp:lastModifiedBy>
  <cp:revision>3</cp:revision>
  <dcterms:created xsi:type="dcterms:W3CDTF">2026-01-14T02:23:28Z</dcterms:created>
  <dcterms:modified xsi:type="dcterms:W3CDTF">2026-01-15T02:15:38Z</dcterms:modified>
</cp:coreProperties>
</file>