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ECFB-9ACE-E8C1-064D-101B02967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E7870-A52F-C2A6-627D-356280F2A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B0BD50-255C-2D6B-20F9-8E3345E23CFF}"/>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908A62C9-6957-A992-02B0-530A89BE7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DDA8A-547F-C364-7612-A04E80F64209}"/>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199542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4EEA-56DC-2DFE-D961-7A9616BED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3405C-1D6B-C4F1-0447-1EE32EF61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BE78-58D8-3708-5F63-6BCA14F58622}"/>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C48EC24D-632A-CCD4-5C2D-8D5F747D9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2061E-E9DA-3E0E-2EAD-23C183394D44}"/>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6320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58F92-7F20-9D57-A795-2CAC933E9B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2C274A-8703-898A-D844-A5F14B7A1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BED8D-691D-60F8-FD12-818885551CE0}"/>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3C60E55C-C975-802E-015A-F8865721A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5959-ACFD-0804-3098-5196E7E0248F}"/>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37438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B8A2-B6EB-8BBB-AE51-5B4950C2A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16A95-98C7-A5B2-BB52-EA6174B94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42DE9-5153-EB5D-9B6E-995E8E86ACCE}"/>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FE2DAC1C-0C2B-9710-4071-CCB935C15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32BF-6AE8-431D-7A94-A7BBAF7C96A2}"/>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377896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567E-0345-BD0D-2D1B-733B19BEA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9976F-BA2A-EDB7-D5D8-90113C976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AD469-EB2A-E2E4-6BE1-E3B1920D37C7}"/>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DA92969D-A6CA-1D4E-8BFB-B82F027C4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A7F02-8CC5-2757-CDB1-BE028D7C152C}"/>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19082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C17A-00C4-431D-E1FA-6B8D59B22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E7230-82CF-8000-B7E7-BA5916998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9E96D-3A29-06D1-B371-C65CCDA621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8D6AC0-6867-8171-1D5D-4F3C3E80C261}"/>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6" name="Footer Placeholder 5">
            <a:extLst>
              <a:ext uri="{FF2B5EF4-FFF2-40B4-BE49-F238E27FC236}">
                <a16:creationId xmlns:a16="http://schemas.microsoft.com/office/drawing/2014/main" id="{17A90AFE-67AD-5088-3ECB-0683B9A20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CF413-5290-07AA-A1B3-D8C3CA3D53C5}"/>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7534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7E52-9A7B-428E-B3C2-5C5D85E61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89112-78E5-3C9E-95A0-55948CF9B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5A30F-7332-1F88-DFD4-2A9559BC9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7782A-AD2E-B04F-B93B-87B41D8AF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88A6CD-6D4A-B8B1-B9B7-8929B4ACD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23CFB-F212-3DC9-9F16-720664DDFEFC}"/>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8" name="Footer Placeholder 7">
            <a:extLst>
              <a:ext uri="{FF2B5EF4-FFF2-40B4-BE49-F238E27FC236}">
                <a16:creationId xmlns:a16="http://schemas.microsoft.com/office/drawing/2014/main" id="{9C3BA7C5-DA84-7040-FCFD-EDF0FF7E8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BD7D7-3286-A635-E4DA-2A7DF560E739}"/>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276687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6B54-C6D5-62C8-C5E9-14F9CD45D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13A929-8544-96EB-7A64-C80374B084AA}"/>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4" name="Footer Placeholder 3">
            <a:extLst>
              <a:ext uri="{FF2B5EF4-FFF2-40B4-BE49-F238E27FC236}">
                <a16:creationId xmlns:a16="http://schemas.microsoft.com/office/drawing/2014/main" id="{9E49C7C4-FDF9-52D5-FFAB-0966350CA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56BF79-5D62-F18A-4E87-6E775233EB6A}"/>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34152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40390-F94A-6FA4-0FFF-21A1FEB31065}"/>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3" name="Footer Placeholder 2">
            <a:extLst>
              <a:ext uri="{FF2B5EF4-FFF2-40B4-BE49-F238E27FC236}">
                <a16:creationId xmlns:a16="http://schemas.microsoft.com/office/drawing/2014/main" id="{6CF6944B-B97D-C897-A9CF-E4EE5B1679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A3316-BA28-EA00-DF9F-F662FA9ADC35}"/>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379742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667D-867B-BFD2-0CC7-3E011B96A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C242A-DBAC-598A-9A72-2829BC8B6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24016-BBA3-875B-57FE-6293C0412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7FF10-5B8D-2224-8B17-6D3FF516065F}"/>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6" name="Footer Placeholder 5">
            <a:extLst>
              <a:ext uri="{FF2B5EF4-FFF2-40B4-BE49-F238E27FC236}">
                <a16:creationId xmlns:a16="http://schemas.microsoft.com/office/drawing/2014/main" id="{3FA3C1C9-B4F7-F6D8-EB96-7AC49A912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D3E91-6C47-C30C-40F7-C6711CED2FCD}"/>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366273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E4C3-99F1-0859-AD65-BF6EBD0E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4F118-E9CB-6D69-4C8B-F14AFE733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FD214-9A23-3A3F-3238-0C4FFD55A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05CC6-B0C5-6E26-7E51-00DF818CE9C6}"/>
              </a:ext>
            </a:extLst>
          </p:cNvPr>
          <p:cNvSpPr>
            <a:spLocks noGrp="1"/>
          </p:cNvSpPr>
          <p:nvPr>
            <p:ph type="dt" sz="half" idx="10"/>
          </p:nvPr>
        </p:nvSpPr>
        <p:spPr/>
        <p:txBody>
          <a:bodyPr/>
          <a:lstStyle/>
          <a:p>
            <a:fld id="{248FBDB4-7C7D-F247-A70B-F6DC75F95911}" type="datetimeFigureOut">
              <a:rPr lang="en-US" smtClean="0"/>
              <a:t>10/20/25</a:t>
            </a:fld>
            <a:endParaRPr lang="en-US"/>
          </a:p>
        </p:txBody>
      </p:sp>
      <p:sp>
        <p:nvSpPr>
          <p:cNvPr id="6" name="Footer Placeholder 5">
            <a:extLst>
              <a:ext uri="{FF2B5EF4-FFF2-40B4-BE49-F238E27FC236}">
                <a16:creationId xmlns:a16="http://schemas.microsoft.com/office/drawing/2014/main" id="{75823CB2-F760-9AB5-28B4-16476E264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BB3ED-A7A7-7133-9264-343B383C164F}"/>
              </a:ext>
            </a:extLst>
          </p:cNvPr>
          <p:cNvSpPr>
            <a:spLocks noGrp="1"/>
          </p:cNvSpPr>
          <p:nvPr>
            <p:ph type="sldNum" sz="quarter" idx="12"/>
          </p:nvPr>
        </p:nvSpPr>
        <p:spPr/>
        <p:txBody>
          <a:bodyPr/>
          <a:lstStyle/>
          <a:p>
            <a:fld id="{4F0581AF-B3E4-0041-81FD-4B44CEA84C23}" type="slidenum">
              <a:rPr lang="en-US" smtClean="0"/>
              <a:t>‹#›</a:t>
            </a:fld>
            <a:endParaRPr lang="en-US"/>
          </a:p>
        </p:txBody>
      </p:sp>
    </p:spTree>
    <p:extLst>
      <p:ext uri="{BB962C8B-B14F-4D97-AF65-F5344CB8AC3E}">
        <p14:creationId xmlns:p14="http://schemas.microsoft.com/office/powerpoint/2010/main" val="104158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E9072-1D99-8568-9978-695CC323F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AC82CB-1B82-A9C8-0AA1-A68B7A1B1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08D56-78A9-E545-DB9D-6906A519B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8FBDB4-7C7D-F247-A70B-F6DC75F95911}" type="datetimeFigureOut">
              <a:rPr lang="en-US" smtClean="0"/>
              <a:t>10/20/25</a:t>
            </a:fld>
            <a:endParaRPr lang="en-US"/>
          </a:p>
        </p:txBody>
      </p:sp>
      <p:sp>
        <p:nvSpPr>
          <p:cNvPr id="5" name="Footer Placeholder 4">
            <a:extLst>
              <a:ext uri="{FF2B5EF4-FFF2-40B4-BE49-F238E27FC236}">
                <a16:creationId xmlns:a16="http://schemas.microsoft.com/office/drawing/2014/main" id="{EC7240AB-1F89-006E-4BD1-1A07E7A0A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F0C7D4-6A6D-CF41-2FD8-1BE481F32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0581AF-B3E4-0041-81FD-4B44CEA84C23}" type="slidenum">
              <a:rPr lang="en-US" smtClean="0"/>
              <a:t>‹#›</a:t>
            </a:fld>
            <a:endParaRPr lang="en-US"/>
          </a:p>
        </p:txBody>
      </p:sp>
    </p:spTree>
    <p:extLst>
      <p:ext uri="{BB962C8B-B14F-4D97-AF65-F5344CB8AC3E}">
        <p14:creationId xmlns:p14="http://schemas.microsoft.com/office/powerpoint/2010/main" val="110474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1FFAE-C169-563B-E650-B267582BD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52" y="118964"/>
            <a:ext cx="11801695" cy="6620071"/>
          </a:xfrm>
          <a:prstGeom prst="rect">
            <a:avLst/>
          </a:prstGeom>
        </p:spPr>
      </p:pic>
      <p:sp>
        <p:nvSpPr>
          <p:cNvPr id="2" name="Title 1">
            <a:extLst>
              <a:ext uri="{FF2B5EF4-FFF2-40B4-BE49-F238E27FC236}">
                <a16:creationId xmlns:a16="http://schemas.microsoft.com/office/drawing/2014/main" id="{5457A66F-1A79-DCD8-A3EC-0860252FC572}"/>
              </a:ext>
            </a:extLst>
          </p:cNvPr>
          <p:cNvSpPr>
            <a:spLocks noGrp="1"/>
          </p:cNvSpPr>
          <p:nvPr>
            <p:ph type="title"/>
          </p:nvPr>
        </p:nvSpPr>
        <p:spPr>
          <a:xfrm>
            <a:off x="530130" y="893243"/>
            <a:ext cx="3556504" cy="2794784"/>
          </a:xfrm>
        </p:spPr>
        <p:txBody>
          <a:bodyPr>
            <a:normAutofit/>
          </a:bodyPr>
          <a:lstStyle/>
          <a:p>
            <a:r>
              <a:rPr lang="en-US" b="1" dirty="0">
                <a:solidFill>
                  <a:schemeClr val="bg1"/>
                </a:solidFill>
              </a:rPr>
              <a:t>WELCOME  </a:t>
            </a:r>
            <a:br>
              <a:rPr lang="en-US" b="1" dirty="0">
                <a:solidFill>
                  <a:schemeClr val="bg1"/>
                </a:solidFill>
              </a:rPr>
            </a:br>
            <a:r>
              <a:rPr lang="en-US" b="1" dirty="0">
                <a:solidFill>
                  <a:schemeClr val="bg1"/>
                </a:solidFill>
              </a:rPr>
              <a:t>to </a:t>
            </a:r>
            <a:br>
              <a:rPr lang="en-US" b="1" dirty="0">
                <a:solidFill>
                  <a:schemeClr val="bg1"/>
                </a:solidFill>
              </a:rPr>
            </a:br>
            <a:r>
              <a:rPr lang="en-US" b="1" dirty="0">
                <a:solidFill>
                  <a:schemeClr val="bg1"/>
                </a:solidFill>
              </a:rPr>
              <a:t>WFW-AM!</a:t>
            </a:r>
          </a:p>
        </p:txBody>
      </p:sp>
      <p:sp>
        <p:nvSpPr>
          <p:cNvPr id="3" name="Content Placeholder 2">
            <a:extLst>
              <a:ext uri="{FF2B5EF4-FFF2-40B4-BE49-F238E27FC236}">
                <a16:creationId xmlns:a16="http://schemas.microsoft.com/office/drawing/2014/main" id="{0AEDE02B-790A-1D85-C200-6EA6A22BDBD7}"/>
              </a:ext>
            </a:extLst>
          </p:cNvPr>
          <p:cNvSpPr>
            <a:spLocks noGrp="1"/>
          </p:cNvSpPr>
          <p:nvPr>
            <p:ph idx="1"/>
          </p:nvPr>
        </p:nvSpPr>
        <p:spPr>
          <a:xfrm>
            <a:off x="9213661" y="4941683"/>
            <a:ext cx="2783186" cy="2102904"/>
          </a:xfrm>
        </p:spPr>
        <p:txBody>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sz="3600" b="1" dirty="0">
                <a:solidFill>
                  <a:schemeClr val="bg1"/>
                </a:solidFill>
              </a:rPr>
              <a:t>Romans 4</a:t>
            </a:r>
          </a:p>
        </p:txBody>
      </p:sp>
    </p:spTree>
    <p:extLst>
      <p:ext uri="{BB962C8B-B14F-4D97-AF65-F5344CB8AC3E}">
        <p14:creationId xmlns:p14="http://schemas.microsoft.com/office/powerpoint/2010/main" val="350159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A66F-1A79-DCD8-A3EC-0860252FC572}"/>
              </a:ext>
            </a:extLst>
          </p:cNvPr>
          <p:cNvSpPr>
            <a:spLocks noGrp="1"/>
          </p:cNvSpPr>
          <p:nvPr>
            <p:ph type="title"/>
          </p:nvPr>
        </p:nvSpPr>
        <p:spPr>
          <a:xfrm>
            <a:off x="6417733" y="490537"/>
            <a:ext cx="5291663" cy="400359"/>
          </a:xfrm>
        </p:spPr>
        <p:txBody>
          <a:bodyPr anchor="b">
            <a:normAutofit fontScale="90000"/>
          </a:bodyPr>
          <a:lstStyle/>
          <a:p>
            <a:endParaRPr lang="en-US" sz="4000"/>
          </a:p>
        </p:txBody>
      </p:sp>
      <p:pic>
        <p:nvPicPr>
          <p:cNvPr id="4" name="Picture 3">
            <a:extLst>
              <a:ext uri="{FF2B5EF4-FFF2-40B4-BE49-F238E27FC236}">
                <a16:creationId xmlns:a16="http://schemas.microsoft.com/office/drawing/2014/main" id="{7401FFAE-C169-563B-E650-B267582BD7D4}"/>
              </a:ext>
            </a:extLst>
          </p:cNvPr>
          <p:cNvPicPr>
            <a:picLocks noChangeAspect="1"/>
          </p:cNvPicPr>
          <p:nvPr/>
        </p:nvPicPr>
        <p:blipFill>
          <a:blip r:embed="rId2">
            <a:extLst>
              <a:ext uri="{28A0092B-C50C-407E-A947-70E740481C1C}">
                <a14:useLocalDpi xmlns:a14="http://schemas.microsoft.com/office/drawing/2010/main" val="0"/>
              </a:ext>
            </a:extLst>
          </a:blip>
          <a:srcRect l="42389" r="7599"/>
          <a:stretch>
            <a:fillRect/>
          </a:stretch>
        </p:blipFill>
        <p:spPr>
          <a:xfrm>
            <a:off x="3" y="238911"/>
            <a:ext cx="3898018" cy="423250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5" name="Content Placeholder 4">
            <a:extLst>
              <a:ext uri="{FF2B5EF4-FFF2-40B4-BE49-F238E27FC236}">
                <a16:creationId xmlns:a16="http://schemas.microsoft.com/office/drawing/2014/main" id="{CBB5117D-FDB1-B1BE-C34D-1754ED971C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2983"/>
            <a:ext cx="12834608" cy="7074567"/>
          </a:xfrm>
          <a:prstGeom prst="rect">
            <a:avLst/>
          </a:prstGeom>
        </p:spPr>
      </p:pic>
    </p:spTree>
    <p:extLst>
      <p:ext uri="{BB962C8B-B14F-4D97-AF65-F5344CB8AC3E}">
        <p14:creationId xmlns:p14="http://schemas.microsoft.com/office/powerpoint/2010/main" val="333802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01FFAE-C169-563B-E650-B267582BD7D4}"/>
              </a:ext>
            </a:extLst>
          </p:cNvPr>
          <p:cNvPicPr>
            <a:picLocks noChangeAspect="1"/>
          </p:cNvPicPr>
          <p:nvPr/>
        </p:nvPicPr>
        <p:blipFill>
          <a:blip r:embed="rId2">
            <a:extLst>
              <a:ext uri="{28A0092B-C50C-407E-A947-70E740481C1C}">
                <a14:useLocalDpi xmlns:a14="http://schemas.microsoft.com/office/drawing/2010/main" val="0"/>
              </a:ext>
            </a:extLst>
          </a:blip>
          <a:srcRect l="20688"/>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57A66F-1A79-DCD8-A3EC-0860252FC572}"/>
              </a:ext>
            </a:extLst>
          </p:cNvPr>
          <p:cNvSpPr>
            <a:spLocks noGrp="1"/>
          </p:cNvSpPr>
          <p:nvPr>
            <p:ph type="title"/>
          </p:nvPr>
        </p:nvSpPr>
        <p:spPr>
          <a:xfrm>
            <a:off x="6978714" y="365125"/>
            <a:ext cx="4375086" cy="716261"/>
          </a:xfrm>
        </p:spPr>
        <p:txBody>
          <a:bodyPr>
            <a:normAutofit/>
          </a:bodyPr>
          <a:lstStyle/>
          <a:p>
            <a:r>
              <a:rPr lang="en-US" sz="3200" dirty="0"/>
              <a:t>Christopher Ashe:</a:t>
            </a:r>
          </a:p>
        </p:txBody>
      </p:sp>
      <p:sp>
        <p:nvSpPr>
          <p:cNvPr id="3" name="Content Placeholder 2">
            <a:extLst>
              <a:ext uri="{FF2B5EF4-FFF2-40B4-BE49-F238E27FC236}">
                <a16:creationId xmlns:a16="http://schemas.microsoft.com/office/drawing/2014/main" id="{0AEDE02B-790A-1D85-C200-6EA6A22BDBD7}"/>
              </a:ext>
            </a:extLst>
          </p:cNvPr>
          <p:cNvSpPr>
            <a:spLocks noGrp="1"/>
          </p:cNvSpPr>
          <p:nvPr>
            <p:ph idx="1"/>
          </p:nvPr>
        </p:nvSpPr>
        <p:spPr>
          <a:xfrm>
            <a:off x="7139834" y="1585912"/>
            <a:ext cx="4605739" cy="4906963"/>
          </a:xfrm>
        </p:spPr>
        <p:txBody>
          <a:bodyPr>
            <a:normAutofit lnSpcReduction="10000"/>
          </a:bodyPr>
          <a:lstStyle/>
          <a:p>
            <a:pPr marL="0" indent="0">
              <a:buNone/>
            </a:pPr>
            <a:r>
              <a:rPr lang="en-US" sz="2400" b="0" i="0" u="none" strike="noStrike" dirty="0">
                <a:effectLst/>
                <a:latin typeface="Arial" panose="020B0604020202020204" pitchFamily="34" charset="0"/>
              </a:rPr>
              <a:t>“It is important to notice that the central focus in this passage is not on Abraham and his heroic </a:t>
            </a:r>
            <a:r>
              <a:rPr lang="en-US" sz="2400" b="0" i="0" u="none" strike="noStrike">
                <a:effectLst/>
                <a:latin typeface="Arial" panose="020B0604020202020204" pitchFamily="34" charset="0"/>
              </a:rPr>
              <a:t>faith,but</a:t>
            </a:r>
            <a:r>
              <a:rPr lang="en-US" sz="2400" b="0" i="0" u="none" strike="noStrike" dirty="0">
                <a:effectLst/>
                <a:latin typeface="Arial" panose="020B0604020202020204" pitchFamily="34" charset="0"/>
              </a:rPr>
              <a:t> on God and His life giving promise.  It is God, not Abraham, ‘who gives life to the dead”(v. 17); it is God who makes the promise (v. 18,20); it is God who ‘had the power to do what He had promised’ (v. 21).  This passage is bracketed by the strength of God (vv. 17, 21) and at its center is the utter helplessness of Abraham and Sarah (v, 19).”</a:t>
            </a:r>
          </a:p>
          <a:p>
            <a:endParaRPr lang="en-US" sz="1700" dirty="0"/>
          </a:p>
        </p:txBody>
      </p:sp>
    </p:spTree>
    <p:extLst>
      <p:ext uri="{BB962C8B-B14F-4D97-AF65-F5344CB8AC3E}">
        <p14:creationId xmlns:p14="http://schemas.microsoft.com/office/powerpoint/2010/main" val="202193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WELCOME   to  WFW-AM!</vt:lpstr>
      <vt:lpstr>PowerPoint Presentation</vt:lpstr>
      <vt:lpstr>Christopher Ashe: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jorgensen</dc:creator>
  <cp:lastModifiedBy>kim jorgensen</cp:lastModifiedBy>
  <cp:revision>3</cp:revision>
  <dcterms:created xsi:type="dcterms:W3CDTF">2025-09-27T15:04:33Z</dcterms:created>
  <dcterms:modified xsi:type="dcterms:W3CDTF">2025-10-20T18:04:11Z</dcterms:modified>
</cp:coreProperties>
</file>