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2E95-4C47-F552-1CA7-E4164AAC5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1DD77A-24AF-64CC-8994-935B89116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6C12A-690B-322E-2115-6F1B8DA7EF8D}"/>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5148EA15-C810-B038-9068-FB6482D60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01B59-BC89-4BF8-0B58-6DD27D0CBD9C}"/>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299721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D3CF-9387-B7A0-9C8A-3424C0CA29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FB580A-68E4-09D8-3A1A-06A8592BAF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A9BCD-C8ED-F7EB-F98D-B5A960B66572}"/>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5CED0446-7751-3835-5AA6-0AF50517F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C76A-4421-7FC9-72A5-F8434877F8CB}"/>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198287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7E0EB-2F21-7E14-C58C-953E02EF8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9BEB7-307F-0AEB-DFBC-F6C6B7EDF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0119C-10CD-5225-0748-0D08A3A6E35E}"/>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0A050E41-9EDE-6CE9-70E0-F4B094974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4A989-F1C5-7611-0FEB-CB74965479D2}"/>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24297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165A-873F-2E80-9E46-6F767BB87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032F8-4DC5-4442-19B0-721D820FD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CE1EB-0059-7EAD-6AEA-FC7B10E2DB8B}"/>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D7D2C2A9-FA3A-672A-7260-62A0ED708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8CAFA-3960-5508-2BD7-FF0E98A00ACA}"/>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319880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EA05-598C-EAF5-9B2D-D827A6735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6E56A-BB11-29CA-4382-585A968B34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FDAEA-8C02-32FB-8B53-599C10625A8C}"/>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0312A2B1-C99B-59A7-3FFD-15C240AB2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5EF36-CF96-3FE7-615E-C56E1037C858}"/>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405247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C0C8-AFE0-D0ED-13D8-144F1C933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3FB76-F072-C792-E30B-D5EC03F381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500E7-D438-F0E6-C7BE-577348100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84707-0CE5-0D93-395D-2D41452090C1}"/>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6" name="Footer Placeholder 5">
            <a:extLst>
              <a:ext uri="{FF2B5EF4-FFF2-40B4-BE49-F238E27FC236}">
                <a16:creationId xmlns:a16="http://schemas.microsoft.com/office/drawing/2014/main" id="{F0C872D2-3725-D272-F8E6-780024260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6414B-FFC1-9D87-A450-886DEBB903BA}"/>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58575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2972-A4D8-F1D0-B54D-935B8B387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7DA87A-9845-B031-6864-533763421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7F7F3-4267-01F6-84B0-BADE41F67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71C09-C27C-C4CA-F559-4F0B45BB7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5F863-31B3-1476-1696-9F0FDE55E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547EE9-09D5-538D-9529-6E8D200AF27F}"/>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8" name="Footer Placeholder 7">
            <a:extLst>
              <a:ext uri="{FF2B5EF4-FFF2-40B4-BE49-F238E27FC236}">
                <a16:creationId xmlns:a16="http://schemas.microsoft.com/office/drawing/2014/main" id="{AC0DD859-6E65-AD84-CB4D-2D4A8EB095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D4C73-E677-081B-247D-EFB93953AE74}"/>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192051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D248-9BAB-F3EA-7E32-B55030714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B45D3-9E73-F0C8-F863-8748F4E20BCE}"/>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4" name="Footer Placeholder 3">
            <a:extLst>
              <a:ext uri="{FF2B5EF4-FFF2-40B4-BE49-F238E27FC236}">
                <a16:creationId xmlns:a16="http://schemas.microsoft.com/office/drawing/2014/main" id="{6918EBEE-501D-9143-DE93-7E29F28C3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796A3-9C2C-6AA6-D648-ECAC8BD09A57}"/>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2590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FFD6A-49D6-20FB-242D-F16CB2FBA9B7}"/>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3" name="Footer Placeholder 2">
            <a:extLst>
              <a:ext uri="{FF2B5EF4-FFF2-40B4-BE49-F238E27FC236}">
                <a16:creationId xmlns:a16="http://schemas.microsoft.com/office/drawing/2014/main" id="{951DF83F-3A1E-11F8-89D4-251944CB3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C1EBF-2B82-FA28-5923-7E66C19C0645}"/>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296865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00A2-B9B9-BBC5-1E0A-21AB02F9A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341CD6-6963-D059-0917-88781A802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F61AE-6D82-D9D1-65E1-AC8208088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D2FC5-1647-726E-1311-FDA7DB3C1806}"/>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6" name="Footer Placeholder 5">
            <a:extLst>
              <a:ext uri="{FF2B5EF4-FFF2-40B4-BE49-F238E27FC236}">
                <a16:creationId xmlns:a16="http://schemas.microsoft.com/office/drawing/2014/main" id="{6553F576-D980-F683-F37D-39C706B80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17255-7608-0B47-9E7B-6D822378ED4A}"/>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407788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3537-5588-D32A-6F3C-111F235F0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4FE910-5C32-FD25-30AF-D335ECCEA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BD2229-FDED-3AC1-82CC-AE9CABCDE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42AFB-E60D-E27F-16DA-40F0DF9B955D}"/>
              </a:ext>
            </a:extLst>
          </p:cNvPr>
          <p:cNvSpPr>
            <a:spLocks noGrp="1"/>
          </p:cNvSpPr>
          <p:nvPr>
            <p:ph type="dt" sz="half" idx="10"/>
          </p:nvPr>
        </p:nvSpPr>
        <p:spPr/>
        <p:txBody>
          <a:bodyPr/>
          <a:lstStyle/>
          <a:p>
            <a:fld id="{69414FE2-0298-A645-838C-2797D561DFE5}" type="datetimeFigureOut">
              <a:rPr lang="en-US" smtClean="0"/>
              <a:t>10/20/25</a:t>
            </a:fld>
            <a:endParaRPr lang="en-US"/>
          </a:p>
        </p:txBody>
      </p:sp>
      <p:sp>
        <p:nvSpPr>
          <p:cNvPr id="6" name="Footer Placeholder 5">
            <a:extLst>
              <a:ext uri="{FF2B5EF4-FFF2-40B4-BE49-F238E27FC236}">
                <a16:creationId xmlns:a16="http://schemas.microsoft.com/office/drawing/2014/main" id="{21CD709F-E4F7-73C6-B0F2-549ACFE3D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6B595-AA9E-0FC8-0707-14B0C95FC61F}"/>
              </a:ext>
            </a:extLst>
          </p:cNvPr>
          <p:cNvSpPr>
            <a:spLocks noGrp="1"/>
          </p:cNvSpPr>
          <p:nvPr>
            <p:ph type="sldNum" sz="quarter" idx="12"/>
          </p:nvPr>
        </p:nvSpPr>
        <p:spPr/>
        <p:txBody>
          <a:bodyPr/>
          <a:lstStyle/>
          <a:p>
            <a:fld id="{0CF90375-68F9-F94F-A951-A4AD8A961A7F}" type="slidenum">
              <a:rPr lang="en-US" smtClean="0"/>
              <a:t>‹#›</a:t>
            </a:fld>
            <a:endParaRPr lang="en-US"/>
          </a:p>
        </p:txBody>
      </p:sp>
    </p:spTree>
    <p:extLst>
      <p:ext uri="{BB962C8B-B14F-4D97-AF65-F5344CB8AC3E}">
        <p14:creationId xmlns:p14="http://schemas.microsoft.com/office/powerpoint/2010/main" val="198620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F5833-1988-D824-1DB0-582E0D13E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14F61-D15B-FCFF-F624-194B79ACB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1C3CF-43FD-91AC-276A-2C78C0086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414FE2-0298-A645-838C-2797D561DFE5}" type="datetimeFigureOut">
              <a:rPr lang="en-US" smtClean="0"/>
              <a:t>10/20/25</a:t>
            </a:fld>
            <a:endParaRPr lang="en-US"/>
          </a:p>
        </p:txBody>
      </p:sp>
      <p:sp>
        <p:nvSpPr>
          <p:cNvPr id="5" name="Footer Placeholder 4">
            <a:extLst>
              <a:ext uri="{FF2B5EF4-FFF2-40B4-BE49-F238E27FC236}">
                <a16:creationId xmlns:a16="http://schemas.microsoft.com/office/drawing/2014/main" id="{E2492F47-EA61-0355-3221-73234C670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8545A6-872B-3591-295A-9342706C6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F90375-68F9-F94F-A951-A4AD8A961A7F}" type="slidenum">
              <a:rPr lang="en-US" smtClean="0"/>
              <a:t>‹#›</a:t>
            </a:fld>
            <a:endParaRPr lang="en-US"/>
          </a:p>
        </p:txBody>
      </p:sp>
    </p:spTree>
    <p:extLst>
      <p:ext uri="{BB962C8B-B14F-4D97-AF65-F5344CB8AC3E}">
        <p14:creationId xmlns:p14="http://schemas.microsoft.com/office/powerpoint/2010/main" val="59803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B6EE5D-05A1-61F4-E88D-2AB30693679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449"/>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CABA0-6C95-0839-2252-0F629E52C861}"/>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Justified! Rejoice!!!  Romans 5:1-11</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78FF14-D848-2627-3106-B044FFBCA5A8}"/>
              </a:ext>
            </a:extLst>
          </p:cNvPr>
          <p:cNvPicPr>
            <a:picLocks noChangeAspect="1"/>
          </p:cNvPicPr>
          <p:nvPr/>
        </p:nvPicPr>
        <p:blipFill>
          <a:blip r:embed="rId2">
            <a:extLst>
              <a:ext uri="{28A0092B-C50C-407E-A947-70E740481C1C}">
                <a14:useLocalDpi xmlns:a14="http://schemas.microsoft.com/office/drawing/2010/main" val="0"/>
              </a:ext>
            </a:extLst>
          </a:blip>
          <a:srcRect l="7226" r="68"/>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182788-95D8-9ED3-5B99-1B0A0CC09C48}"/>
              </a:ext>
            </a:extLst>
          </p:cNvPr>
          <p:cNvSpPr>
            <a:spLocks noGrp="1"/>
          </p:cNvSpPr>
          <p:nvPr>
            <p:ph type="title"/>
          </p:nvPr>
        </p:nvSpPr>
        <p:spPr>
          <a:xfrm>
            <a:off x="418426" y="302254"/>
            <a:ext cx="3822189" cy="1899912"/>
          </a:xfrm>
        </p:spPr>
        <p:txBody>
          <a:bodyPr>
            <a:normAutofit/>
          </a:bodyPr>
          <a:lstStyle/>
          <a:p>
            <a:pPr rtl="0"/>
            <a:r>
              <a:rPr lang="en-US" sz="4000" b="0" i="0" u="none" strike="noStrike">
                <a:effectLst/>
                <a:latin typeface="Arial" panose="020B0604020202020204" pitchFamily="34" charset="0"/>
              </a:rPr>
              <a:t>our goal for today: </a:t>
            </a:r>
            <a:endParaRPr lang="en-US" sz="4000"/>
          </a:p>
        </p:txBody>
      </p:sp>
      <p:sp>
        <p:nvSpPr>
          <p:cNvPr id="3" name="Content Placeholder 2">
            <a:extLst>
              <a:ext uri="{FF2B5EF4-FFF2-40B4-BE49-F238E27FC236}">
                <a16:creationId xmlns:a16="http://schemas.microsoft.com/office/drawing/2014/main" id="{0A219BF7-1BA9-D9C8-C38C-60974DC557CB}"/>
              </a:ext>
            </a:extLst>
          </p:cNvPr>
          <p:cNvSpPr>
            <a:spLocks noGrp="1"/>
          </p:cNvSpPr>
          <p:nvPr>
            <p:ph idx="1"/>
          </p:nvPr>
        </p:nvSpPr>
        <p:spPr>
          <a:xfrm>
            <a:off x="-4" y="1684951"/>
            <a:ext cx="4790796" cy="1999306"/>
          </a:xfrm>
        </p:spPr>
        <p:txBody>
          <a:bodyPr>
            <a:normAutofit lnSpcReduction="10000"/>
          </a:bodyPr>
          <a:lstStyle/>
          <a:p>
            <a:pPr rtl="0"/>
            <a:endParaRPr lang="en-US" sz="2000" b="0" i="0" u="none" strike="noStrike" dirty="0">
              <a:effectLst/>
              <a:latin typeface="Arial" panose="020B0604020202020204" pitchFamily="34" charset="0"/>
            </a:endParaRPr>
          </a:p>
          <a:p>
            <a:pPr marL="457200" lvl="1" indent="0" rtl="0" fontAlgn="base">
              <a:buNone/>
            </a:pPr>
            <a:r>
              <a:rPr lang="en-US" b="0" i="0" u="none" strike="noStrike" dirty="0">
                <a:effectLst/>
                <a:latin typeface="Arial" panose="020B0604020202020204" pitchFamily="34" charset="0"/>
              </a:rPr>
              <a:t>to leave here exulting, rejoicing, boasting in our God’s goodness and greatness </a:t>
            </a:r>
            <a:br>
              <a:rPr lang="en-US" dirty="0">
                <a:effectLst/>
              </a:rPr>
            </a:br>
            <a:endParaRPr lang="en-US" dirty="0">
              <a:effectLst/>
            </a:endParaRPr>
          </a:p>
          <a:p>
            <a:pPr marL="457200" lvl="1" indent="0" rtl="0" fontAlgn="base">
              <a:buNone/>
            </a:pPr>
            <a:endParaRPr lang="en-US" sz="2000" b="0" i="0" u="none" strike="noStrike" dirty="0">
              <a:effectLst/>
              <a:latin typeface="Arial" panose="020B0604020202020204" pitchFamily="34" charset="0"/>
            </a:endParaRPr>
          </a:p>
          <a:p>
            <a:pPr marL="457200" lvl="1" indent="0" rtl="0" fontAlgn="base">
              <a:buNone/>
            </a:pPr>
            <a:endParaRPr lang="en-US" sz="2000" b="0" i="0" u="none" strike="noStrike" dirty="0">
              <a:effectLst/>
              <a:latin typeface="Arial" panose="020B0604020202020204" pitchFamily="34" charset="0"/>
            </a:endParaRPr>
          </a:p>
          <a:p>
            <a:pPr marL="457200" lvl="1" indent="0" rtl="0" fontAlgn="base">
              <a:buNone/>
            </a:pPr>
            <a:endParaRPr lang="en-US" sz="20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2BF8E4F7-7BBA-37C8-CD97-72FB1CDCE5B3}"/>
              </a:ext>
            </a:extLst>
          </p:cNvPr>
          <p:cNvSpPr txBox="1"/>
          <p:nvPr/>
        </p:nvSpPr>
        <p:spPr>
          <a:xfrm>
            <a:off x="38563" y="3584863"/>
            <a:ext cx="4202052" cy="2862322"/>
          </a:xfrm>
          <a:prstGeom prst="rect">
            <a:avLst/>
          </a:prstGeom>
          <a:noFill/>
        </p:spPr>
        <p:txBody>
          <a:bodyPr wrap="square" rtlCol="0">
            <a:spAutoFit/>
          </a:bodyPr>
          <a:lstStyle/>
          <a:p>
            <a:pPr marL="457200" lvl="1" indent="0" rtl="0" fontAlgn="base">
              <a:buNone/>
            </a:pPr>
            <a:r>
              <a:rPr lang="en-US" sz="1800" b="0" i="0" u="none" strike="noStrike" dirty="0">
                <a:effectLst/>
                <a:latin typeface="Arial" panose="020B0604020202020204" pitchFamily="34" charset="0"/>
              </a:rPr>
              <a:t>it has been put on display</a:t>
            </a:r>
          </a:p>
          <a:p>
            <a:pPr marL="457200" lvl="1" indent="0" rtl="0" fontAlgn="base">
              <a:buNone/>
            </a:pPr>
            <a:r>
              <a:rPr lang="en-US" sz="1800" b="0" i="0" u="none" strike="noStrike" dirty="0">
                <a:effectLst/>
                <a:latin typeface="Arial" panose="020B0604020202020204" pitchFamily="34" charset="0"/>
              </a:rPr>
              <a:t>in our certain salvation</a:t>
            </a:r>
            <a:r>
              <a:rPr lang="en-US" sz="1800" dirty="0">
                <a:latin typeface="Arial" panose="020B0604020202020204" pitchFamily="34" charset="0"/>
              </a:rPr>
              <a:t>;</a:t>
            </a:r>
            <a:endParaRPr lang="en-US" sz="1800" b="0" i="0" u="none" strike="noStrike" dirty="0">
              <a:effectLst/>
              <a:latin typeface="Arial" panose="020B0604020202020204" pitchFamily="34" charset="0"/>
            </a:endParaRPr>
          </a:p>
          <a:p>
            <a:pPr marL="457200" lvl="1" indent="0" rtl="0" fontAlgn="base">
              <a:buNone/>
            </a:pPr>
            <a:endParaRPr lang="en-US" dirty="0">
              <a:latin typeface="Arial" panose="020B0604020202020204" pitchFamily="34" charset="0"/>
            </a:endParaRPr>
          </a:p>
          <a:p>
            <a:pPr marL="457200" lvl="1" indent="0" rtl="0" fontAlgn="base">
              <a:buNone/>
            </a:pPr>
            <a:r>
              <a:rPr lang="en-US" sz="1800" b="0" i="0" u="none" strike="noStrike" dirty="0">
                <a:effectLst/>
                <a:latin typeface="Arial" panose="020B0604020202020204" pitchFamily="34" charset="0"/>
              </a:rPr>
              <a:t>it has been proven by God’s love for us while yet sinners;</a:t>
            </a:r>
          </a:p>
          <a:p>
            <a:pPr marL="457200" lvl="1" indent="0" rtl="0" fontAlgn="base">
              <a:buNone/>
            </a:pPr>
            <a:endParaRPr lang="en-US" sz="1800" b="0" i="0" u="none" strike="noStrike" dirty="0">
              <a:effectLst/>
              <a:latin typeface="Arial" panose="020B0604020202020204" pitchFamily="34" charset="0"/>
            </a:endParaRPr>
          </a:p>
          <a:p>
            <a:pPr marL="457200" lvl="1" indent="0" rtl="0" fontAlgn="base">
              <a:buNone/>
            </a:pPr>
            <a:r>
              <a:rPr lang="en-US" sz="1800" b="0" i="0" u="none" strike="noStrike" dirty="0">
                <a:effectLst/>
                <a:latin typeface="Arial" panose="020B0604020202020204" pitchFamily="34" charset="0"/>
              </a:rPr>
              <a:t>and </a:t>
            </a:r>
          </a:p>
          <a:p>
            <a:pPr marL="457200" lvl="1" indent="0" rtl="0" fontAlgn="base">
              <a:buNone/>
            </a:pPr>
            <a:endParaRPr lang="en-US" sz="1800" b="0" i="0" u="none" strike="noStrike" dirty="0">
              <a:effectLst/>
              <a:latin typeface="Arial" panose="020B0604020202020204" pitchFamily="34" charset="0"/>
            </a:endParaRPr>
          </a:p>
          <a:p>
            <a:pPr marL="457200" lvl="1" indent="0" rtl="0" fontAlgn="base">
              <a:buNone/>
            </a:pPr>
            <a:r>
              <a:rPr lang="en-US" sz="1800" b="0" i="0" u="none" strike="noStrike" dirty="0">
                <a:effectLst/>
                <a:latin typeface="Arial" panose="020B0604020202020204" pitchFamily="34" charset="0"/>
              </a:rPr>
              <a:t>it has been guaranteed by our justification in </a:t>
            </a:r>
            <a:r>
              <a:rPr lang="en-US" sz="1800" dirty="0">
                <a:latin typeface="Arial" panose="020B0604020202020204" pitchFamily="34" charset="0"/>
              </a:rPr>
              <a:t>Christ Jesus!</a:t>
            </a:r>
            <a:endParaRPr lang="en-US" dirty="0"/>
          </a:p>
        </p:txBody>
      </p:sp>
    </p:spTree>
    <p:extLst>
      <p:ext uri="{BB962C8B-B14F-4D97-AF65-F5344CB8AC3E}">
        <p14:creationId xmlns:p14="http://schemas.microsoft.com/office/powerpoint/2010/main" val="34267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66A80-42E6-25F3-6B4F-0BF2FE1EBF6C}"/>
              </a:ext>
            </a:extLst>
          </p:cNvPr>
          <p:cNvSpPr>
            <a:spLocks noGrp="1"/>
          </p:cNvSpPr>
          <p:nvPr>
            <p:ph type="title"/>
          </p:nvPr>
        </p:nvSpPr>
        <p:spPr>
          <a:xfrm>
            <a:off x="572493" y="238539"/>
            <a:ext cx="11018520" cy="1434415"/>
          </a:xfrm>
        </p:spPr>
        <p:txBody>
          <a:bodyPr anchor="b">
            <a:normAutofit/>
          </a:bodyPr>
          <a:lstStyle/>
          <a:p>
            <a:r>
              <a:rPr lang="en-US" sz="5400"/>
              <a:t>Romans 5:1-11</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1C916A-57D1-A40D-3EC8-BC425133982E}"/>
              </a:ext>
            </a:extLst>
          </p:cNvPr>
          <p:cNvSpPr>
            <a:spLocks noGrp="1"/>
          </p:cNvSpPr>
          <p:nvPr>
            <p:ph idx="1"/>
          </p:nvPr>
        </p:nvSpPr>
        <p:spPr>
          <a:xfrm>
            <a:off x="572493" y="2071316"/>
            <a:ext cx="6713552" cy="4119172"/>
          </a:xfrm>
        </p:spPr>
        <p:txBody>
          <a:bodyPr anchor="t">
            <a:normAutofit/>
          </a:bodyPr>
          <a:lstStyle/>
          <a:p>
            <a:pPr marL="0" indent="0" rtl="0">
              <a:buNone/>
            </a:pPr>
            <a:r>
              <a:rPr lang="en-US" sz="1900" b="0" i="0" u="none" strike="noStrike" dirty="0">
                <a:effectLst/>
                <a:latin typeface="Arial" panose="020B0604020202020204" pitchFamily="34" charset="0"/>
              </a:rPr>
              <a:t>5:1-2a      Our new status: peace with God,</a:t>
            </a:r>
            <a:endParaRPr lang="en-US" sz="1900" dirty="0">
              <a:effectLst/>
            </a:endParaRPr>
          </a:p>
          <a:p>
            <a:pPr marL="0" indent="0" rtl="0">
              <a:buNone/>
            </a:pPr>
            <a:r>
              <a:rPr lang="en-US" sz="1900" b="0" i="0" u="none" strike="noStrike" dirty="0">
                <a:effectLst/>
                <a:latin typeface="Arial" panose="020B0604020202020204" pitchFamily="34" charset="0"/>
              </a:rPr>
              <a:t>5:2b-4     We </a:t>
            </a:r>
            <a:r>
              <a:rPr lang="en-US" sz="1900" b="1" i="0" u="none" strike="noStrike" dirty="0">
                <a:effectLst/>
                <a:latin typeface="Arial" panose="020B0604020202020204" pitchFamily="34" charset="0"/>
              </a:rPr>
              <a:t>rejoice</a:t>
            </a:r>
            <a:r>
              <a:rPr lang="en-US" sz="1900" b="0" i="0" u="none" strike="noStrike" dirty="0">
                <a:effectLst/>
                <a:latin typeface="Arial" panose="020B0604020202020204" pitchFamily="34" charset="0"/>
              </a:rPr>
              <a:t> now in our certain, future hope </a:t>
            </a:r>
            <a:endParaRPr lang="en-US" sz="1900" dirty="0">
              <a:effectLst/>
            </a:endParaRPr>
          </a:p>
          <a:p>
            <a:pPr marL="914400" lvl="2" indent="0">
              <a:buNone/>
            </a:pPr>
            <a:r>
              <a:rPr lang="en-US" sz="1900" b="0" i="0" u="none" strike="noStrike" dirty="0">
                <a:effectLst/>
                <a:latin typeface="Arial" panose="020B0604020202020204" pitchFamily="34" charset="0"/>
              </a:rPr>
              <a:t>                  …we even </a:t>
            </a:r>
            <a:r>
              <a:rPr lang="en-US" sz="1900" b="1" i="0" u="none" strike="noStrike" dirty="0">
                <a:effectLst/>
                <a:latin typeface="Arial" panose="020B0604020202020204" pitchFamily="34" charset="0"/>
              </a:rPr>
              <a:t>rejoice</a:t>
            </a:r>
            <a:r>
              <a:rPr lang="en-US" sz="1900" b="0" i="0" u="none" strike="noStrike" dirty="0">
                <a:effectLst/>
                <a:latin typeface="Arial" panose="020B0604020202020204" pitchFamily="34" charset="0"/>
              </a:rPr>
              <a:t> in present suffering.</a:t>
            </a:r>
            <a:endParaRPr lang="en-US" sz="1900" dirty="0">
              <a:effectLst/>
            </a:endParaRPr>
          </a:p>
          <a:p>
            <a:pPr marL="0" indent="0" rtl="0">
              <a:buNone/>
            </a:pPr>
            <a:r>
              <a:rPr lang="en-US" sz="1900" b="0" i="0" u="none" strike="noStrike" dirty="0">
                <a:effectLst/>
                <a:latin typeface="Arial" panose="020B0604020202020204" pitchFamily="34" charset="0"/>
              </a:rPr>
              <a:t>5:5-11      This future hope is certain…</a:t>
            </a:r>
            <a:endParaRPr lang="en-US" sz="1900" dirty="0">
              <a:effectLst/>
            </a:endParaRPr>
          </a:p>
          <a:p>
            <a:pPr marL="0" indent="0" rtl="0">
              <a:buNone/>
            </a:pPr>
            <a:r>
              <a:rPr lang="en-US" sz="1900" b="0" i="0" u="none" strike="noStrike" dirty="0">
                <a:effectLst/>
                <a:latin typeface="Arial" panose="020B0604020202020204" pitchFamily="34" charset="0"/>
              </a:rPr>
              <a:t>6-8            …since it is based on God’s love,</a:t>
            </a:r>
            <a:endParaRPr lang="en-US" sz="1900" dirty="0">
              <a:effectLst/>
            </a:endParaRPr>
          </a:p>
          <a:p>
            <a:pPr marL="0" indent="0" rtl="0">
              <a:buNone/>
            </a:pPr>
            <a:r>
              <a:rPr lang="en-US" sz="1900" b="0" i="0" u="none" strike="noStrike" dirty="0">
                <a:effectLst/>
                <a:latin typeface="Arial" panose="020B0604020202020204" pitchFamily="34" charset="0"/>
              </a:rPr>
              <a:t>9-10          …since it is based on the fact that we have               </a:t>
            </a:r>
          </a:p>
          <a:p>
            <a:pPr marL="0" indent="0" rtl="0">
              <a:buNone/>
            </a:pPr>
            <a:r>
              <a:rPr lang="en-US" sz="1900" dirty="0">
                <a:latin typeface="Arial" panose="020B0604020202020204" pitchFamily="34" charset="0"/>
              </a:rPr>
              <a:t>                     b</a:t>
            </a:r>
            <a:r>
              <a:rPr lang="en-US" sz="1900" b="0" i="0" u="none" strike="noStrike" dirty="0">
                <a:effectLst/>
                <a:latin typeface="Arial" panose="020B0604020202020204" pitchFamily="34" charset="0"/>
              </a:rPr>
              <a:t>een justified and reconciled,</a:t>
            </a:r>
            <a:endParaRPr lang="en-US" sz="1900" dirty="0">
              <a:effectLst/>
            </a:endParaRPr>
          </a:p>
          <a:p>
            <a:pPr marL="0" indent="0" rtl="0">
              <a:buNone/>
            </a:pPr>
            <a:r>
              <a:rPr lang="en-US" sz="1900" b="0" i="0" u="none" strike="noStrike" dirty="0">
                <a:effectLst/>
                <a:latin typeface="Arial" panose="020B0604020202020204" pitchFamily="34" charset="0"/>
              </a:rPr>
              <a:t>11             and so we </a:t>
            </a:r>
            <a:r>
              <a:rPr lang="en-US" sz="1900" b="1" i="0" u="none" strike="noStrike" dirty="0">
                <a:effectLst/>
                <a:latin typeface="Arial" panose="020B0604020202020204" pitchFamily="34" charset="0"/>
              </a:rPr>
              <a:t>rejoice</a:t>
            </a:r>
            <a:r>
              <a:rPr lang="en-US" sz="1900" b="0" i="0" u="none" strike="noStrike" dirty="0">
                <a:effectLst/>
                <a:latin typeface="Arial" panose="020B0604020202020204" pitchFamily="34" charset="0"/>
              </a:rPr>
              <a:t> in God who has done all this!</a:t>
            </a:r>
            <a:endParaRPr lang="en-US" sz="1900" dirty="0">
              <a:effectLst/>
            </a:endParaRPr>
          </a:p>
          <a:p>
            <a:pPr marL="0" indent="0">
              <a:buNone/>
            </a:pPr>
            <a:br>
              <a:rPr lang="en-US" sz="1900" dirty="0"/>
            </a:br>
            <a:endParaRPr lang="en-US" sz="1900" dirty="0"/>
          </a:p>
        </p:txBody>
      </p:sp>
      <p:pic>
        <p:nvPicPr>
          <p:cNvPr id="4" name="Picture 3">
            <a:extLst>
              <a:ext uri="{FF2B5EF4-FFF2-40B4-BE49-F238E27FC236}">
                <a16:creationId xmlns:a16="http://schemas.microsoft.com/office/drawing/2014/main" id="{24DF4C1A-CA15-F0B6-9822-420C5BEE0140}"/>
              </a:ext>
            </a:extLst>
          </p:cNvPr>
          <p:cNvPicPr>
            <a:picLocks noChangeAspect="1"/>
          </p:cNvPicPr>
          <p:nvPr/>
        </p:nvPicPr>
        <p:blipFill>
          <a:blip r:embed="rId2">
            <a:extLst>
              <a:ext uri="{28A0092B-C50C-407E-A947-70E740481C1C}">
                <a14:useLocalDpi xmlns:a14="http://schemas.microsoft.com/office/drawing/2010/main" val="0"/>
              </a:ext>
            </a:extLst>
          </a:blip>
          <a:srcRect l="21951" r="14793"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55243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C0ECF-45A0-0DC0-0BC9-C6A09FAC721D}"/>
              </a:ext>
            </a:extLst>
          </p:cNvPr>
          <p:cNvPicPr>
            <a:picLocks noChangeAspect="1"/>
          </p:cNvPicPr>
          <p:nvPr/>
        </p:nvPicPr>
        <p:blipFill>
          <a:blip r:embed="rId2">
            <a:extLst>
              <a:ext uri="{28A0092B-C50C-407E-A947-70E740481C1C}">
                <a14:useLocalDpi xmlns:a14="http://schemas.microsoft.com/office/drawing/2010/main" val="0"/>
              </a:ext>
            </a:extLst>
          </a:blip>
          <a:srcRect l="7226" r="68"/>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C1CA3-6C29-D3CC-5B18-7FC1C7FB58DC}"/>
              </a:ext>
            </a:extLst>
          </p:cNvPr>
          <p:cNvSpPr>
            <a:spLocks noGrp="1"/>
          </p:cNvSpPr>
          <p:nvPr>
            <p:ph type="title"/>
          </p:nvPr>
        </p:nvSpPr>
        <p:spPr>
          <a:xfrm>
            <a:off x="838200" y="365125"/>
            <a:ext cx="3822189" cy="1899912"/>
          </a:xfrm>
        </p:spPr>
        <p:txBody>
          <a:bodyPr>
            <a:normAutofit/>
          </a:bodyPr>
          <a:lstStyle/>
          <a:p>
            <a:r>
              <a:rPr lang="en-US" sz="4000"/>
              <a:t>Dick Lucas:</a:t>
            </a:r>
          </a:p>
        </p:txBody>
      </p:sp>
      <p:sp>
        <p:nvSpPr>
          <p:cNvPr id="3" name="Content Placeholder 2">
            <a:extLst>
              <a:ext uri="{FF2B5EF4-FFF2-40B4-BE49-F238E27FC236}">
                <a16:creationId xmlns:a16="http://schemas.microsoft.com/office/drawing/2014/main" id="{C27CFFFF-7DC4-EEF9-1E43-8A8468A240A2}"/>
              </a:ext>
            </a:extLst>
          </p:cNvPr>
          <p:cNvSpPr>
            <a:spLocks noGrp="1"/>
          </p:cNvSpPr>
          <p:nvPr>
            <p:ph idx="1"/>
          </p:nvPr>
        </p:nvSpPr>
        <p:spPr>
          <a:xfrm>
            <a:off x="838200" y="2434201"/>
            <a:ext cx="3822189" cy="3742762"/>
          </a:xfrm>
        </p:spPr>
        <p:txBody>
          <a:bodyPr>
            <a:normAutofit/>
          </a:bodyPr>
          <a:lstStyle/>
          <a:p>
            <a:pPr marL="0" indent="0" rtl="0" fontAlgn="base">
              <a:buNone/>
            </a:pPr>
            <a:r>
              <a:rPr lang="en-US" i="1" dirty="0">
                <a:latin typeface="Arial" panose="020B0604020202020204" pitchFamily="34" charset="0"/>
              </a:rPr>
              <a:t>“Th</a:t>
            </a:r>
            <a:r>
              <a:rPr lang="en-US" b="0" i="1" u="none" strike="noStrike" dirty="0">
                <a:effectLst/>
                <a:latin typeface="Arial" panose="020B0604020202020204" pitchFamily="34" charset="0"/>
              </a:rPr>
              <a:t>e achievement of the cross is to be seen, in the context of the entire Bible as the solution to the problem of humankind’s sin against God that dates back to the fall.”</a:t>
            </a:r>
          </a:p>
        </p:txBody>
      </p:sp>
    </p:spTree>
    <p:extLst>
      <p:ext uri="{BB962C8B-B14F-4D97-AF65-F5344CB8AC3E}">
        <p14:creationId xmlns:p14="http://schemas.microsoft.com/office/powerpoint/2010/main" val="378411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C0ECF-45A0-0DC0-0BC9-C6A09FAC721D}"/>
              </a:ext>
            </a:extLst>
          </p:cNvPr>
          <p:cNvPicPr>
            <a:picLocks noChangeAspect="1"/>
          </p:cNvPicPr>
          <p:nvPr/>
        </p:nvPicPr>
        <p:blipFill>
          <a:blip r:embed="rId2">
            <a:extLst>
              <a:ext uri="{28A0092B-C50C-407E-A947-70E740481C1C}">
                <a14:useLocalDpi xmlns:a14="http://schemas.microsoft.com/office/drawing/2010/main" val="0"/>
              </a:ext>
            </a:extLst>
          </a:blip>
          <a:srcRect l="7226" r="68"/>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C1CA3-6C29-D3CC-5B18-7FC1C7FB58DC}"/>
              </a:ext>
            </a:extLst>
          </p:cNvPr>
          <p:cNvSpPr>
            <a:spLocks noGrp="1"/>
          </p:cNvSpPr>
          <p:nvPr>
            <p:ph type="title"/>
          </p:nvPr>
        </p:nvSpPr>
        <p:spPr>
          <a:xfrm>
            <a:off x="838200" y="365125"/>
            <a:ext cx="3822189" cy="1899912"/>
          </a:xfrm>
        </p:spPr>
        <p:txBody>
          <a:bodyPr>
            <a:normAutofit/>
          </a:bodyPr>
          <a:lstStyle/>
          <a:p>
            <a:r>
              <a:rPr lang="en-US" sz="4000" dirty="0"/>
              <a:t>We rejoice:</a:t>
            </a:r>
          </a:p>
        </p:txBody>
      </p:sp>
      <p:sp>
        <p:nvSpPr>
          <p:cNvPr id="3" name="Content Placeholder 2">
            <a:extLst>
              <a:ext uri="{FF2B5EF4-FFF2-40B4-BE49-F238E27FC236}">
                <a16:creationId xmlns:a16="http://schemas.microsoft.com/office/drawing/2014/main" id="{C27CFFFF-7DC4-EEF9-1E43-8A8468A240A2}"/>
              </a:ext>
            </a:extLst>
          </p:cNvPr>
          <p:cNvSpPr>
            <a:spLocks noGrp="1"/>
          </p:cNvSpPr>
          <p:nvPr>
            <p:ph idx="1"/>
          </p:nvPr>
        </p:nvSpPr>
        <p:spPr>
          <a:xfrm>
            <a:off x="838200" y="2434201"/>
            <a:ext cx="3822189" cy="3742762"/>
          </a:xfrm>
        </p:spPr>
        <p:txBody>
          <a:bodyPr>
            <a:normAutofit/>
          </a:bodyPr>
          <a:lstStyle/>
          <a:p>
            <a:pPr marL="0" indent="0" fontAlgn="base">
              <a:buNone/>
            </a:pPr>
            <a:r>
              <a:rPr lang="en-US" b="0" i="1" u="none" strike="noStrike" dirty="0">
                <a:solidFill>
                  <a:srgbClr val="000000"/>
                </a:solidFill>
                <a:effectLst/>
                <a:latin typeface="Arial" panose="020B0604020202020204" pitchFamily="34" charset="0"/>
              </a:rPr>
              <a:t>in hope of the glory of God. </a:t>
            </a:r>
            <a:endParaRPr lang="en-US" dirty="0">
              <a:effectLst/>
            </a:endParaRPr>
          </a:p>
          <a:p>
            <a:pPr marL="0" indent="0" rtl="0" fontAlgn="base">
              <a:buNone/>
            </a:pPr>
            <a:endParaRPr lang="en-US" b="0" i="1" u="none" strike="noStrike" dirty="0">
              <a:effectLst/>
              <a:latin typeface="Arial" panose="020B0604020202020204" pitchFamily="34" charset="0"/>
            </a:endParaRPr>
          </a:p>
        </p:txBody>
      </p:sp>
    </p:spTree>
    <p:extLst>
      <p:ext uri="{BB962C8B-B14F-4D97-AF65-F5344CB8AC3E}">
        <p14:creationId xmlns:p14="http://schemas.microsoft.com/office/powerpoint/2010/main" val="22327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C0ECF-45A0-0DC0-0BC9-C6A09FAC721D}"/>
              </a:ext>
            </a:extLst>
          </p:cNvPr>
          <p:cNvPicPr>
            <a:picLocks noChangeAspect="1"/>
          </p:cNvPicPr>
          <p:nvPr/>
        </p:nvPicPr>
        <p:blipFill>
          <a:blip r:embed="rId2">
            <a:extLst>
              <a:ext uri="{28A0092B-C50C-407E-A947-70E740481C1C}">
                <a14:useLocalDpi xmlns:a14="http://schemas.microsoft.com/office/drawing/2010/main" val="0"/>
              </a:ext>
            </a:extLst>
          </a:blip>
          <a:srcRect l="7226" r="68"/>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C1CA3-6C29-D3CC-5B18-7FC1C7FB58DC}"/>
              </a:ext>
            </a:extLst>
          </p:cNvPr>
          <p:cNvSpPr>
            <a:spLocks noGrp="1"/>
          </p:cNvSpPr>
          <p:nvPr>
            <p:ph type="title"/>
          </p:nvPr>
        </p:nvSpPr>
        <p:spPr>
          <a:xfrm>
            <a:off x="838200" y="365125"/>
            <a:ext cx="3822189" cy="1899912"/>
          </a:xfrm>
        </p:spPr>
        <p:txBody>
          <a:bodyPr>
            <a:normAutofit/>
          </a:bodyPr>
          <a:lstStyle/>
          <a:p>
            <a:r>
              <a:rPr lang="en-US" sz="4000" dirty="0"/>
              <a:t>We rejoice:</a:t>
            </a:r>
          </a:p>
        </p:txBody>
      </p:sp>
      <p:sp>
        <p:nvSpPr>
          <p:cNvPr id="3" name="Content Placeholder 2">
            <a:extLst>
              <a:ext uri="{FF2B5EF4-FFF2-40B4-BE49-F238E27FC236}">
                <a16:creationId xmlns:a16="http://schemas.microsoft.com/office/drawing/2014/main" id="{C27CFFFF-7DC4-EEF9-1E43-8A8468A240A2}"/>
              </a:ext>
            </a:extLst>
          </p:cNvPr>
          <p:cNvSpPr>
            <a:spLocks noGrp="1"/>
          </p:cNvSpPr>
          <p:nvPr>
            <p:ph idx="1"/>
          </p:nvPr>
        </p:nvSpPr>
        <p:spPr>
          <a:xfrm>
            <a:off x="838200" y="2434201"/>
            <a:ext cx="3822189" cy="3742762"/>
          </a:xfrm>
        </p:spPr>
        <p:txBody>
          <a:bodyPr>
            <a:normAutofit/>
          </a:bodyPr>
          <a:lstStyle/>
          <a:p>
            <a:pPr marL="0" indent="0" fontAlgn="base">
              <a:buNone/>
            </a:pPr>
            <a:r>
              <a:rPr lang="en-US" i="1" dirty="0">
                <a:solidFill>
                  <a:srgbClr val="000000"/>
                </a:solidFill>
                <a:latin typeface="Arial" panose="020B0604020202020204" pitchFamily="34" charset="0"/>
              </a:rPr>
              <a:t>1st</a:t>
            </a:r>
            <a:r>
              <a:rPr lang="en-US" b="0" i="1" u="none" strike="noStrike" dirty="0">
                <a:solidFill>
                  <a:srgbClr val="000000"/>
                </a:solidFill>
                <a:effectLst/>
                <a:latin typeface="Arial" panose="020B0604020202020204" pitchFamily="34" charset="0"/>
              </a:rPr>
              <a:t> - in hope of the glory of God. </a:t>
            </a:r>
          </a:p>
          <a:p>
            <a:pPr marL="0" indent="0" fontAlgn="base">
              <a:buNone/>
            </a:pPr>
            <a:endParaRPr lang="en-US" i="1" dirty="0">
              <a:solidFill>
                <a:srgbClr val="000000"/>
              </a:solidFill>
              <a:latin typeface="Arial" panose="020B0604020202020204" pitchFamily="34" charset="0"/>
            </a:endParaRPr>
          </a:p>
          <a:p>
            <a:pPr marL="0" indent="0" fontAlgn="base">
              <a:buNone/>
            </a:pPr>
            <a:r>
              <a:rPr lang="en-US" i="1" dirty="0">
                <a:solidFill>
                  <a:srgbClr val="000000"/>
                </a:solidFill>
                <a:effectLst/>
                <a:latin typeface="Arial" panose="020B0604020202020204" pitchFamily="34" charset="0"/>
              </a:rPr>
              <a:t>2nd - </a:t>
            </a:r>
            <a:r>
              <a:rPr lang="en-US" b="0" i="1" u="none" strike="noStrike" dirty="0">
                <a:solidFill>
                  <a:srgbClr val="000000"/>
                </a:solidFill>
                <a:effectLst/>
                <a:latin typeface="Arial" panose="020B0604020202020204" pitchFamily="34" charset="0"/>
              </a:rPr>
              <a:t>in our sufferings,</a:t>
            </a:r>
            <a:endParaRPr lang="en-US" dirty="0">
              <a:effectLst/>
            </a:endParaRPr>
          </a:p>
          <a:p>
            <a:pPr marL="0" indent="0" rtl="0" fontAlgn="base">
              <a:buNone/>
            </a:pPr>
            <a:endParaRPr lang="en-US" b="0" i="1" u="none" strike="noStrike" dirty="0">
              <a:effectLst/>
              <a:latin typeface="Arial" panose="020B0604020202020204" pitchFamily="34" charset="0"/>
            </a:endParaRPr>
          </a:p>
        </p:txBody>
      </p:sp>
    </p:spTree>
    <p:extLst>
      <p:ext uri="{BB962C8B-B14F-4D97-AF65-F5344CB8AC3E}">
        <p14:creationId xmlns:p14="http://schemas.microsoft.com/office/powerpoint/2010/main" val="332712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6659-EAF9-A81C-3341-A4CF396DC135}"/>
              </a:ext>
            </a:extLst>
          </p:cNvPr>
          <p:cNvSpPr>
            <a:spLocks noGrp="1"/>
          </p:cNvSpPr>
          <p:nvPr>
            <p:ph type="title"/>
          </p:nvPr>
        </p:nvSpPr>
        <p:spPr/>
        <p:txBody>
          <a:bodyPr/>
          <a:lstStyle/>
          <a:p>
            <a:r>
              <a:rPr lang="en-US" dirty="0"/>
              <a:t>Question for contemplation</a:t>
            </a:r>
          </a:p>
        </p:txBody>
      </p:sp>
      <p:sp>
        <p:nvSpPr>
          <p:cNvPr id="3" name="Content Placeholder 2">
            <a:extLst>
              <a:ext uri="{FF2B5EF4-FFF2-40B4-BE49-F238E27FC236}">
                <a16:creationId xmlns:a16="http://schemas.microsoft.com/office/drawing/2014/main" id="{E96F2787-9EF7-ACA3-B57D-2C21386E177D}"/>
              </a:ext>
            </a:extLst>
          </p:cNvPr>
          <p:cNvSpPr>
            <a:spLocks noGrp="1"/>
          </p:cNvSpPr>
          <p:nvPr>
            <p:ph idx="1"/>
          </p:nvPr>
        </p:nvSpPr>
        <p:spPr/>
        <p:txBody>
          <a:bodyPr>
            <a:normAutofit/>
          </a:bodyPr>
          <a:lstStyle/>
          <a:p>
            <a:pPr marL="0" indent="0" rtl="0">
              <a:buNone/>
            </a:pPr>
            <a:r>
              <a:rPr lang="en-US" dirty="0">
                <a:solidFill>
                  <a:srgbClr val="000000"/>
                </a:solidFill>
                <a:latin typeface="Arial" panose="020B0604020202020204" pitchFamily="34" charset="0"/>
              </a:rPr>
              <a:t>W</a:t>
            </a:r>
            <a:r>
              <a:rPr lang="en-US" b="0" i="0" u="none" strike="noStrike" dirty="0">
                <a:solidFill>
                  <a:srgbClr val="000000"/>
                </a:solidFill>
                <a:effectLst/>
                <a:latin typeface="Arial" panose="020B0604020202020204" pitchFamily="34" charset="0"/>
              </a:rPr>
              <a:t>here do you normally look to gauge God’s love for you? </a:t>
            </a:r>
          </a:p>
          <a:p>
            <a:pPr marL="0" indent="0" rtl="0">
              <a:buNone/>
            </a:pPr>
            <a:endParaRPr lang="en-US" b="0" i="0" u="none" strike="noStrike" dirty="0">
              <a:solidFill>
                <a:srgbClr val="000000"/>
              </a:solidFill>
              <a:effectLst/>
              <a:latin typeface="Arial" panose="020B0604020202020204" pitchFamily="34" charset="0"/>
            </a:endParaRPr>
          </a:p>
          <a:p>
            <a:pPr marL="0" indent="0" rtl="0">
              <a:buNone/>
            </a:pPr>
            <a:r>
              <a:rPr lang="en-US" b="0" i="0" u="none" strike="noStrike" dirty="0">
                <a:solidFill>
                  <a:srgbClr val="000000"/>
                </a:solidFill>
                <a:effectLst/>
                <a:latin typeface="Arial" panose="020B0604020202020204" pitchFamily="34" charset="0"/>
              </a:rPr>
              <a:t>How do you evaluate His view of you from day to day? </a:t>
            </a:r>
            <a:br>
              <a:rPr lang="en-US" dirty="0"/>
            </a:br>
            <a:endParaRPr lang="en-US" dirty="0"/>
          </a:p>
        </p:txBody>
      </p:sp>
    </p:spTree>
    <p:extLst>
      <p:ext uri="{BB962C8B-B14F-4D97-AF65-F5344CB8AC3E}">
        <p14:creationId xmlns:p14="http://schemas.microsoft.com/office/powerpoint/2010/main" val="156436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C0ECF-45A0-0DC0-0BC9-C6A09FAC721D}"/>
              </a:ext>
            </a:extLst>
          </p:cNvPr>
          <p:cNvPicPr>
            <a:picLocks noChangeAspect="1"/>
          </p:cNvPicPr>
          <p:nvPr/>
        </p:nvPicPr>
        <p:blipFill>
          <a:blip r:embed="rId2">
            <a:extLst>
              <a:ext uri="{28A0092B-C50C-407E-A947-70E740481C1C}">
                <a14:useLocalDpi xmlns:a14="http://schemas.microsoft.com/office/drawing/2010/main" val="0"/>
              </a:ext>
            </a:extLst>
          </a:blip>
          <a:srcRect l="7226" r="68"/>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C1CA3-6C29-D3CC-5B18-7FC1C7FB58DC}"/>
              </a:ext>
            </a:extLst>
          </p:cNvPr>
          <p:cNvSpPr>
            <a:spLocks noGrp="1"/>
          </p:cNvSpPr>
          <p:nvPr>
            <p:ph type="title"/>
          </p:nvPr>
        </p:nvSpPr>
        <p:spPr>
          <a:xfrm>
            <a:off x="838200" y="365125"/>
            <a:ext cx="3822189" cy="1899912"/>
          </a:xfrm>
        </p:spPr>
        <p:txBody>
          <a:bodyPr>
            <a:normAutofit/>
          </a:bodyPr>
          <a:lstStyle/>
          <a:p>
            <a:r>
              <a:rPr lang="en-US" sz="4000" dirty="0"/>
              <a:t>We rejoice:</a:t>
            </a:r>
          </a:p>
        </p:txBody>
      </p:sp>
      <p:sp>
        <p:nvSpPr>
          <p:cNvPr id="3" name="Content Placeholder 2">
            <a:extLst>
              <a:ext uri="{FF2B5EF4-FFF2-40B4-BE49-F238E27FC236}">
                <a16:creationId xmlns:a16="http://schemas.microsoft.com/office/drawing/2014/main" id="{C27CFFFF-7DC4-EEF9-1E43-8A8468A240A2}"/>
              </a:ext>
            </a:extLst>
          </p:cNvPr>
          <p:cNvSpPr>
            <a:spLocks noGrp="1"/>
          </p:cNvSpPr>
          <p:nvPr>
            <p:ph idx="1"/>
          </p:nvPr>
        </p:nvSpPr>
        <p:spPr>
          <a:xfrm>
            <a:off x="838200" y="2434201"/>
            <a:ext cx="3822189" cy="3742762"/>
          </a:xfrm>
        </p:spPr>
        <p:txBody>
          <a:bodyPr>
            <a:normAutofit/>
          </a:bodyPr>
          <a:lstStyle/>
          <a:p>
            <a:pPr marL="0" indent="0" fontAlgn="base">
              <a:buNone/>
            </a:pPr>
            <a:r>
              <a:rPr lang="en-US" i="1" dirty="0">
                <a:solidFill>
                  <a:srgbClr val="000000"/>
                </a:solidFill>
                <a:latin typeface="Arial" panose="020B0604020202020204" pitchFamily="34" charset="0"/>
              </a:rPr>
              <a:t>1st</a:t>
            </a:r>
            <a:r>
              <a:rPr lang="en-US" b="0" i="1" u="none" strike="noStrike" dirty="0">
                <a:solidFill>
                  <a:srgbClr val="000000"/>
                </a:solidFill>
                <a:effectLst/>
                <a:latin typeface="Arial" panose="020B0604020202020204" pitchFamily="34" charset="0"/>
              </a:rPr>
              <a:t> - in hope of the glory of God</a:t>
            </a:r>
            <a:r>
              <a:rPr lang="en-US" i="1" dirty="0">
                <a:solidFill>
                  <a:srgbClr val="000000"/>
                </a:solidFill>
                <a:latin typeface="Arial" panose="020B0604020202020204" pitchFamily="34" charset="0"/>
              </a:rPr>
              <a:t>,</a:t>
            </a:r>
            <a:endParaRPr lang="en-US" b="0" i="1" u="none" strike="noStrike" dirty="0">
              <a:solidFill>
                <a:srgbClr val="000000"/>
              </a:solidFill>
              <a:effectLst/>
              <a:latin typeface="Arial" panose="020B0604020202020204" pitchFamily="34" charset="0"/>
            </a:endParaRPr>
          </a:p>
          <a:p>
            <a:pPr marL="0" indent="0" fontAlgn="base">
              <a:buNone/>
            </a:pPr>
            <a:endParaRPr lang="en-US" i="1" dirty="0">
              <a:solidFill>
                <a:srgbClr val="000000"/>
              </a:solidFill>
              <a:latin typeface="Arial" panose="020B0604020202020204" pitchFamily="34" charset="0"/>
            </a:endParaRPr>
          </a:p>
          <a:p>
            <a:pPr marL="0" indent="0" fontAlgn="base">
              <a:buNone/>
            </a:pPr>
            <a:r>
              <a:rPr lang="en-US" i="1" dirty="0">
                <a:solidFill>
                  <a:srgbClr val="000000"/>
                </a:solidFill>
                <a:effectLst/>
                <a:latin typeface="Arial" panose="020B0604020202020204" pitchFamily="34" charset="0"/>
              </a:rPr>
              <a:t>2nd - </a:t>
            </a:r>
            <a:r>
              <a:rPr lang="en-US" b="0" i="1" u="none" strike="noStrike" dirty="0">
                <a:solidFill>
                  <a:srgbClr val="000000"/>
                </a:solidFill>
                <a:effectLst/>
                <a:latin typeface="Arial" panose="020B0604020202020204" pitchFamily="34" charset="0"/>
              </a:rPr>
              <a:t>in our sufferings,</a:t>
            </a:r>
          </a:p>
          <a:p>
            <a:pPr marL="0" indent="0" fontAlgn="base">
              <a:buNone/>
            </a:pPr>
            <a:endParaRPr lang="en-US" i="1" dirty="0">
              <a:solidFill>
                <a:srgbClr val="000000"/>
              </a:solidFill>
              <a:latin typeface="Arial" panose="020B0604020202020204" pitchFamily="34" charset="0"/>
            </a:endParaRPr>
          </a:p>
          <a:p>
            <a:pPr marL="0" indent="0" fontAlgn="base">
              <a:buNone/>
            </a:pPr>
            <a:r>
              <a:rPr lang="en-US" i="1" dirty="0">
                <a:solidFill>
                  <a:srgbClr val="000000"/>
                </a:solidFill>
                <a:effectLst/>
                <a:latin typeface="Arial" panose="020B0604020202020204" pitchFamily="34" charset="0"/>
              </a:rPr>
              <a:t>3</a:t>
            </a:r>
            <a:r>
              <a:rPr lang="en-US" i="1" baseline="30000" dirty="0">
                <a:solidFill>
                  <a:srgbClr val="000000"/>
                </a:solidFill>
                <a:effectLst/>
                <a:latin typeface="Arial" panose="020B0604020202020204" pitchFamily="34" charset="0"/>
              </a:rPr>
              <a:t>rd</a:t>
            </a:r>
            <a:r>
              <a:rPr lang="en-US" i="1" dirty="0">
                <a:solidFill>
                  <a:srgbClr val="000000"/>
                </a:solidFill>
                <a:effectLst/>
                <a:latin typeface="Arial" panose="020B0604020202020204" pitchFamily="34" charset="0"/>
              </a:rPr>
              <a:t>- in God himself</a:t>
            </a:r>
          </a:p>
          <a:p>
            <a:pPr marL="0" indent="0" fontAlgn="base">
              <a:buNone/>
            </a:pPr>
            <a:endParaRPr lang="en-US" dirty="0">
              <a:effectLst/>
            </a:endParaRPr>
          </a:p>
          <a:p>
            <a:pPr marL="0" indent="0" rtl="0" fontAlgn="base">
              <a:buNone/>
            </a:pPr>
            <a:endParaRPr lang="en-US" b="0" i="1" u="none" strike="noStrike" dirty="0">
              <a:effectLst/>
              <a:latin typeface="Arial" panose="020B0604020202020204" pitchFamily="34" charset="0"/>
            </a:endParaRPr>
          </a:p>
        </p:txBody>
      </p:sp>
    </p:spTree>
    <p:extLst>
      <p:ext uri="{BB962C8B-B14F-4D97-AF65-F5344CB8AC3E}">
        <p14:creationId xmlns:p14="http://schemas.microsoft.com/office/powerpoint/2010/main" val="130999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Justified! Rejoice!!!  Romans 5:1-11</vt:lpstr>
      <vt:lpstr>our goal for today: </vt:lpstr>
      <vt:lpstr>Romans 5:1-11</vt:lpstr>
      <vt:lpstr>Dick Lucas:</vt:lpstr>
      <vt:lpstr>We rejoice:</vt:lpstr>
      <vt:lpstr>We rejoice:</vt:lpstr>
      <vt:lpstr>Question for contemplation</vt:lpstr>
      <vt:lpstr>We rejoice: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Justified! Rejoice!!!  Romans 5:1-11</dc:title>
  <dc:creator>kim jorgensen</dc:creator>
  <cp:lastModifiedBy>kim jorgensen</cp:lastModifiedBy>
  <cp:revision>2</cp:revision>
  <dcterms:created xsi:type="dcterms:W3CDTF">2025-10-07T21:46:28Z</dcterms:created>
  <dcterms:modified xsi:type="dcterms:W3CDTF">2025-10-20T15:20:23Z</dcterms:modified>
</cp:coreProperties>
</file>