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67" r:id="rId4"/>
    <p:sldId id="268" r:id="rId5"/>
    <p:sldId id="269" r:id="rId6"/>
    <p:sldId id="270" r:id="rId7"/>
    <p:sldId id="271" r:id="rId8"/>
    <p:sldId id="272" r:id="rId9"/>
    <p:sldId id="258"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71EC0-31C4-CA40-8D31-A7AA4F70556A}" type="datetimeFigureOut">
              <a:rPr lang="en-US" smtClean="0"/>
              <a:t>9/2/25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07934-9FFB-C049-883F-776583F5A805}" type="slidenum">
              <a:rPr lang="en-US" smtClean="0"/>
              <a:t>‹#›</a:t>
            </a:fld>
            <a:endParaRPr lang="en-US"/>
          </a:p>
        </p:txBody>
      </p:sp>
    </p:spTree>
    <p:extLst>
      <p:ext uri="{BB962C8B-B14F-4D97-AF65-F5344CB8AC3E}">
        <p14:creationId xmlns:p14="http://schemas.microsoft.com/office/powerpoint/2010/main" val="420892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07934-9FFB-C049-883F-776583F5A805}" type="slidenum">
              <a:rPr lang="en-US" smtClean="0"/>
              <a:t>4</a:t>
            </a:fld>
            <a:endParaRPr lang="en-US"/>
          </a:p>
        </p:txBody>
      </p:sp>
    </p:spTree>
    <p:extLst>
      <p:ext uri="{BB962C8B-B14F-4D97-AF65-F5344CB8AC3E}">
        <p14:creationId xmlns:p14="http://schemas.microsoft.com/office/powerpoint/2010/main" val="32524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07934-9FFB-C049-883F-776583F5A805}" type="slidenum">
              <a:rPr lang="en-US" smtClean="0"/>
              <a:t>5</a:t>
            </a:fld>
            <a:endParaRPr lang="en-US"/>
          </a:p>
        </p:txBody>
      </p:sp>
    </p:spTree>
    <p:extLst>
      <p:ext uri="{BB962C8B-B14F-4D97-AF65-F5344CB8AC3E}">
        <p14:creationId xmlns:p14="http://schemas.microsoft.com/office/powerpoint/2010/main" val="32524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07934-9FFB-C049-883F-776583F5A805}" type="slidenum">
              <a:rPr lang="en-US" smtClean="0"/>
              <a:t>6</a:t>
            </a:fld>
            <a:endParaRPr lang="en-US"/>
          </a:p>
        </p:txBody>
      </p:sp>
    </p:spTree>
    <p:extLst>
      <p:ext uri="{BB962C8B-B14F-4D97-AF65-F5344CB8AC3E}">
        <p14:creationId xmlns:p14="http://schemas.microsoft.com/office/powerpoint/2010/main" val="32524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D8F9-4D5C-1F34-5B4D-B83F1E2552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D2F33F-DAF9-CC7F-5ABF-0D5C575BD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9203CD-EDDF-B067-875B-06726D9BA258}"/>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5" name="Footer Placeholder 4">
            <a:extLst>
              <a:ext uri="{FF2B5EF4-FFF2-40B4-BE49-F238E27FC236}">
                <a16:creationId xmlns:a16="http://schemas.microsoft.com/office/drawing/2014/main" id="{3F611B14-53BB-DF73-9A41-F6F4A4157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544A3-8366-4169-B27F-A85750546278}"/>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104105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DB3B-7D63-4E03-C1F0-89B9771CA2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F85C5-F566-53D4-A503-EC878C2FCD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65904-76C1-1B14-4123-CA47BA50AA0C}"/>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5" name="Footer Placeholder 4">
            <a:extLst>
              <a:ext uri="{FF2B5EF4-FFF2-40B4-BE49-F238E27FC236}">
                <a16:creationId xmlns:a16="http://schemas.microsoft.com/office/drawing/2014/main" id="{1C7BFFED-D6D2-DF53-7D12-86FEB8F06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340B7-1C09-A74F-DDBF-D5044CE64BC5}"/>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266672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C5D5E-8E08-30AD-0E9C-86CFF739CD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9549C-F315-F32F-F79D-19F2E03A4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C9803-D089-346B-1FC2-D29F5466B09A}"/>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5" name="Footer Placeholder 4">
            <a:extLst>
              <a:ext uri="{FF2B5EF4-FFF2-40B4-BE49-F238E27FC236}">
                <a16:creationId xmlns:a16="http://schemas.microsoft.com/office/drawing/2014/main" id="{B30C6227-93C2-2AAB-D7F9-2D058ED7B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0F76F-BCCF-7B1B-699E-A1C4A6A3A975}"/>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416889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16A0-BB60-3371-26A3-8E56C1003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97AD1-2363-4EB8-0D87-AF765BAFA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2C275-DFEC-791A-A090-AE38033D711F}"/>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5" name="Footer Placeholder 4">
            <a:extLst>
              <a:ext uri="{FF2B5EF4-FFF2-40B4-BE49-F238E27FC236}">
                <a16:creationId xmlns:a16="http://schemas.microsoft.com/office/drawing/2014/main" id="{F52FF9E3-8B8E-30FD-28CE-14DD2D4FF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EA6AC-054F-7CC7-104A-614D2E7F8D12}"/>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141479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0A77-E723-B8C2-E18A-A14E5E9B3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0664E2-D2DF-BB4F-7706-A38F52F25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11871-00CA-9858-73E3-788DD638FF92}"/>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5" name="Footer Placeholder 4">
            <a:extLst>
              <a:ext uri="{FF2B5EF4-FFF2-40B4-BE49-F238E27FC236}">
                <a16:creationId xmlns:a16="http://schemas.microsoft.com/office/drawing/2014/main" id="{CAC5BBBC-0A1A-5299-0021-879973A06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56BF2-B3E8-D738-91F9-A5BB8B7EA0E2}"/>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419830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606A-9464-DAC1-923F-B5050D37A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6BE32-65FC-0D0F-1EC7-DAF38D6A72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0F7D86-8BDD-75DD-7B8B-C73D6F6CC1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2BE5E-8398-F99A-52E9-A4AC7638C5DC}"/>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6" name="Footer Placeholder 5">
            <a:extLst>
              <a:ext uri="{FF2B5EF4-FFF2-40B4-BE49-F238E27FC236}">
                <a16:creationId xmlns:a16="http://schemas.microsoft.com/office/drawing/2014/main" id="{BFE515DE-084D-5BE5-C2E9-36A98BF94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7DEAF-A3B0-BB2A-CD94-8934232394AF}"/>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64400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6E0F-D9C5-2DE0-E362-58D01A71BE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6DDC4-79DC-77AA-A7CB-625AB4A2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7AEC27-AAC8-753E-7FD7-A458836D21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7488D-072E-756B-2487-1F7D39093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90E44-5307-DCA3-3333-381E2E895B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7DA6A-AE83-AE4E-195A-4A11491DB3EF}"/>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8" name="Footer Placeholder 7">
            <a:extLst>
              <a:ext uri="{FF2B5EF4-FFF2-40B4-BE49-F238E27FC236}">
                <a16:creationId xmlns:a16="http://schemas.microsoft.com/office/drawing/2014/main" id="{F188C10B-3254-27CA-8618-A9B16096A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E8C813-3F8C-3CF3-985E-382BF964643C}"/>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395507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4704-F6D4-B992-129C-C89C685ECD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36120-13D7-A15E-AF7A-CDF3C16880C5}"/>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4" name="Footer Placeholder 3">
            <a:extLst>
              <a:ext uri="{FF2B5EF4-FFF2-40B4-BE49-F238E27FC236}">
                <a16:creationId xmlns:a16="http://schemas.microsoft.com/office/drawing/2014/main" id="{BD13F7AB-AA68-E34E-E6E2-F63B137BE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85350-713F-A9B0-C74F-BA03C34E7699}"/>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3461731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F132D-D3D5-BA6D-192E-277E2912D84C}"/>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3" name="Footer Placeholder 2">
            <a:extLst>
              <a:ext uri="{FF2B5EF4-FFF2-40B4-BE49-F238E27FC236}">
                <a16:creationId xmlns:a16="http://schemas.microsoft.com/office/drawing/2014/main" id="{96286336-3F61-2E31-C40E-F505C99D8E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CB9BCF-58F2-1C0D-FFA0-4760A9C5CCC8}"/>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409483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9286-F207-D8DF-2A04-475CE9701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1FA89-7C2F-71CA-25FB-97B4C50F6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9D2AEA-D45C-CE0F-7128-7E5EDE950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E76FC-F239-DD05-CD24-F1826CFEAC5C}"/>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6" name="Footer Placeholder 5">
            <a:extLst>
              <a:ext uri="{FF2B5EF4-FFF2-40B4-BE49-F238E27FC236}">
                <a16:creationId xmlns:a16="http://schemas.microsoft.com/office/drawing/2014/main" id="{B1E9594C-2239-A139-B0BB-344685C54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68B1C-FB50-E1DA-769C-0B859410C398}"/>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371450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FC09-B3E8-989E-AF57-88AC85D1D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85B1B9-3D51-BCF3-ED24-F389B06F4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F00157-FEAE-A2D9-8421-38D2F9F9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713F3-B4B1-02CE-8EEC-AD62D2AB542B}"/>
              </a:ext>
            </a:extLst>
          </p:cNvPr>
          <p:cNvSpPr>
            <a:spLocks noGrp="1"/>
          </p:cNvSpPr>
          <p:nvPr>
            <p:ph type="dt" sz="half" idx="10"/>
          </p:nvPr>
        </p:nvSpPr>
        <p:spPr/>
        <p:txBody>
          <a:bodyPr/>
          <a:lstStyle/>
          <a:p>
            <a:fld id="{385AAA73-A3EB-5D44-8EE6-CB674BF38AD0}" type="datetimeFigureOut">
              <a:rPr lang="en-US" smtClean="0"/>
              <a:t>9/2/25</a:t>
            </a:fld>
            <a:endParaRPr lang="en-US"/>
          </a:p>
        </p:txBody>
      </p:sp>
      <p:sp>
        <p:nvSpPr>
          <p:cNvPr id="6" name="Footer Placeholder 5">
            <a:extLst>
              <a:ext uri="{FF2B5EF4-FFF2-40B4-BE49-F238E27FC236}">
                <a16:creationId xmlns:a16="http://schemas.microsoft.com/office/drawing/2014/main" id="{62848009-B085-D707-1D87-09BA47995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F3014-D3C2-88BD-2F77-B990EDBACBE4}"/>
              </a:ext>
            </a:extLst>
          </p:cNvPr>
          <p:cNvSpPr>
            <a:spLocks noGrp="1"/>
          </p:cNvSpPr>
          <p:nvPr>
            <p:ph type="sldNum" sz="quarter" idx="12"/>
          </p:nvPr>
        </p:nvSpPr>
        <p:spPr/>
        <p:txBody>
          <a:bodyPr/>
          <a:lstStyle/>
          <a:p>
            <a:fld id="{CD80E82A-07EE-5E4B-B410-A758B0FE5D47}" type="slidenum">
              <a:rPr lang="en-US" smtClean="0"/>
              <a:t>‹#›</a:t>
            </a:fld>
            <a:endParaRPr lang="en-US"/>
          </a:p>
        </p:txBody>
      </p:sp>
    </p:spTree>
    <p:extLst>
      <p:ext uri="{BB962C8B-B14F-4D97-AF65-F5344CB8AC3E}">
        <p14:creationId xmlns:p14="http://schemas.microsoft.com/office/powerpoint/2010/main" val="3797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589EA-0754-E408-489B-00BDA303A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99F10E-97BA-0768-349E-2D4955E22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F0595-B6FD-66A9-6029-73F18D654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5AAA73-A3EB-5D44-8EE6-CB674BF38AD0}" type="datetimeFigureOut">
              <a:rPr lang="en-US" smtClean="0"/>
              <a:t>9/2/25</a:t>
            </a:fld>
            <a:endParaRPr lang="en-US"/>
          </a:p>
        </p:txBody>
      </p:sp>
      <p:sp>
        <p:nvSpPr>
          <p:cNvPr id="5" name="Footer Placeholder 4">
            <a:extLst>
              <a:ext uri="{FF2B5EF4-FFF2-40B4-BE49-F238E27FC236}">
                <a16:creationId xmlns:a16="http://schemas.microsoft.com/office/drawing/2014/main" id="{A7ED6A10-0EB9-DE20-F3FD-6F24CE670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286E770-BFBD-0190-A007-1036E608B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80E82A-07EE-5E4B-B410-A758B0FE5D47}" type="slidenum">
              <a:rPr lang="en-US" smtClean="0"/>
              <a:t>‹#›</a:t>
            </a:fld>
            <a:endParaRPr lang="en-US"/>
          </a:p>
        </p:txBody>
      </p:sp>
    </p:spTree>
    <p:extLst>
      <p:ext uri="{BB962C8B-B14F-4D97-AF65-F5344CB8AC3E}">
        <p14:creationId xmlns:p14="http://schemas.microsoft.com/office/powerpoint/2010/main" val="2158151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blip>
          <a:stretch>
            <a:fillRect l="-36000" r="-3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36668-CB54-FBEC-ABD2-AF6DD9FEA9A9}"/>
              </a:ext>
            </a:extLst>
          </p:cNvPr>
          <p:cNvSpPr txBox="1"/>
          <p:nvPr/>
        </p:nvSpPr>
        <p:spPr>
          <a:xfrm>
            <a:off x="-1" y="565842"/>
            <a:ext cx="11480297" cy="5170646"/>
          </a:xfrm>
          <a:prstGeom prst="rect">
            <a:avLst/>
          </a:prstGeom>
          <a:noFill/>
        </p:spPr>
        <p:txBody>
          <a:bodyPr wrap="square" rtlCol="0">
            <a:spAutoFit/>
          </a:bodyPr>
          <a:lstStyle/>
          <a:p>
            <a:pPr algn="ctr"/>
            <a:r>
              <a:rPr lang="en-US" sz="6600" b="1" dirty="0">
                <a:solidFill>
                  <a:schemeClr val="bg1"/>
                </a:solidFill>
                <a:latin typeface="Bookman Old Style" panose="02050604050505020204" pitchFamily="18" charset="0"/>
              </a:rPr>
              <a:t>Word Filled Women</a:t>
            </a:r>
          </a:p>
          <a:p>
            <a:pPr algn="ctr"/>
            <a:endParaRPr lang="en-US" sz="6600" b="1" dirty="0">
              <a:solidFill>
                <a:schemeClr val="bg1"/>
              </a:solidFill>
              <a:latin typeface="Bookman Old Style" panose="02050604050505020204" pitchFamily="18" charset="0"/>
            </a:endParaRPr>
          </a:p>
          <a:p>
            <a:pPr algn="ctr"/>
            <a:r>
              <a:rPr lang="en-US" sz="6600" b="1" dirty="0">
                <a:solidFill>
                  <a:schemeClr val="bg1"/>
                </a:solidFill>
                <a:latin typeface="Bookman Old Style" panose="02050604050505020204" pitchFamily="18" charset="0"/>
              </a:rPr>
              <a:t>Wednesday August 17</a:t>
            </a:r>
          </a:p>
          <a:p>
            <a:pPr algn="ctr"/>
            <a:endParaRPr lang="en-US" sz="6600" b="1" dirty="0">
              <a:solidFill>
                <a:schemeClr val="bg1"/>
              </a:solidFill>
              <a:latin typeface="Bookman Old Style" panose="02050604050505020204" pitchFamily="18" charset="0"/>
            </a:endParaRPr>
          </a:p>
          <a:p>
            <a:pPr algn="ctr"/>
            <a:r>
              <a:rPr lang="en-US" sz="6600" b="1" dirty="0">
                <a:solidFill>
                  <a:schemeClr val="bg1"/>
                </a:solidFill>
                <a:latin typeface="Bookman Old Style" panose="02050604050505020204" pitchFamily="18" charset="0"/>
              </a:rPr>
              <a:t>Romans 1:1-17</a:t>
            </a:r>
          </a:p>
        </p:txBody>
      </p:sp>
    </p:spTree>
    <p:extLst>
      <p:ext uri="{BB962C8B-B14F-4D97-AF65-F5344CB8AC3E}">
        <p14:creationId xmlns:p14="http://schemas.microsoft.com/office/powerpoint/2010/main" val="76428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5BA-E01F-F379-1408-DC92C05F7A11}"/>
              </a:ext>
            </a:extLst>
          </p:cNvPr>
          <p:cNvSpPr>
            <a:spLocks noGrp="1"/>
          </p:cNvSpPr>
          <p:nvPr>
            <p:ph type="title"/>
          </p:nvPr>
        </p:nvSpPr>
        <p:spPr>
          <a:xfrm>
            <a:off x="5868557" y="1138036"/>
            <a:ext cx="5444382" cy="823542"/>
          </a:xfrm>
        </p:spPr>
        <p:txBody>
          <a:bodyPr anchor="t">
            <a:normAutofit fontScale="90000"/>
          </a:bodyPr>
          <a:lstStyle/>
          <a:p>
            <a:r>
              <a:rPr lang="en-US" sz="3200" dirty="0"/>
              <a:t>John Stott on Righteousness in Romans 1:17</a:t>
            </a:r>
          </a:p>
        </p:txBody>
      </p:sp>
      <p:pic>
        <p:nvPicPr>
          <p:cNvPr id="4" name="Content Placeholder 3">
            <a:extLst>
              <a:ext uri="{FF2B5EF4-FFF2-40B4-BE49-F238E27FC236}">
                <a16:creationId xmlns:a16="http://schemas.microsoft.com/office/drawing/2014/main" id="{2ED1722F-BBE1-F618-3CE7-A7E5E51BE926}"/>
              </a:ext>
            </a:extLst>
          </p:cNvPr>
          <p:cNvPicPr>
            <a:picLocks noChangeAspect="1"/>
          </p:cNvPicPr>
          <p:nvPr/>
        </p:nvPicPr>
        <p:blipFill>
          <a:blip r:embed="rId2"/>
          <a:srcRect l="20195" r="20195"/>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523024C-044F-74B6-3F9D-702220D1407D}"/>
              </a:ext>
            </a:extLst>
          </p:cNvPr>
          <p:cNvSpPr>
            <a:spLocks noGrp="1"/>
          </p:cNvSpPr>
          <p:nvPr>
            <p:ph idx="1"/>
          </p:nvPr>
        </p:nvSpPr>
        <p:spPr>
          <a:xfrm>
            <a:off x="5853778" y="2356147"/>
            <a:ext cx="6338222" cy="4180799"/>
          </a:xfrm>
        </p:spPr>
        <p:txBody>
          <a:bodyPr>
            <a:normAutofit/>
          </a:bodyPr>
          <a:lstStyle/>
          <a:p>
            <a:pPr marL="0" indent="0" algn="l">
              <a:buNone/>
            </a:pPr>
            <a:r>
              <a:rPr lang="en-US" sz="2600" b="0" i="0" u="none" strike="noStrike" dirty="0">
                <a:solidFill>
                  <a:srgbClr val="444444"/>
                </a:solidFill>
                <a:effectLst/>
                <a:latin typeface="Arial" panose="020B0604020202020204" pitchFamily="34" charset="0"/>
              </a:rPr>
              <a:t>“All three are true…I have never been able to see why we have to choose, and why all three should not be combined… In other words, [the righteousness of God] is at one and the same time a </a:t>
            </a:r>
            <a:r>
              <a:rPr lang="en-US" sz="2600" b="1" i="0" u="none" strike="noStrike" dirty="0">
                <a:solidFill>
                  <a:srgbClr val="444444"/>
                </a:solidFill>
                <a:effectLst/>
                <a:latin typeface="Arial" panose="020B0604020202020204" pitchFamily="34" charset="0"/>
              </a:rPr>
              <a:t>quality, an activity and a gift</a:t>
            </a:r>
            <a:r>
              <a:rPr lang="en-US" sz="2600" b="0" i="0" u="none" strike="noStrike" dirty="0">
                <a:solidFill>
                  <a:srgbClr val="444444"/>
                </a:solidFill>
                <a:effectLst/>
                <a:latin typeface="Arial" panose="020B0604020202020204" pitchFamily="34" charset="0"/>
              </a:rPr>
              <a:t>.”  </a:t>
            </a:r>
          </a:p>
          <a:p>
            <a:pPr marL="0" indent="0" algn="l">
              <a:buNone/>
            </a:pPr>
            <a:endParaRPr lang="en-US" sz="2600" dirty="0">
              <a:solidFill>
                <a:srgbClr val="444444"/>
              </a:solidFill>
              <a:latin typeface="Arial" panose="020B0604020202020204" pitchFamily="34" charset="0"/>
            </a:endParaRPr>
          </a:p>
          <a:p>
            <a:pPr marL="0" indent="0" algn="l">
              <a:buNone/>
            </a:pPr>
            <a:r>
              <a:rPr lang="en-US" sz="2200" b="0" i="1" u="none" strike="noStrike" dirty="0">
                <a:solidFill>
                  <a:srgbClr val="444444"/>
                </a:solidFill>
                <a:effectLst/>
                <a:latin typeface="Arial" panose="020B0604020202020204" pitchFamily="34" charset="0"/>
              </a:rPr>
              <a:t>The Message of Romans</a:t>
            </a:r>
            <a:endParaRPr lang="en-US" sz="2200" dirty="0">
              <a:effectLst/>
            </a:endParaRPr>
          </a:p>
          <a:p>
            <a:pPr algn="l"/>
            <a:endParaRPr lang="en-US" sz="2000" dirty="0"/>
          </a:p>
        </p:txBody>
      </p:sp>
    </p:spTree>
    <p:extLst>
      <p:ext uri="{BB962C8B-B14F-4D97-AF65-F5344CB8AC3E}">
        <p14:creationId xmlns:p14="http://schemas.microsoft.com/office/powerpoint/2010/main" val="210489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blip>
          <a:stretch>
            <a:fillRect l="-36000" r="-3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D031A-2BC0-BFC7-3304-829481E7238F}"/>
              </a:ext>
            </a:extLst>
          </p:cNvPr>
          <p:cNvSpPr txBox="1"/>
          <p:nvPr/>
        </p:nvSpPr>
        <p:spPr>
          <a:xfrm>
            <a:off x="242683" y="335845"/>
            <a:ext cx="11949317" cy="6186309"/>
          </a:xfrm>
          <a:prstGeom prst="rect">
            <a:avLst/>
          </a:prstGeom>
          <a:noFill/>
          <a:ln>
            <a:solidFill>
              <a:schemeClr val="bg1"/>
            </a:solidFill>
          </a:ln>
        </p:spPr>
        <p:txBody>
          <a:bodyPr wrap="square">
            <a:spAutoFit/>
          </a:bodyPr>
          <a:lstStyle/>
          <a:p>
            <a:r>
              <a:rPr lang="en-US" sz="2800" b="0" i="0" u="none" strike="noStrike" dirty="0">
                <a:solidFill>
                  <a:schemeClr val="bg1"/>
                </a:solidFill>
                <a:effectLst/>
                <a:latin typeface="Arial" panose="020B0604020202020204" pitchFamily="34" charset="0"/>
                <a:cs typeface="Arial" panose="020B0604020202020204" pitchFamily="34" charset="0"/>
              </a:rPr>
              <a:t>“</a:t>
            </a:r>
            <a:r>
              <a:rPr lang="en-US" sz="4400" b="1" i="0" u="none" strike="noStrike" dirty="0">
                <a:solidFill>
                  <a:schemeClr val="bg1"/>
                </a:solidFill>
                <a:effectLst/>
                <a:latin typeface="Arial" panose="020B0604020202020204" pitchFamily="34" charset="0"/>
                <a:cs typeface="Arial" panose="020B0604020202020204" pitchFamily="34" charset="0"/>
              </a:rPr>
              <a:t>The Apostle Paul’s letter to the Romans is one of the most influential and theologically rich Epistles given from God to His Church. </a:t>
            </a:r>
          </a:p>
          <a:p>
            <a:r>
              <a:rPr lang="en-US" sz="4400" b="1" i="0" u="none" strike="noStrike" dirty="0">
                <a:solidFill>
                  <a:schemeClr val="bg1"/>
                </a:solidFill>
                <a:effectLst/>
                <a:latin typeface="Arial" panose="020B0604020202020204" pitchFamily="34" charset="0"/>
                <a:cs typeface="Arial" panose="020B0604020202020204" pitchFamily="34" charset="0"/>
              </a:rPr>
              <a:t>Since that is the case, Romans 1:16 and 17- as they set up the </a:t>
            </a:r>
            <a:r>
              <a:rPr lang="en-US" sz="4400" b="1" i="1" u="none" strike="noStrike" dirty="0">
                <a:solidFill>
                  <a:schemeClr val="bg1"/>
                </a:solidFill>
                <a:effectLst/>
                <a:latin typeface="Arial" panose="020B0604020202020204" pitchFamily="34" charset="0"/>
                <a:cs typeface="Arial" panose="020B0604020202020204" pitchFamily="34" charset="0"/>
              </a:rPr>
              <a:t>theme</a:t>
            </a:r>
            <a:r>
              <a:rPr lang="en-US" sz="4400" b="1" i="0" u="none" strike="noStrike" dirty="0">
                <a:solidFill>
                  <a:schemeClr val="bg1"/>
                </a:solidFill>
                <a:effectLst/>
                <a:latin typeface="Arial" panose="020B0604020202020204" pitchFamily="34" charset="0"/>
                <a:cs typeface="Arial" panose="020B0604020202020204" pitchFamily="34" charset="0"/>
              </a:rPr>
              <a:t> of the entire Epistle -  are two of the most important verses to understand if we want to rightly interpret one of the most important books of the Bible...”</a:t>
            </a:r>
            <a:endParaRPr lang="en-US" sz="4400" b="1" dirty="0">
              <a:solidFill>
                <a:schemeClr val="bg1"/>
              </a:solidFill>
            </a:endParaRPr>
          </a:p>
        </p:txBody>
      </p:sp>
    </p:spTree>
    <p:extLst>
      <p:ext uri="{BB962C8B-B14F-4D97-AF65-F5344CB8AC3E}">
        <p14:creationId xmlns:p14="http://schemas.microsoft.com/office/powerpoint/2010/main" val="23080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blip>
          <a:stretch>
            <a:fillRect l="-36000" r="-3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D031A-2BC0-BFC7-3304-829481E7238F}"/>
              </a:ext>
            </a:extLst>
          </p:cNvPr>
          <p:cNvSpPr txBox="1"/>
          <p:nvPr/>
        </p:nvSpPr>
        <p:spPr>
          <a:xfrm>
            <a:off x="188614" y="354932"/>
            <a:ext cx="12003385" cy="6124754"/>
          </a:xfrm>
          <a:prstGeom prst="rect">
            <a:avLst/>
          </a:prstGeom>
          <a:noFill/>
          <a:ln>
            <a:solidFill>
              <a:schemeClr val="bg1"/>
            </a:solidFill>
          </a:ln>
        </p:spPr>
        <p:txBody>
          <a:bodyPr wrap="square">
            <a:spAutoFit/>
          </a:bodyPr>
          <a:lstStyle/>
          <a:p>
            <a:pPr marL="0" indent="0">
              <a:buNone/>
            </a:pPr>
            <a:r>
              <a:rPr lang="en-US" sz="2800" b="0" i="0" u="none" strike="noStrike" dirty="0">
                <a:solidFill>
                  <a:schemeClr val="bg1"/>
                </a:solidFill>
                <a:effectLst/>
                <a:latin typeface="Arial" panose="020B0604020202020204" pitchFamily="34" charset="0"/>
                <a:cs typeface="Arial" panose="020B0604020202020204" pitchFamily="34" charset="0"/>
              </a:rPr>
              <a:t>“</a:t>
            </a:r>
            <a:r>
              <a:rPr lang="en-US" sz="4000" dirty="0">
                <a:solidFill>
                  <a:schemeClr val="bg1"/>
                </a:solidFill>
                <a:latin typeface="Arial" panose="020B0604020202020204" pitchFamily="34" charset="0"/>
                <a:cs typeface="Arial" panose="020B0604020202020204" pitchFamily="34" charset="0"/>
              </a:rPr>
              <a:t>…</a:t>
            </a:r>
            <a:r>
              <a:rPr lang="en-US" sz="4400" b="1" i="0" u="none" strike="noStrike" dirty="0">
                <a:solidFill>
                  <a:schemeClr val="bg1"/>
                </a:solidFill>
                <a:effectLst/>
                <a:latin typeface="Arial" panose="020B0604020202020204" pitchFamily="34" charset="0"/>
                <a:cs typeface="Arial" panose="020B0604020202020204" pitchFamily="34" charset="0"/>
              </a:rPr>
              <a:t>Given the importance of these verses, their meaning should be pretty straight forward, right? </a:t>
            </a:r>
          </a:p>
          <a:p>
            <a:pPr marL="0" indent="0">
              <a:buNone/>
            </a:pPr>
            <a:r>
              <a:rPr lang="en-US" sz="4400" b="1" i="0" u="none" strike="noStrike" dirty="0">
                <a:solidFill>
                  <a:schemeClr val="bg1"/>
                </a:solidFill>
                <a:effectLst/>
                <a:latin typeface="Arial" panose="020B0604020202020204" pitchFamily="34" charset="0"/>
                <a:cs typeface="Arial" panose="020B0604020202020204" pitchFamily="34" charset="0"/>
              </a:rPr>
              <a:t>Well, whether they should be straight forward or not, ambiguity rears its indecisive head in verse 17….</a:t>
            </a:r>
          </a:p>
          <a:p>
            <a:pPr marL="0" indent="0">
              <a:buNone/>
            </a:pPr>
            <a:r>
              <a:rPr lang="en-US" sz="4400" b="1" i="0" u="none" strike="noStrike" dirty="0">
                <a:solidFill>
                  <a:schemeClr val="bg1"/>
                </a:solidFill>
                <a:effectLst/>
                <a:latin typeface="Arial" panose="020B0604020202020204" pitchFamily="34" charset="0"/>
                <a:cs typeface="Arial" panose="020B0604020202020204" pitchFamily="34" charset="0"/>
              </a:rPr>
              <a:t>The “righteousness of God” in verse 17 is ambiguous.”</a:t>
            </a:r>
            <a:endParaRPr lang="en-US" sz="4400" b="1" dirty="0">
              <a:solidFill>
                <a:schemeClr val="bg1"/>
              </a:solidFill>
              <a:effectLst/>
              <a:latin typeface="Arial" panose="020B0604020202020204" pitchFamily="34" charset="0"/>
              <a:cs typeface="Arial" panose="020B0604020202020204" pitchFamily="34" charset="0"/>
            </a:endParaRPr>
          </a:p>
          <a:p>
            <a:endParaRPr lang="en-US" sz="4000" b="1" dirty="0">
              <a:solidFill>
                <a:schemeClr val="bg1"/>
              </a:solidFill>
            </a:endParaRPr>
          </a:p>
        </p:txBody>
      </p:sp>
    </p:spTree>
    <p:extLst>
      <p:ext uri="{BB962C8B-B14F-4D97-AF65-F5344CB8AC3E}">
        <p14:creationId xmlns:p14="http://schemas.microsoft.com/office/powerpoint/2010/main" val="260897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l="-36000" r="-3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D031A-2BC0-BFC7-3304-829481E7238F}"/>
              </a:ext>
            </a:extLst>
          </p:cNvPr>
          <p:cNvSpPr txBox="1"/>
          <p:nvPr/>
        </p:nvSpPr>
        <p:spPr>
          <a:xfrm>
            <a:off x="628542" y="710340"/>
            <a:ext cx="10934915" cy="6617196"/>
          </a:xfrm>
          <a:prstGeom prst="rect">
            <a:avLst/>
          </a:prstGeom>
          <a:noFill/>
          <a:ln>
            <a:solidFill>
              <a:schemeClr val="bg1"/>
            </a:solidFill>
          </a:ln>
        </p:spPr>
        <p:txBody>
          <a:bodyPr wrap="square">
            <a:spAutoFit/>
          </a:bodyPr>
          <a:lstStyle/>
          <a:p>
            <a:pPr marL="0" indent="0">
              <a:buNone/>
            </a:pPr>
            <a:r>
              <a:rPr lang="en-US" sz="4000" b="1" i="0" u="none" strike="noStrike" dirty="0">
                <a:solidFill>
                  <a:schemeClr val="bg1"/>
                </a:solidFill>
                <a:effectLst/>
                <a:latin typeface="Arial" panose="020B0604020202020204" pitchFamily="34" charset="0"/>
              </a:rPr>
              <a:t>Luther wrote, “…I hated the word ‘righteousness of God,’ because …I had been taught to understand it philosophically as meaning, ...the formal or active righteousness according to which God is righteous and punishes sinners and the unjust…”</a:t>
            </a:r>
          </a:p>
          <a:p>
            <a:pPr marL="0" indent="0">
              <a:buNone/>
            </a:pPr>
            <a:endParaRPr lang="en-US" sz="4000" b="1" i="0" u="none" strike="noStrike" dirty="0">
              <a:solidFill>
                <a:schemeClr val="bg1"/>
              </a:solidFill>
              <a:effectLst/>
              <a:latin typeface="Arial" panose="020B0604020202020204" pitchFamily="34" charset="0"/>
            </a:endParaRPr>
          </a:p>
          <a:p>
            <a:pPr marL="0" indent="0">
              <a:buNone/>
            </a:pPr>
            <a:endParaRPr lang="en-US" sz="4000" b="0" i="0" u="none" strike="noStrike" dirty="0">
              <a:solidFill>
                <a:schemeClr val="bg1"/>
              </a:solidFill>
              <a:effectLst/>
              <a:latin typeface="Arial" panose="020B0604020202020204" pitchFamily="34" charset="0"/>
            </a:endParaRPr>
          </a:p>
          <a:p>
            <a:pPr marL="0" indent="0">
              <a:buNone/>
            </a:pPr>
            <a:endParaRPr lang="en-US" sz="3200" dirty="0">
              <a:solidFill>
                <a:schemeClr val="bg1"/>
              </a:solidFill>
              <a:effectLst/>
            </a:endParaRPr>
          </a:p>
          <a:p>
            <a:endParaRPr lang="en-US" sz="3200" b="1" dirty="0">
              <a:solidFill>
                <a:schemeClr val="bg1"/>
              </a:solidFill>
            </a:endParaRPr>
          </a:p>
        </p:txBody>
      </p:sp>
    </p:spTree>
    <p:extLst>
      <p:ext uri="{BB962C8B-B14F-4D97-AF65-F5344CB8AC3E}">
        <p14:creationId xmlns:p14="http://schemas.microsoft.com/office/powerpoint/2010/main" val="287181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l="-36000" r="-3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D031A-2BC0-BFC7-3304-829481E7238F}"/>
              </a:ext>
            </a:extLst>
          </p:cNvPr>
          <p:cNvSpPr txBox="1"/>
          <p:nvPr/>
        </p:nvSpPr>
        <p:spPr>
          <a:xfrm>
            <a:off x="307473" y="285158"/>
            <a:ext cx="11884527" cy="6740307"/>
          </a:xfrm>
          <a:prstGeom prst="rect">
            <a:avLst/>
          </a:prstGeom>
          <a:noFill/>
          <a:ln>
            <a:solidFill>
              <a:schemeClr val="bg1"/>
            </a:solidFill>
          </a:ln>
        </p:spPr>
        <p:txBody>
          <a:bodyPr wrap="square">
            <a:spAutoFit/>
          </a:bodyPr>
          <a:lstStyle/>
          <a:p>
            <a:pPr marL="0" indent="0">
              <a:buNone/>
            </a:pPr>
            <a:endParaRPr lang="en-US" sz="3200" b="1" i="0" u="none" strike="noStrike" dirty="0">
              <a:solidFill>
                <a:schemeClr val="bg1"/>
              </a:solidFill>
              <a:effectLst/>
              <a:latin typeface="Arial" panose="020B0604020202020204" pitchFamily="34" charset="0"/>
            </a:endParaRPr>
          </a:p>
          <a:p>
            <a:pPr marL="0" indent="0">
              <a:buNone/>
            </a:pPr>
            <a:r>
              <a:rPr lang="en-US" sz="4000" b="1" i="0" u="none" strike="noStrike" dirty="0">
                <a:solidFill>
                  <a:schemeClr val="bg1"/>
                </a:solidFill>
                <a:effectLst/>
                <a:latin typeface="Arial" panose="020B0604020202020204" pitchFamily="34" charset="0"/>
              </a:rPr>
              <a:t>“…As a monk I led an irreproachable life. Nevertheless I felt that I was a sinner before God. My conscience was restless, and I could not depend on God being propitiated by my satisfactions. Not only did I not love, but I actually hated the righteous God who punishes sinners…”</a:t>
            </a:r>
            <a:endParaRPr lang="en-US" sz="4000" b="1" dirty="0">
              <a:solidFill>
                <a:schemeClr val="bg1"/>
              </a:solidFill>
              <a:latin typeface="Arial" panose="020B0604020202020204" pitchFamily="34" charset="0"/>
            </a:endParaRPr>
          </a:p>
          <a:p>
            <a:pPr marL="0" indent="0">
              <a:buNone/>
            </a:pPr>
            <a:endParaRPr lang="en-US" sz="4000" b="0" i="0" u="none" strike="noStrike" dirty="0">
              <a:solidFill>
                <a:schemeClr val="bg1"/>
              </a:solidFill>
              <a:effectLst/>
              <a:latin typeface="Arial" panose="020B0604020202020204" pitchFamily="34" charset="0"/>
            </a:endParaRPr>
          </a:p>
          <a:p>
            <a:pPr marL="0" indent="0">
              <a:buNone/>
            </a:pPr>
            <a:endParaRPr lang="en-US" sz="4000" dirty="0">
              <a:solidFill>
                <a:schemeClr val="bg1"/>
              </a:solidFill>
              <a:effectLst/>
            </a:endParaRPr>
          </a:p>
          <a:p>
            <a:endParaRPr lang="en-US" sz="4000" b="1" dirty="0">
              <a:solidFill>
                <a:schemeClr val="bg1"/>
              </a:solidFill>
            </a:endParaRPr>
          </a:p>
        </p:txBody>
      </p:sp>
    </p:spTree>
    <p:extLst>
      <p:ext uri="{BB962C8B-B14F-4D97-AF65-F5344CB8AC3E}">
        <p14:creationId xmlns:p14="http://schemas.microsoft.com/office/powerpoint/2010/main" val="140317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l="-36000" r="-3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D031A-2BC0-BFC7-3304-829481E7238F}"/>
              </a:ext>
            </a:extLst>
          </p:cNvPr>
          <p:cNvSpPr txBox="1"/>
          <p:nvPr/>
        </p:nvSpPr>
        <p:spPr>
          <a:xfrm>
            <a:off x="542441" y="366623"/>
            <a:ext cx="10547458" cy="6124754"/>
          </a:xfrm>
          <a:prstGeom prst="rect">
            <a:avLst/>
          </a:prstGeom>
          <a:noFill/>
          <a:ln>
            <a:solidFill>
              <a:schemeClr val="bg1"/>
            </a:solidFill>
          </a:ln>
        </p:spPr>
        <p:txBody>
          <a:bodyPr wrap="square">
            <a:spAutoFit/>
          </a:bodyPr>
          <a:lstStyle/>
          <a:p>
            <a:pPr marL="0" indent="0">
              <a:buNone/>
            </a:pPr>
            <a:endParaRPr lang="en-US" sz="3200" b="1" i="0" u="none" strike="noStrike" dirty="0">
              <a:solidFill>
                <a:schemeClr val="bg1"/>
              </a:solidFill>
              <a:effectLst/>
              <a:latin typeface="Arial" panose="020B0604020202020204" pitchFamily="34" charset="0"/>
            </a:endParaRPr>
          </a:p>
          <a:p>
            <a:r>
              <a:rPr lang="en-US" sz="4000" b="1" i="0" u="none" strike="noStrike" dirty="0">
                <a:solidFill>
                  <a:schemeClr val="bg1"/>
                </a:solidFill>
                <a:effectLst/>
                <a:latin typeface="Arial" panose="020B0604020202020204" pitchFamily="34" charset="0"/>
              </a:rPr>
              <a:t>“…</a:t>
            </a:r>
            <a:r>
              <a:rPr lang="en-US" sz="4000" b="1" i="0" u="none" strike="noStrike" dirty="0" err="1">
                <a:solidFill>
                  <a:schemeClr val="bg1"/>
                </a:solidFill>
                <a:effectLst/>
                <a:latin typeface="Arial" panose="020B0604020202020204" pitchFamily="34" charset="0"/>
              </a:rPr>
              <a:t>Dayand</a:t>
            </a:r>
            <a:r>
              <a:rPr lang="en-US" sz="4000" b="1" i="0" u="none" strike="noStrike" dirty="0">
                <a:solidFill>
                  <a:schemeClr val="bg1"/>
                </a:solidFill>
                <a:effectLst/>
                <a:latin typeface="Arial" panose="020B0604020202020204" pitchFamily="34" charset="0"/>
              </a:rPr>
              <a:t> night I tried to meditate upon the significance of these words: ‘The righteousness of God is revealed in it, as it is written: The righteous shall live by faith.’”</a:t>
            </a:r>
            <a:endParaRPr lang="en-US" sz="4000" b="1" dirty="0">
              <a:solidFill>
                <a:schemeClr val="bg1"/>
              </a:solidFill>
              <a:effectLst/>
            </a:endParaRPr>
          </a:p>
          <a:p>
            <a:pPr marL="0" indent="0">
              <a:buNone/>
            </a:pPr>
            <a:endParaRPr lang="en-US" sz="4000" b="1" dirty="0">
              <a:solidFill>
                <a:schemeClr val="bg1"/>
              </a:solidFill>
              <a:latin typeface="Arial" panose="020B0604020202020204" pitchFamily="34" charset="0"/>
            </a:endParaRPr>
          </a:p>
          <a:p>
            <a:pPr marL="0" indent="0">
              <a:buNone/>
            </a:pPr>
            <a:endParaRPr lang="en-US" sz="4000" b="0" i="0" u="none" strike="noStrike" dirty="0">
              <a:solidFill>
                <a:schemeClr val="bg1"/>
              </a:solidFill>
              <a:effectLst/>
              <a:latin typeface="Arial" panose="020B0604020202020204" pitchFamily="34" charset="0"/>
            </a:endParaRPr>
          </a:p>
          <a:p>
            <a:pPr marL="0" indent="0">
              <a:buNone/>
            </a:pPr>
            <a:endParaRPr lang="en-US" sz="4000" dirty="0">
              <a:solidFill>
                <a:schemeClr val="bg1"/>
              </a:solidFill>
              <a:effectLst/>
            </a:endParaRPr>
          </a:p>
          <a:p>
            <a:endParaRPr lang="en-US" sz="4000" b="1" dirty="0">
              <a:solidFill>
                <a:schemeClr val="bg1"/>
              </a:solidFill>
            </a:endParaRPr>
          </a:p>
        </p:txBody>
      </p:sp>
    </p:spTree>
    <p:extLst>
      <p:ext uri="{BB962C8B-B14F-4D97-AF65-F5344CB8AC3E}">
        <p14:creationId xmlns:p14="http://schemas.microsoft.com/office/powerpoint/2010/main" val="250167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C3DC376-89F4-9075-E89D-707B68221AE9}"/>
              </a:ext>
            </a:extLst>
          </p:cNvPr>
          <p:cNvPicPr>
            <a:picLocks noChangeAspect="1"/>
          </p:cNvPicPr>
          <p:nvPr/>
        </p:nvPicPr>
        <p:blipFill>
          <a:blip r:embed="rId2">
            <a:extLst>
              <a:ext uri="{28A0092B-C50C-407E-A947-70E740481C1C}">
                <a14:useLocalDpi xmlns:a14="http://schemas.microsoft.com/office/drawing/2010/main" val="0"/>
              </a:ext>
            </a:extLst>
          </a:blip>
          <a:srcRect t="13823" b="15435"/>
          <a:stretch>
            <a:fillRect/>
          </a:stretch>
        </p:blipFill>
        <p:spPr>
          <a:xfrm>
            <a:off x="20" y="1282"/>
            <a:ext cx="12191980" cy="6856718"/>
          </a:xfrm>
          <a:prstGeom prst="rect">
            <a:avLst/>
          </a:prstGeom>
        </p:spPr>
      </p:pic>
    </p:spTree>
    <p:extLst>
      <p:ext uri="{BB962C8B-B14F-4D97-AF65-F5344CB8AC3E}">
        <p14:creationId xmlns:p14="http://schemas.microsoft.com/office/powerpoint/2010/main" val="16967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C3DC376-89F4-9075-E89D-707B68221AE9}"/>
              </a:ext>
            </a:extLst>
          </p:cNvPr>
          <p:cNvPicPr>
            <a:picLocks noChangeAspect="1"/>
          </p:cNvPicPr>
          <p:nvPr/>
        </p:nvPicPr>
        <p:blipFill>
          <a:blip r:embed="rId2">
            <a:extLst>
              <a:ext uri="{28A0092B-C50C-407E-A947-70E740481C1C}">
                <a14:useLocalDpi xmlns:a14="http://schemas.microsoft.com/office/drawing/2010/main" val="0"/>
              </a:ext>
            </a:extLst>
          </a:blip>
          <a:srcRect t="13823" b="15435"/>
          <a:stretch>
            <a:fill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E508C996-FC0C-A6ED-BEE7-6C56CF938294}"/>
              </a:ext>
            </a:extLst>
          </p:cNvPr>
          <p:cNvSpPr txBox="1"/>
          <p:nvPr/>
        </p:nvSpPr>
        <p:spPr>
          <a:xfrm>
            <a:off x="466238" y="1181980"/>
            <a:ext cx="11724238" cy="5078313"/>
          </a:xfrm>
          <a:prstGeom prst="rect">
            <a:avLst/>
          </a:prstGeom>
          <a:noFill/>
        </p:spPr>
        <p:txBody>
          <a:bodyPr wrap="square" rtlCol="0">
            <a:spAutoFit/>
          </a:bodyPr>
          <a:lstStyle/>
          <a:p>
            <a:pPr algn="l"/>
            <a:r>
              <a:rPr lang="en-US" sz="3600" b="0" i="0" u="none" strike="noStrike" dirty="0">
                <a:solidFill>
                  <a:schemeClr val="bg1"/>
                </a:solidFill>
                <a:effectLst/>
                <a:latin typeface="minion-pro"/>
              </a:rPr>
              <a:t>“Then finally God had mercy on me, and I began to understand that the righteousness of God is a gift of God by which a righteous man lives, namely faith, and that sentence: The righteousness of God is revealed in the Gospel, is passive, indicating that the merciful God justifies us by faith, as it is written: ‘The righteous shall live by faith.’ Now I felt as though I had been reborn altogether and had entered Paradise. In the same moment the face of the whole of Scripture became apparent to me.”</a:t>
            </a:r>
            <a:endParaRPr lang="en-US" sz="3600" dirty="0">
              <a:solidFill>
                <a:schemeClr val="bg1"/>
              </a:solidFill>
            </a:endParaRPr>
          </a:p>
        </p:txBody>
      </p:sp>
    </p:spTree>
    <p:extLst>
      <p:ext uri="{BB962C8B-B14F-4D97-AF65-F5344CB8AC3E}">
        <p14:creationId xmlns:p14="http://schemas.microsoft.com/office/powerpoint/2010/main" val="9472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5BA-E01F-F379-1408-DC92C05F7A11}"/>
              </a:ext>
            </a:extLst>
          </p:cNvPr>
          <p:cNvSpPr>
            <a:spLocks noGrp="1"/>
          </p:cNvSpPr>
          <p:nvPr>
            <p:ph type="title"/>
          </p:nvPr>
        </p:nvSpPr>
        <p:spPr>
          <a:xfrm>
            <a:off x="5868557" y="1138036"/>
            <a:ext cx="5444382" cy="1402470"/>
          </a:xfrm>
        </p:spPr>
        <p:txBody>
          <a:bodyPr anchor="t">
            <a:normAutofit/>
          </a:bodyPr>
          <a:lstStyle/>
          <a:p>
            <a:r>
              <a:rPr lang="en-US" sz="3200" dirty="0"/>
              <a:t>John Stott on Righteousness in Romans 1:17</a:t>
            </a:r>
          </a:p>
        </p:txBody>
      </p:sp>
      <p:pic>
        <p:nvPicPr>
          <p:cNvPr id="4" name="Content Placeholder 3">
            <a:extLst>
              <a:ext uri="{FF2B5EF4-FFF2-40B4-BE49-F238E27FC236}">
                <a16:creationId xmlns:a16="http://schemas.microsoft.com/office/drawing/2014/main" id="{2ED1722F-BBE1-F618-3CE7-A7E5E51BE926}"/>
              </a:ext>
            </a:extLst>
          </p:cNvPr>
          <p:cNvPicPr>
            <a:picLocks noChangeAspect="1"/>
          </p:cNvPicPr>
          <p:nvPr/>
        </p:nvPicPr>
        <p:blipFill>
          <a:blip r:embed="rId2"/>
          <a:srcRect l="20195" r="20195"/>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523024C-044F-74B6-3F9D-702220D1407D}"/>
              </a:ext>
            </a:extLst>
          </p:cNvPr>
          <p:cNvSpPr>
            <a:spLocks noGrp="1"/>
          </p:cNvSpPr>
          <p:nvPr>
            <p:ph idx="1"/>
          </p:nvPr>
        </p:nvSpPr>
        <p:spPr>
          <a:xfrm>
            <a:off x="5868557" y="2540506"/>
            <a:ext cx="6338222" cy="4180799"/>
          </a:xfrm>
        </p:spPr>
        <p:txBody>
          <a:bodyPr>
            <a:normAutofit/>
          </a:bodyPr>
          <a:lstStyle/>
          <a:p>
            <a:pPr marL="0" indent="0" algn="l">
              <a:buNone/>
            </a:pPr>
            <a:r>
              <a:rPr lang="en-US" sz="2600" b="0" i="0" u="none" strike="noStrike" dirty="0">
                <a:solidFill>
                  <a:srgbClr val="444444"/>
                </a:solidFill>
                <a:effectLst/>
                <a:latin typeface="Arial" panose="020B0604020202020204" pitchFamily="34" charset="0"/>
              </a:rPr>
              <a:t>John Stott says, “Thus ‘the righteousness of God’ can be thought of as a </a:t>
            </a:r>
            <a:r>
              <a:rPr lang="en-US" sz="2600" b="1" i="0" u="none" strike="noStrike" dirty="0">
                <a:solidFill>
                  <a:srgbClr val="444444"/>
                </a:solidFill>
                <a:effectLst/>
                <a:latin typeface="Arial" panose="020B0604020202020204" pitchFamily="34" charset="0"/>
              </a:rPr>
              <a:t>divine attribute</a:t>
            </a:r>
            <a:r>
              <a:rPr lang="en-US" sz="2600" b="0" i="0" u="none" strike="noStrike" dirty="0">
                <a:solidFill>
                  <a:srgbClr val="444444"/>
                </a:solidFill>
                <a:effectLst/>
                <a:latin typeface="Arial" panose="020B0604020202020204" pitchFamily="34" charset="0"/>
              </a:rPr>
              <a:t> (our God is a righteous God), or </a:t>
            </a:r>
            <a:r>
              <a:rPr lang="en-US" sz="2600" b="1" i="0" u="none" strike="noStrike" dirty="0">
                <a:solidFill>
                  <a:srgbClr val="444444"/>
                </a:solidFill>
                <a:effectLst/>
                <a:latin typeface="Arial" panose="020B0604020202020204" pitchFamily="34" charset="0"/>
              </a:rPr>
              <a:t>activity</a:t>
            </a:r>
            <a:r>
              <a:rPr lang="en-US" sz="2600" b="0" i="0" u="none" strike="noStrike" dirty="0">
                <a:solidFill>
                  <a:srgbClr val="444444"/>
                </a:solidFill>
                <a:effectLst/>
                <a:latin typeface="Arial" panose="020B0604020202020204" pitchFamily="34" charset="0"/>
              </a:rPr>
              <a:t> (he comes to our rescue), or </a:t>
            </a:r>
            <a:r>
              <a:rPr lang="en-US" sz="2600" b="1" i="0" u="none" strike="noStrike" dirty="0">
                <a:solidFill>
                  <a:srgbClr val="444444"/>
                </a:solidFill>
                <a:effectLst/>
                <a:latin typeface="Arial" panose="020B0604020202020204" pitchFamily="34" charset="0"/>
              </a:rPr>
              <a:t>achievement</a:t>
            </a:r>
            <a:r>
              <a:rPr lang="en-US" sz="2600" b="0" i="0" u="none" strike="noStrike" dirty="0">
                <a:solidFill>
                  <a:srgbClr val="444444"/>
                </a:solidFill>
                <a:effectLst/>
                <a:latin typeface="Arial" panose="020B0604020202020204" pitchFamily="34" charset="0"/>
              </a:rPr>
              <a:t> (he bestows on us a righteous status)”. </a:t>
            </a:r>
          </a:p>
          <a:p>
            <a:pPr marL="0" indent="0" algn="l">
              <a:buNone/>
            </a:pPr>
            <a:endParaRPr lang="en-US" sz="2600" dirty="0">
              <a:solidFill>
                <a:srgbClr val="444444"/>
              </a:solidFill>
              <a:latin typeface="Arial" panose="020B0604020202020204" pitchFamily="34" charset="0"/>
            </a:endParaRPr>
          </a:p>
          <a:p>
            <a:pPr marL="0" indent="0" algn="l">
              <a:buNone/>
            </a:pPr>
            <a:endParaRPr lang="en-US" sz="2600" dirty="0">
              <a:solidFill>
                <a:srgbClr val="444444"/>
              </a:solidFill>
              <a:latin typeface="Arial" panose="020B0604020202020204" pitchFamily="34" charset="0"/>
            </a:endParaRPr>
          </a:p>
          <a:p>
            <a:pPr marL="0" indent="0" algn="l">
              <a:buNone/>
            </a:pPr>
            <a:r>
              <a:rPr lang="en-US" sz="2200" b="0" i="1" u="none" strike="noStrike" dirty="0">
                <a:solidFill>
                  <a:srgbClr val="444444"/>
                </a:solidFill>
                <a:effectLst/>
                <a:latin typeface="Arial" panose="020B0604020202020204" pitchFamily="34" charset="0"/>
              </a:rPr>
              <a:t>The Message of Romans</a:t>
            </a:r>
            <a:endParaRPr lang="en-US" sz="2200" dirty="0">
              <a:effectLst/>
            </a:endParaRPr>
          </a:p>
          <a:p>
            <a:pPr algn="l"/>
            <a:endParaRPr lang="en-US" sz="2000" dirty="0"/>
          </a:p>
        </p:txBody>
      </p:sp>
    </p:spTree>
    <p:extLst>
      <p:ext uri="{BB962C8B-B14F-4D97-AF65-F5344CB8AC3E}">
        <p14:creationId xmlns:p14="http://schemas.microsoft.com/office/powerpoint/2010/main" val="1313965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3</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Stott on Righteousness in Romans 1:17</vt:lpstr>
      <vt:lpstr>John Stott on Righteousness in Romans 1:17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jorgensen</dc:creator>
  <cp:lastModifiedBy>kim jorgensen</cp:lastModifiedBy>
  <cp:revision>6</cp:revision>
  <dcterms:created xsi:type="dcterms:W3CDTF">2025-08-24T23:42:57Z</dcterms:created>
  <dcterms:modified xsi:type="dcterms:W3CDTF">2025-09-02T14:37:52Z</dcterms:modified>
</cp:coreProperties>
</file>