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5" r:id="rId6"/>
    <p:sldId id="264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47445" y="222140"/>
            <a:ext cx="9820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etaOT-Bold" pitchFamily="34" charset="0"/>
              </a:rPr>
              <a:t>Purpose, Practice,</a:t>
            </a:r>
            <a:r>
              <a:rPr lang="en-US" sz="4000" baseline="0" dirty="0" smtClean="0">
                <a:latin typeface="MetaOT-Bold" pitchFamily="34" charset="0"/>
              </a:rPr>
              <a:t> and Problem</a:t>
            </a:r>
            <a:endParaRPr lang="en-US" sz="4000" dirty="0">
              <a:latin typeface="MetaOT-Bold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48235" y="422195"/>
            <a:ext cx="46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48"/>
          <a:stretch/>
        </p:blipFill>
        <p:spPr>
          <a:xfrm>
            <a:off x="-1215" y="0"/>
            <a:ext cx="12193215" cy="68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7403" y="1076980"/>
            <a:ext cx="767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Purposes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A</a:t>
            </a:r>
            <a:r>
              <a:rPr lang="en-US" sz="2400" dirty="0"/>
              <a:t>. </a:t>
            </a:r>
            <a:r>
              <a:rPr lang="en-US" sz="2400" dirty="0"/>
              <a:t>Historical</a:t>
            </a:r>
          </a:p>
          <a:p>
            <a:pPr>
              <a:tabLst>
                <a:tab pos="280988" algn="l"/>
              </a:tabLst>
            </a:pPr>
            <a:r>
              <a:rPr lang="en-US" sz="2400" dirty="0"/>
              <a:t>	</a:t>
            </a:r>
            <a:r>
              <a:rPr lang="en-US" sz="2400" dirty="0"/>
              <a:t>B</a:t>
            </a:r>
            <a:r>
              <a:rPr lang="en-US" sz="2400" dirty="0"/>
              <a:t>. Theological</a:t>
            </a:r>
          </a:p>
          <a:p>
            <a:pPr>
              <a:tabLst>
                <a:tab pos="633413" algn="l"/>
              </a:tabLst>
            </a:pPr>
            <a:r>
              <a:rPr lang="en-US" sz="2400" dirty="0"/>
              <a:t>	1</a:t>
            </a:r>
            <a:r>
              <a:rPr lang="en-US" sz="2400" dirty="0"/>
              <a:t>. Backdrop of God’s </a:t>
            </a:r>
            <a:r>
              <a:rPr lang="en-US" sz="2400" dirty="0"/>
              <a:t>self-revelation</a:t>
            </a:r>
          </a:p>
          <a:p>
            <a:pPr>
              <a:tabLst>
                <a:tab pos="633413" algn="l"/>
              </a:tabLst>
            </a:pPr>
            <a:r>
              <a:rPr lang="en-US" sz="2400" dirty="0"/>
              <a:t>	</a:t>
            </a:r>
            <a:r>
              <a:rPr lang="en-US" sz="2400" dirty="0"/>
              <a:t>2</a:t>
            </a:r>
            <a:r>
              <a:rPr lang="en-US" sz="2400" dirty="0"/>
              <a:t>. Story of God’s continued </a:t>
            </a:r>
            <a:r>
              <a:rPr lang="en-US" sz="2400" dirty="0"/>
              <a:t>self-revelation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75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350" y="10769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II. Practical </a:t>
            </a:r>
            <a:r>
              <a:rPr lang="en-US" sz="2400" dirty="0">
                <a:solidFill>
                  <a:prstClr val="black"/>
                </a:solidFill>
              </a:rPr>
              <a:t>Application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8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24806" y="1078523"/>
            <a:ext cx="7843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III. Perceived Problem</a:t>
            </a:r>
          </a:p>
          <a:p>
            <a:pPr>
              <a:tabLst>
                <a:tab pos="398463" algn="l"/>
              </a:tabLst>
            </a:pPr>
            <a:r>
              <a:rPr lang="en-US" sz="2400" dirty="0">
                <a:solidFill>
                  <a:prstClr val="black"/>
                </a:solidFill>
              </a:rPr>
              <a:t>	A</a:t>
            </a:r>
            <a:r>
              <a:rPr lang="en-US" sz="2400" dirty="0">
                <a:solidFill>
                  <a:prstClr val="black"/>
                </a:solidFill>
              </a:rPr>
              <a:t>. Defining the </a:t>
            </a:r>
            <a:r>
              <a:rPr lang="en-US" sz="2400" dirty="0">
                <a:solidFill>
                  <a:prstClr val="black"/>
                </a:solidFill>
              </a:rPr>
              <a:t>problem</a:t>
            </a:r>
          </a:p>
          <a:p>
            <a:pPr>
              <a:tabLst>
                <a:tab pos="398463" algn="l"/>
              </a:tabLst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>
                <a:solidFill>
                  <a:prstClr val="black"/>
                </a:solidFill>
              </a:rPr>
              <a:t>B</a:t>
            </a:r>
            <a:r>
              <a:rPr lang="en-US" sz="2400" dirty="0">
                <a:solidFill>
                  <a:prstClr val="black"/>
                </a:solidFill>
              </a:rPr>
              <a:t>. Resolving the problem</a:t>
            </a:r>
          </a:p>
          <a:p>
            <a:pPr>
              <a:tabLst>
                <a:tab pos="69215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	1</a:t>
            </a:r>
            <a:r>
              <a:rPr lang="en-US" sz="2400" dirty="0">
                <a:solidFill>
                  <a:prstClr val="black"/>
                </a:solidFill>
              </a:rPr>
              <a:t>. Promise to </a:t>
            </a:r>
            <a:r>
              <a:rPr lang="en-US" sz="2400" dirty="0">
                <a:solidFill>
                  <a:prstClr val="black"/>
                </a:solidFill>
              </a:rPr>
              <a:t>Israel</a:t>
            </a:r>
          </a:p>
          <a:p>
            <a:pPr>
              <a:tabLst>
                <a:tab pos="69215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. Punishment of the </a:t>
            </a:r>
            <a:r>
              <a:rPr lang="en-US" sz="2400" dirty="0">
                <a:solidFill>
                  <a:prstClr val="black"/>
                </a:solidFill>
              </a:rPr>
              <a:t>Canaanites</a:t>
            </a:r>
          </a:p>
          <a:p>
            <a:pPr>
              <a:tabLst>
                <a:tab pos="692150" algn="l"/>
              </a:tabLst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>
                <a:solidFill>
                  <a:prstClr val="black"/>
                </a:solidFill>
              </a:rPr>
              <a:t>3</a:t>
            </a:r>
            <a:r>
              <a:rPr lang="en-US" sz="2400" dirty="0">
                <a:solidFill>
                  <a:prstClr val="black"/>
                </a:solidFill>
              </a:rPr>
              <a:t>. Prevention of idolatry</a:t>
            </a:r>
          </a:p>
        </p:txBody>
      </p:sp>
    </p:spTree>
    <p:extLst>
      <p:ext uri="{BB962C8B-B14F-4D97-AF65-F5344CB8AC3E}">
        <p14:creationId xmlns:p14="http://schemas.microsoft.com/office/powerpoint/2010/main" val="14746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8889" r="9659" b="8889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16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45</cp:revision>
  <cp:lastPrinted>2015-11-23T21:08:38Z</cp:lastPrinted>
  <dcterms:created xsi:type="dcterms:W3CDTF">2015-10-30T16:48:28Z</dcterms:created>
  <dcterms:modified xsi:type="dcterms:W3CDTF">2015-12-29T07:08:02Z</dcterms:modified>
</cp:coreProperties>
</file>